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88" r:id="rId2"/>
    <p:sldId id="290" r:id="rId3"/>
    <p:sldId id="291" r:id="rId4"/>
    <p:sldId id="318" r:id="rId5"/>
    <p:sldId id="315" r:id="rId6"/>
    <p:sldId id="320" r:id="rId7"/>
    <p:sldId id="321" r:id="rId8"/>
    <p:sldId id="292" r:id="rId9"/>
    <p:sldId id="293" r:id="rId10"/>
    <p:sldId id="335" r:id="rId11"/>
    <p:sldId id="295" r:id="rId12"/>
    <p:sldId id="317" r:id="rId13"/>
    <p:sldId id="337" r:id="rId14"/>
    <p:sldId id="301" r:id="rId15"/>
    <p:sldId id="322" r:id="rId16"/>
    <p:sldId id="324" r:id="rId17"/>
    <p:sldId id="328" r:id="rId18"/>
    <p:sldId id="314" r:id="rId19"/>
    <p:sldId id="316" r:id="rId20"/>
    <p:sldId id="338" r:id="rId21"/>
    <p:sldId id="326" r:id="rId22"/>
    <p:sldId id="327" r:id="rId23"/>
    <p:sldId id="329" r:id="rId24"/>
    <p:sldId id="330" r:id="rId25"/>
    <p:sldId id="313" r:id="rId26"/>
    <p:sldId id="294" r:id="rId27"/>
    <p:sldId id="297" r:id="rId28"/>
    <p:sldId id="298" r:id="rId29"/>
    <p:sldId id="299" r:id="rId30"/>
    <p:sldId id="30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276996"/>
    <a:srgbClr val="6C6C6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2"/>
    <p:restoredTop sz="94667"/>
  </p:normalViewPr>
  <p:slideViewPr>
    <p:cSldViewPr snapToGrid="0" snapToObjects="1">
      <p:cViewPr varScale="1">
        <p:scale>
          <a:sx n="138" d="100"/>
          <a:sy n="138" d="100"/>
        </p:scale>
        <p:origin x="-6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7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900E7A-7A23-8242-B7F3-489F3EE371CB}" type="datetimeFigureOut">
              <a:rPr lang="en-US" smtClean="0"/>
              <a:pPr/>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9B432-1D0D-C64A-8055-10DDB5129B2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facultyecommons.com/online-course-desig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15614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600947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946933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55857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56630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0266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9C4D7-A5F3-D541-B6C3-D470F622AFD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14639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719398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405002"/>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508786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63349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Guidelines explaining required levels of participation (i.e., quantity of interactions) are provided</a:t>
            </a:r>
          </a:p>
          <a:p>
            <a:r>
              <a:rPr lang="en-US" dirty="0" smtClean="0"/>
              <a:t>Expectations regarding the quality of communications (e.g., what constitutes a “good” answer) are clearly defined</a:t>
            </a:r>
          </a:p>
          <a:p>
            <a:r>
              <a:rPr lang="en-US" dirty="0" smtClean="0"/>
              <a:t>A rubric or equivalent grading document is included to explain how participation will be evaluated</a:t>
            </a:r>
          </a:p>
          <a:p>
            <a:r>
              <a:rPr lang="en-US" dirty="0" smtClean="0"/>
              <a:t>The instructor plans to participate actively in communication activities, including providing feedback to students</a:t>
            </a:r>
          </a:p>
          <a:p>
            <a:r>
              <a:rPr lang="en-US" dirty="0" smtClean="0"/>
              <a:t>The instructor plans to use communication tools effectively to provide course updates, reminders, special announcements, etc.</a:t>
            </a:r>
          </a:p>
          <a:p>
            <a:endParaRPr lang="en-US" dirty="0"/>
          </a:p>
        </p:txBody>
      </p:sp>
      <p:sp>
        <p:nvSpPr>
          <p:cNvPr id="4" name="Slide Number Placeholder 3"/>
          <p:cNvSpPr>
            <a:spLocks noGrp="1"/>
          </p:cNvSpPr>
          <p:nvPr>
            <p:ph type="sldNum" sz="quarter" idx="10"/>
          </p:nvPr>
        </p:nvSpPr>
        <p:spPr/>
        <p:txBody>
          <a:bodyPr/>
          <a:lstStyle/>
          <a:p>
            <a:fld id="{D139C4D7-A5F3-D541-B6C3-D470F622AFDA}"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D.1</a:t>
            </a:r>
            <a:r>
              <a:rPr lang="en-US" baseline="0" dirty="0" smtClean="0"/>
              <a:t> trips up many faculty and is very easy to address – if you require students to use any sort of software, you need to ensure that they have that software when they need it. </a:t>
            </a:r>
          </a:p>
        </p:txBody>
      </p:sp>
      <p:sp>
        <p:nvSpPr>
          <p:cNvPr id="4" name="Slide Number Placeholder 3"/>
          <p:cNvSpPr>
            <a:spLocks noGrp="1"/>
          </p:cNvSpPr>
          <p:nvPr>
            <p:ph type="sldNum" sz="quarter" idx="10"/>
          </p:nvPr>
        </p:nvSpPr>
        <p:spPr/>
        <p:txBody>
          <a:bodyPr/>
          <a:lstStyle/>
          <a:p>
            <a:fld id="{9CD9B432-1D0D-C64A-8055-10DDB5129B2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9C4D7-A5F3-D541-B6C3-D470F622AFDA}"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683585"/>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http://facultyecommons.com/online-course-design/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some of these are rather obvious, the final 2 are things to keep in mind…</a:t>
            </a:r>
            <a:endParaRPr lang="en-US" dirty="0" smtClean="0"/>
          </a:p>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84618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Suggestions</a:t>
            </a:r>
            <a:r>
              <a:rPr lang="en-US" baseline="0" dirty="0" smtClean="0"/>
              <a:t> to avoid #4.. </a:t>
            </a:r>
            <a:r>
              <a:rPr lang="en-US" dirty="0" smtClean="0"/>
              <a:t>How long should online “lectures” be? 4-5 minutes</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58453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http://www.learndash.com/9-common-elearning-design-mistakes/</a:t>
            </a:r>
          </a:p>
          <a:p>
            <a:r>
              <a:rPr lang="en-US" dirty="0" smtClean="0"/>
              <a:t>While some of these are not clearly relevant to the CCC environment, they</a:t>
            </a:r>
            <a:r>
              <a:rPr lang="en-US" baseline="0" dirty="0" smtClean="0"/>
              <a:t> are all things to consider. </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3003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http://www.facultyfocus.com/articles/online-education/five-common-pitfalls-of-online-course-design/</a:t>
            </a:r>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03272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422588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16058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083154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364553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665223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449509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9B432-1D0D-C64A-8055-10DDB5129B2F}"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61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591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50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480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2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B7A9F-7502-C94C-A1F1-7C54E10EE10B}" type="datetimeFigureOut">
              <a:rPr lang="en-US" smtClean="0"/>
              <a:pPr/>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735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6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B7A9F-7502-C94C-A1F1-7C54E10EE10B}" type="datetimeFigureOut">
              <a:rPr lang="en-US" smtClean="0"/>
              <a:pPr/>
              <a:t>1/24/16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047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B7A9F-7502-C94C-A1F1-7C54E10EE10B}" type="datetimeFigureOut">
              <a:rPr lang="en-US" smtClean="0"/>
              <a:pPr/>
              <a:t>1/24/16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67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B7A9F-7502-C94C-A1F1-7C54E10EE10B}" type="datetimeFigureOut">
              <a:rPr lang="en-US" smtClean="0"/>
              <a:pPr/>
              <a:t>1/24/16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768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226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B7A9F-7502-C94C-A1F1-7C54E10EE10B}" type="datetimeFigureOut">
              <a:rPr lang="en-US" smtClean="0"/>
              <a:pPr/>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4014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B7A9F-7502-C94C-A1F1-7C54E10EE10B}" type="datetimeFigureOut">
              <a:rPr lang="en-US" smtClean="0"/>
              <a:pPr/>
              <a:t>1/24/16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804C7-3C5E-104F-AE6E-20B8167A851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640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1" Type="http://schemas.openxmlformats.org/officeDocument/2006/relationships/hyperlink" Target="http://oei.onefortraining.org/color-contrast/" TargetMode="External"/><Relationship Id="rId12" Type="http://schemas.openxmlformats.org/officeDocument/2006/relationships/hyperlink" Target="http://oei.onefortraining.org/link-text-associated-with-a-universal-resource-locator-ur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onefortraining.org/node/755" TargetMode="External"/><Relationship Id="rId4" Type="http://schemas.openxmlformats.org/officeDocument/2006/relationships/hyperlink" Target="http://www.onefortraining.org/node/759" TargetMode="External"/><Relationship Id="rId5" Type="http://schemas.openxmlformats.org/officeDocument/2006/relationships/hyperlink" Target="http://www.onefortraining.org/node/756" TargetMode="External"/><Relationship Id="rId6" Type="http://schemas.openxmlformats.org/officeDocument/2006/relationships/hyperlink" Target="http://www.onefortraining.org/node/757" TargetMode="External"/><Relationship Id="rId7" Type="http://schemas.openxmlformats.org/officeDocument/2006/relationships/hyperlink" Target="http://www.onefortraining.org/node/758" TargetMode="External"/><Relationship Id="rId8" Type="http://schemas.openxmlformats.org/officeDocument/2006/relationships/hyperlink" Target="http://oei.onefortraining.org/text-in-microsoft-word-or-powerpoint-document/" TargetMode="External"/><Relationship Id="rId9" Type="http://schemas.openxmlformats.org/officeDocument/2006/relationships/hyperlink" Target="http://oei.onefortraining.org/videos/" TargetMode="External"/><Relationship Id="rId10" Type="http://schemas.openxmlformats.org/officeDocument/2006/relationships/hyperlink" Target="http://oei.onefortraining.org/formatting-images-webpage-l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magic.piktochart.com/output/7055620-design-principle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Common Course Design Issues</a:t>
            </a:r>
            <a:endParaRPr lang="en-US" dirty="0"/>
          </a:p>
        </p:txBody>
      </p:sp>
      <p:sp>
        <p:nvSpPr>
          <p:cNvPr id="5" name="Subtitle 4"/>
          <p:cNvSpPr>
            <a:spLocks noGrp="1"/>
          </p:cNvSpPr>
          <p:nvPr>
            <p:ph type="subTitle" idx="1"/>
          </p:nvPr>
        </p:nvSpPr>
        <p:spPr>
          <a:xfrm>
            <a:off x="1371600" y="3886200"/>
            <a:ext cx="6956506" cy="1752600"/>
          </a:xfrm>
        </p:spPr>
        <p:txBody>
          <a:bodyPr>
            <a:normAutofit fontScale="92500"/>
          </a:bodyPr>
          <a:lstStyle/>
          <a:p>
            <a:pPr algn="l"/>
            <a:r>
              <a:rPr lang="en-US" i="1" dirty="0" smtClean="0"/>
              <a:t>Dolores Davison, ASCCC </a:t>
            </a:r>
            <a:r>
              <a:rPr lang="en-US" dirty="0" smtClean="0"/>
              <a:t/>
            </a:r>
            <a:br>
              <a:rPr lang="en-US" dirty="0" smtClean="0"/>
            </a:br>
            <a:r>
              <a:rPr lang="en-US" i="1" dirty="0" smtClean="0"/>
              <a:t>Michelle </a:t>
            </a:r>
            <a:r>
              <a:rPr lang="en-US" i="1" dirty="0" err="1" smtClean="0"/>
              <a:t>Pilati</a:t>
            </a:r>
            <a:r>
              <a:rPr lang="en-US" i="1" dirty="0" smtClean="0"/>
              <a:t>, Online Education Initiative</a:t>
            </a:r>
            <a:r>
              <a:rPr lang="en-US" dirty="0" smtClean="0"/>
              <a:t/>
            </a:r>
            <a:br>
              <a:rPr lang="en-US" dirty="0" smtClean="0"/>
            </a:br>
            <a:r>
              <a:rPr lang="en-US" i="1" dirty="0" smtClean="0"/>
              <a:t>Anna </a:t>
            </a:r>
            <a:r>
              <a:rPr lang="en-US" i="1" dirty="0" err="1" smtClean="0"/>
              <a:t>Stirling</a:t>
            </a:r>
            <a:r>
              <a:rPr lang="en-US" i="1" dirty="0" smtClean="0"/>
              <a:t>, @ONE</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 Content Presentation I</a:t>
            </a:r>
            <a:endParaRPr lang="en-US" dirty="0"/>
          </a:p>
        </p:txBody>
      </p:sp>
      <p:sp>
        <p:nvSpPr>
          <p:cNvPr id="3" name="Content Placeholder 2"/>
          <p:cNvSpPr>
            <a:spLocks noGrp="1"/>
          </p:cNvSpPr>
          <p:nvPr>
            <p:ph idx="1"/>
          </p:nvPr>
        </p:nvSpPr>
        <p:spPr/>
        <p:txBody>
          <a:bodyPr>
            <a:normAutofit/>
          </a:bodyPr>
          <a:lstStyle/>
          <a:p>
            <a:r>
              <a:rPr lang="en-US" dirty="0"/>
              <a:t>Content is made available or “chunked” in manageable segments (i.e., presented in distinct learning units or modules)</a:t>
            </a:r>
          </a:p>
          <a:p>
            <a:r>
              <a:rPr lang="en-US" dirty="0"/>
              <a:t>Navigation is intuitive and content flows in a logical progression</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7011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Moving Furniture</a:t>
            </a:r>
            <a:endParaRPr lang="en-US" dirty="0"/>
          </a:p>
        </p:txBody>
      </p:sp>
      <p:sp>
        <p:nvSpPr>
          <p:cNvPr id="3" name="Content Placeholder 2"/>
          <p:cNvSpPr>
            <a:spLocks noGrp="1"/>
          </p:cNvSpPr>
          <p:nvPr>
            <p:ph idx="1"/>
          </p:nvPr>
        </p:nvSpPr>
        <p:spPr>
          <a:xfrm>
            <a:off x="457200" y="1228454"/>
            <a:ext cx="8229600" cy="4897709"/>
          </a:xfrm>
        </p:spPr>
        <p:txBody>
          <a:bodyPr/>
          <a:lstStyle/>
          <a:p>
            <a:r>
              <a:rPr lang="en-US" dirty="0" smtClean="0"/>
              <a:t>Do your students have to re-learn the online environment with every course module? </a:t>
            </a:r>
          </a:p>
          <a:p>
            <a:r>
              <a:rPr lang="en-US" dirty="0" smtClean="0"/>
              <a:t>Is there consistency as they move from module to module, week to week, unit to unit?</a:t>
            </a:r>
          </a:p>
        </p:txBody>
      </p:sp>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71023" y="3828422"/>
            <a:ext cx="1745081" cy="174508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479" b="7339"/>
          <a:stretch/>
        </p:blipFill>
        <p:spPr>
          <a:xfrm>
            <a:off x="5389248" y="3910895"/>
            <a:ext cx="1745081" cy="150395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60404" y="3916636"/>
            <a:ext cx="1523725" cy="15237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CMS Use</a:t>
            </a:r>
            <a:endParaRPr lang="en-US" dirty="0"/>
          </a:p>
        </p:txBody>
      </p:sp>
      <p:sp>
        <p:nvSpPr>
          <p:cNvPr id="3" name="Content Placeholder 2"/>
          <p:cNvSpPr>
            <a:spLocks noGrp="1"/>
          </p:cNvSpPr>
          <p:nvPr>
            <p:ph idx="1"/>
          </p:nvPr>
        </p:nvSpPr>
        <p:spPr/>
        <p:txBody>
          <a:bodyPr/>
          <a:lstStyle/>
          <a:p>
            <a:r>
              <a:rPr lang="en-US" dirty="0" smtClean="0"/>
              <a:t>Critical when moving from one CMS to another</a:t>
            </a:r>
            <a:endParaRPr lang="en-US" dirty="0"/>
          </a:p>
        </p:txBody>
      </p:sp>
      <p:pic>
        <p:nvPicPr>
          <p:cNvPr id="4" name="Picture 3"/>
          <p:cNvPicPr>
            <a:picLocks noChangeAspect="1"/>
          </p:cNvPicPr>
          <p:nvPr/>
        </p:nvPicPr>
        <p:blipFill>
          <a:blip r:embed="rId3"/>
          <a:stretch>
            <a:fillRect/>
          </a:stretch>
        </p:blipFill>
        <p:spPr>
          <a:xfrm>
            <a:off x="2784350" y="2349703"/>
            <a:ext cx="5231909" cy="304735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 Content Presentation II</a:t>
            </a:r>
            <a:endParaRPr lang="en-US" dirty="0"/>
          </a:p>
        </p:txBody>
      </p:sp>
      <p:sp>
        <p:nvSpPr>
          <p:cNvPr id="3" name="Content Placeholder 2"/>
          <p:cNvSpPr>
            <a:spLocks noGrp="1"/>
          </p:cNvSpPr>
          <p:nvPr>
            <p:ph idx="1"/>
          </p:nvPr>
        </p:nvSpPr>
        <p:spPr/>
        <p:txBody>
          <a:bodyPr>
            <a:normAutofit fontScale="92500"/>
          </a:bodyPr>
          <a:lstStyle/>
          <a:p>
            <a:r>
              <a:rPr lang="en-US" dirty="0" smtClean="0"/>
              <a:t>CMS tools are used to reduce the labor-intensity of learning (e.g., providing links to needed resources where they will be used in the course, integrating publisher resources that are tailored to the course materials, and providing streamlined access to supplementary materials)</a:t>
            </a:r>
          </a:p>
          <a:p>
            <a:r>
              <a:rPr lang="en-US" dirty="0" smtClean="0"/>
              <a:t>Clearly </a:t>
            </a:r>
            <a:r>
              <a:rPr lang="en-US" dirty="0"/>
              <a:t>labeled tutorial materials that explain how to navigate the CMS </a:t>
            </a:r>
            <a:r>
              <a:rPr lang="en-US" b="1" dirty="0"/>
              <a:t>and</a:t>
            </a:r>
            <a:r>
              <a:rPr lang="en-US" dirty="0"/>
              <a:t> the specific course are included</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76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Doomed Discussion</a:t>
            </a:r>
            <a:endParaRPr lang="en-US" dirty="0"/>
          </a:p>
        </p:txBody>
      </p:sp>
      <p:sp>
        <p:nvSpPr>
          <p:cNvPr id="3" name="Content Placeholder 2"/>
          <p:cNvSpPr>
            <a:spLocks noGrp="1"/>
          </p:cNvSpPr>
          <p:nvPr>
            <p:ph idx="1"/>
          </p:nvPr>
        </p:nvSpPr>
        <p:spPr>
          <a:xfrm>
            <a:off x="2055810" y="1386260"/>
            <a:ext cx="5196587" cy="4525963"/>
          </a:xfrm>
        </p:spPr>
        <p:txBody>
          <a:bodyPr/>
          <a:lstStyle/>
          <a:p>
            <a:r>
              <a:rPr lang="en-US" dirty="0" smtClean="0"/>
              <a:t>Do your discussion prompts promote actual discussion? </a:t>
            </a:r>
          </a:p>
          <a:p>
            <a:r>
              <a:rPr lang="en-US" dirty="0" smtClean="0"/>
              <a:t>What are some characteristics of a good discussion prompt?</a:t>
            </a:r>
          </a:p>
          <a:p>
            <a:r>
              <a:rPr lang="en-US" dirty="0" smtClean="0"/>
              <a:t>What are some characteristics of a bad discussion prompt?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39890"/>
          <a:stretch/>
        </p:blipFill>
        <p:spPr>
          <a:xfrm>
            <a:off x="302109" y="2720178"/>
            <a:ext cx="1668813" cy="277627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769"/>
          <a:stretch/>
        </p:blipFill>
        <p:spPr>
          <a:xfrm flipH="1">
            <a:off x="7190923" y="2720178"/>
            <a:ext cx="1644407" cy="27762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Interaction and Collaboration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“Interaction” denotes communication between and among learners and instructors, synchronously or asynchronously.</a:t>
            </a:r>
          </a:p>
          <a:p>
            <a:r>
              <a:rPr lang="en-US" dirty="0" smtClean="0"/>
              <a:t>“Collaboration” is a subset of interaction and refers specifically to those activities in which groups are working interdependently toward a shared result.</a:t>
            </a:r>
          </a:p>
          <a:p>
            <a:r>
              <a:rPr lang="en-US" dirty="0" smtClean="0"/>
              <a:t>A learning community is defined here as the sense of belonging to a group, rather than each student perceiving himself/herself studying independently.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485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B.1 Communication Strategies</a:t>
            </a:r>
          </a:p>
        </p:txBody>
      </p:sp>
      <p:sp>
        <p:nvSpPr>
          <p:cNvPr id="3" name="Content Placeholder 2"/>
          <p:cNvSpPr>
            <a:spLocks noGrp="1"/>
          </p:cNvSpPr>
          <p:nvPr>
            <p:ph idx="1"/>
          </p:nvPr>
        </p:nvSpPr>
        <p:spPr>
          <a:xfrm>
            <a:off x="457200" y="1274530"/>
            <a:ext cx="8229600" cy="4708525"/>
          </a:xfrm>
        </p:spPr>
        <p:txBody>
          <a:bodyPr>
            <a:normAutofit fontScale="92500" lnSpcReduction="20000"/>
          </a:bodyPr>
          <a:lstStyle/>
          <a:p>
            <a:r>
              <a:rPr lang="en-US" sz="3840" dirty="0" smtClean="0"/>
              <a:t>Expected response time for replies is included.</a:t>
            </a:r>
          </a:p>
          <a:p>
            <a:r>
              <a:rPr lang="en-US" sz="3840" dirty="0" smtClean="0"/>
              <a:t>The instructor’s role within the course is explained. </a:t>
            </a:r>
          </a:p>
          <a:p>
            <a:r>
              <a:rPr lang="en-US" sz="3840" dirty="0" smtClean="0"/>
              <a:t>There are plentiful opportunities for interaction, as appropriate.</a:t>
            </a:r>
          </a:p>
          <a:p>
            <a:r>
              <a:rPr lang="en-US" sz="3840" dirty="0"/>
              <a:t>Communication strategies promote critical thinking or other higher order thinking aligned with learning objectives.</a:t>
            </a:r>
          </a:p>
          <a:p>
            <a:endParaRPr lang="en-US" sz="3840"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745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a:t>
            </a:r>
            <a:endParaRPr lang="en-US" dirty="0"/>
          </a:p>
        </p:txBody>
      </p:sp>
      <p:sp>
        <p:nvSpPr>
          <p:cNvPr id="3" name="Content Placeholder 2"/>
          <p:cNvSpPr>
            <a:spLocks noGrp="1"/>
          </p:cNvSpPr>
          <p:nvPr>
            <p:ph idx="1"/>
          </p:nvPr>
        </p:nvSpPr>
        <p:spPr/>
        <p:txBody>
          <a:bodyPr>
            <a:normAutofit/>
          </a:bodyPr>
          <a:lstStyle/>
          <a:p>
            <a:r>
              <a:rPr lang="en-US" sz="3200" dirty="0" smtClean="0"/>
              <a:t>Clear and complete communication – about expectations and how the course works.</a:t>
            </a:r>
          </a:p>
          <a:p>
            <a:r>
              <a:rPr lang="en-US" sz="3200" dirty="0" smtClean="0"/>
              <a:t>Purposeful activities and interaction.</a:t>
            </a:r>
          </a:p>
          <a:p>
            <a:r>
              <a:rPr lang="en-US" sz="3200" dirty="0" smtClean="0"/>
              <a:t>Promoting connection – to course content, to other students. </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131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Issues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Lack of </a:t>
            </a:r>
            <a:r>
              <a:rPr lang="en-US" dirty="0" smtClean="0"/>
              <a:t>alt tags on </a:t>
            </a:r>
            <a:r>
              <a:rPr lang="en-US" dirty="0"/>
              <a:t>images. </a:t>
            </a:r>
          </a:p>
          <a:p>
            <a:pPr marL="514350" indent="-514350">
              <a:buFont typeface="+mj-lt"/>
              <a:buAutoNum type="arabicPeriod"/>
            </a:pPr>
            <a:r>
              <a:rPr lang="en-US" dirty="0"/>
              <a:t>PPTs or PDFs that are not accessible.</a:t>
            </a:r>
          </a:p>
          <a:p>
            <a:pPr marL="514350" indent="-514350">
              <a:buFont typeface="+mj-lt"/>
              <a:buAutoNum type="arabicPeriod"/>
            </a:pPr>
            <a:r>
              <a:rPr lang="en-US" dirty="0" smtClean="0"/>
              <a:t>No captioning or bad captioning of videos.</a:t>
            </a:r>
          </a:p>
          <a:p>
            <a:endParaRPr lang="en-US" dirty="0" smtClean="0"/>
          </a:p>
          <a:p>
            <a:r>
              <a:rPr lang="en-US" dirty="0" smtClean="0"/>
              <a:t>Do you know how to check your course for accessibility?</a:t>
            </a:r>
          </a:p>
          <a:p>
            <a:r>
              <a:rPr lang="en-US" dirty="0" smtClean="0"/>
              <a:t>Do you know who to ask for assistance?</a:t>
            </a:r>
            <a:endParaRPr lang="en-US" dirty="0"/>
          </a:p>
        </p:txBody>
      </p:sp>
      <p:cxnSp>
        <p:nvCxnSpPr>
          <p:cNvPr id="5" name="Straight Connector 4"/>
          <p:cNvCxnSpPr/>
          <p:nvPr/>
        </p:nvCxnSpPr>
        <p:spPr>
          <a:xfrm>
            <a:off x="457200" y="3637503"/>
            <a:ext cx="8036896" cy="0"/>
          </a:xfrm>
          <a:prstGeom prst="line">
            <a:avLst/>
          </a:prstGeom>
          <a:ln>
            <a:solidFill>
              <a:srgbClr val="276996"/>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Resources</a:t>
            </a:r>
            <a:endParaRPr lang="en-US" dirty="0"/>
          </a:p>
        </p:txBody>
      </p:sp>
      <p:sp>
        <p:nvSpPr>
          <p:cNvPr id="3" name="Content Placeholder 2"/>
          <p:cNvSpPr>
            <a:spLocks noGrp="1"/>
          </p:cNvSpPr>
          <p:nvPr>
            <p:ph idx="1"/>
          </p:nvPr>
        </p:nvSpPr>
        <p:spPr/>
        <p:txBody>
          <a:bodyPr>
            <a:normAutofit/>
          </a:bodyPr>
          <a:lstStyle/>
          <a:p>
            <a:r>
              <a:rPr lang="en-US" dirty="0" smtClean="0"/>
              <a:t>Accessibility Webinars</a:t>
            </a:r>
          </a:p>
          <a:p>
            <a:pPr lvl="1"/>
            <a:r>
              <a:rPr lang="en-US" sz="1600" dirty="0">
                <a:hlinkClick r:id="rId3"/>
              </a:rPr>
              <a:t>Your Online Course Usability: 10 Ways to Kick It Up a </a:t>
            </a:r>
            <a:r>
              <a:rPr lang="en-US" sz="1600" dirty="0" smtClean="0">
                <a:hlinkClick r:id="rId3"/>
              </a:rPr>
              <a:t>Notch</a:t>
            </a:r>
            <a:endParaRPr lang="en-US" sz="1600" dirty="0" smtClean="0"/>
          </a:p>
          <a:p>
            <a:pPr lvl="1"/>
            <a:r>
              <a:rPr lang="en-US" sz="1600" dirty="0" smtClean="0">
                <a:hlinkClick r:id="rId4"/>
              </a:rPr>
              <a:t>Captioning Considerations </a:t>
            </a:r>
            <a:endParaRPr lang="en-US" sz="1600" dirty="0" smtClean="0"/>
          </a:p>
          <a:p>
            <a:pPr lvl="1"/>
            <a:r>
              <a:rPr lang="en-US" sz="1600" dirty="0" smtClean="0">
                <a:hlinkClick r:id="rId5"/>
              </a:rPr>
              <a:t>Creating Accessible PDF Documents with MS Word and Acrobat Pro</a:t>
            </a:r>
            <a:endParaRPr lang="en-US" sz="1600" dirty="0" smtClean="0"/>
          </a:p>
          <a:p>
            <a:pPr lvl="1"/>
            <a:r>
              <a:rPr lang="en-US" sz="1600" dirty="0" smtClean="0">
                <a:hlinkClick r:id="rId6"/>
              </a:rPr>
              <a:t>Evaluating </a:t>
            </a:r>
            <a:r>
              <a:rPr lang="en-US" sz="1600" dirty="0">
                <a:hlinkClick r:id="rId6"/>
              </a:rPr>
              <a:t>Web Content for </a:t>
            </a:r>
            <a:r>
              <a:rPr lang="en-US" sz="1600" dirty="0" smtClean="0">
                <a:hlinkClick r:id="rId6"/>
              </a:rPr>
              <a:t>Accessibility</a:t>
            </a:r>
            <a:endParaRPr lang="en-US" sz="1600" dirty="0" smtClean="0"/>
          </a:p>
          <a:p>
            <a:pPr lvl="1"/>
            <a:r>
              <a:rPr lang="en-US" sz="1600" dirty="0" smtClean="0">
                <a:hlinkClick r:id="rId7"/>
              </a:rPr>
              <a:t>Creating </a:t>
            </a:r>
            <a:r>
              <a:rPr lang="en-US" sz="1600" dirty="0">
                <a:hlinkClick r:id="rId7"/>
              </a:rPr>
              <a:t>Accessible Online </a:t>
            </a:r>
            <a:r>
              <a:rPr lang="en-US" sz="1600" dirty="0" smtClean="0">
                <a:hlinkClick r:id="rId7"/>
              </a:rPr>
              <a:t>Presentations</a:t>
            </a:r>
            <a:endParaRPr lang="en-US" dirty="0" smtClean="0"/>
          </a:p>
          <a:p>
            <a:r>
              <a:rPr lang="en-US" dirty="0" smtClean="0"/>
              <a:t>@ONE Resources</a:t>
            </a:r>
          </a:p>
          <a:p>
            <a:pPr lvl="1"/>
            <a:r>
              <a:rPr lang="en-US" sz="1600" dirty="0">
                <a:hlinkClick r:id="rId8"/>
              </a:rPr>
              <a:t>Format text using appropriate styles &amp; </a:t>
            </a:r>
            <a:r>
              <a:rPr lang="en-US" sz="1600" dirty="0" smtClean="0">
                <a:hlinkClick r:id="rId8"/>
              </a:rPr>
              <a:t>headers</a:t>
            </a:r>
            <a:endParaRPr lang="en-US" sz="1600" dirty="0"/>
          </a:p>
          <a:p>
            <a:pPr lvl="1"/>
            <a:r>
              <a:rPr lang="en-US" sz="1600" dirty="0">
                <a:hlinkClick r:id="rId9"/>
              </a:rPr>
              <a:t>Create captions for </a:t>
            </a:r>
            <a:r>
              <a:rPr lang="en-US" sz="1600" dirty="0" smtClean="0">
                <a:hlinkClick r:id="rId9"/>
              </a:rPr>
              <a:t>videos</a:t>
            </a:r>
            <a:r>
              <a:rPr lang="en-US" sz="1600" dirty="0" smtClean="0"/>
              <a:t> </a:t>
            </a:r>
            <a:endParaRPr lang="en-US" sz="1600" dirty="0"/>
          </a:p>
          <a:p>
            <a:pPr lvl="1"/>
            <a:r>
              <a:rPr lang="en-US" sz="1600" dirty="0">
                <a:hlinkClick r:id="rId10"/>
              </a:rPr>
              <a:t>Format images with appropriate alt </a:t>
            </a:r>
            <a:r>
              <a:rPr lang="en-US" sz="1600" dirty="0" smtClean="0">
                <a:hlinkClick r:id="rId10"/>
              </a:rPr>
              <a:t>tags</a:t>
            </a:r>
            <a:r>
              <a:rPr lang="en-US" sz="1600" dirty="0" smtClean="0"/>
              <a:t> </a:t>
            </a:r>
          </a:p>
          <a:p>
            <a:pPr lvl="1"/>
            <a:r>
              <a:rPr lang="en-US" sz="1600" dirty="0" smtClean="0">
                <a:hlinkClick r:id="rId11"/>
              </a:rPr>
              <a:t>Ensure </a:t>
            </a:r>
            <a:r>
              <a:rPr lang="en-US" sz="1600" dirty="0">
                <a:hlinkClick r:id="rId11"/>
              </a:rPr>
              <a:t>color contrast </a:t>
            </a:r>
            <a:r>
              <a:rPr lang="en-US" sz="1600" dirty="0" smtClean="0">
                <a:hlinkClick r:id="rId11"/>
              </a:rPr>
              <a:t>ratios </a:t>
            </a:r>
            <a:r>
              <a:rPr lang="en-US" sz="1600" dirty="0">
                <a:hlinkClick r:id="rId11"/>
              </a:rPr>
              <a:t>are within tolerances</a:t>
            </a:r>
            <a:endParaRPr lang="en-US" sz="1600" dirty="0"/>
          </a:p>
          <a:p>
            <a:pPr lvl="1"/>
            <a:r>
              <a:rPr lang="en-US" sz="1600" dirty="0">
                <a:hlinkClick r:id="rId12"/>
              </a:rPr>
              <a:t>Create usable URL link text </a:t>
            </a:r>
            <a:endParaRPr lang="en-US" sz="16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2482" y="885456"/>
            <a:ext cx="4268037" cy="3977946"/>
          </a:xfrm>
        </p:spPr>
        <p:txBody>
          <a:bodyPr>
            <a:normAutofit/>
          </a:bodyPr>
          <a:lstStyle/>
          <a:p>
            <a:r>
              <a:rPr lang="en-US" dirty="0" smtClean="0"/>
              <a:t>What course design mistakes do you think are most common?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7344" y="1247197"/>
            <a:ext cx="4084655" cy="408465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 Technical Accessibility</a:t>
            </a:r>
            <a:endParaRPr lang="en-US" dirty="0"/>
          </a:p>
        </p:txBody>
      </p:sp>
      <p:sp>
        <p:nvSpPr>
          <p:cNvPr id="3" name="Content Placeholder 2"/>
          <p:cNvSpPr>
            <a:spLocks noGrp="1"/>
          </p:cNvSpPr>
          <p:nvPr>
            <p:ph idx="1"/>
          </p:nvPr>
        </p:nvSpPr>
        <p:spPr/>
        <p:txBody>
          <a:bodyPr/>
          <a:lstStyle/>
          <a:p>
            <a:r>
              <a:rPr lang="en-US" dirty="0"/>
              <a:t>Course materials are compliant with Section 508 and WCAG 2.0 (AA) and can be effectively used with equal ease by all </a:t>
            </a:r>
            <a:r>
              <a:rPr lang="en-US" dirty="0" smtClean="0"/>
              <a:t>students.</a:t>
            </a:r>
          </a:p>
          <a:p>
            <a:endParaRPr lang="en-US" dirty="0"/>
          </a:p>
          <a:p>
            <a:pPr marL="0" indent="0">
              <a:buNone/>
            </a:pPr>
            <a:endParaRPr lang="en-US" dirty="0"/>
          </a:p>
        </p:txBody>
      </p:sp>
      <p:pic>
        <p:nvPicPr>
          <p:cNvPr id="4" name="Picture 3" descr="WebAIM_Logo.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7944" y="3422650"/>
            <a:ext cx="7620000" cy="20193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0824975"/>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96900"/>
            <a:ext cx="8501972" cy="850899"/>
          </a:xfrm>
        </p:spPr>
        <p:txBody>
          <a:bodyPr>
            <a:normAutofit fontScale="90000"/>
          </a:bodyPr>
          <a:lstStyle/>
          <a:p>
            <a:r>
              <a:rPr lang="en-US" dirty="0" smtClean="0"/>
              <a:t>B.2 </a:t>
            </a:r>
            <a:r>
              <a:rPr lang="en-US" sz="3200" dirty="0" smtClean="0"/>
              <a:t>Development of Learning Community </a:t>
            </a:r>
            <a:br>
              <a:rPr lang="en-US" sz="3200"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Instructors have a plan for initiating contact prior to or at the beginning of class and at regular intervals during the course.</a:t>
            </a:r>
          </a:p>
          <a:p>
            <a:r>
              <a:rPr lang="en-US" sz="3600" dirty="0" smtClean="0"/>
              <a:t>Communication activities are designed to help build a sense of community among learners.</a:t>
            </a:r>
          </a:p>
          <a:p>
            <a:r>
              <a:rPr lang="en-US" sz="3600" dirty="0" smtClean="0"/>
              <a:t>Student-to-student interactions are required as part of the course.</a:t>
            </a:r>
          </a:p>
          <a:p>
            <a:r>
              <a:rPr lang="en-US" sz="3600" dirty="0" smtClean="0"/>
              <a:t>Students are encouraged to initiate communication with the instructor.</a:t>
            </a:r>
          </a:p>
          <a:p>
            <a:r>
              <a:rPr lang="en-US" sz="3600" dirty="0" smtClean="0"/>
              <a:t>Collaboration activities (if included) reinforce course content and learning outcomes, while building workplace-useful skills such as teamwork, cooperation, negotiation, and consensus-building.</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278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B.3 </a:t>
            </a:r>
            <a:r>
              <a:rPr lang="en-US" sz="3200" dirty="0" smtClean="0"/>
              <a:t>Interaction Logistics</a:t>
            </a:r>
            <a:br>
              <a:rPr lang="en-US" sz="3200"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Guidelines explaining required levels of participation are provided.</a:t>
            </a:r>
          </a:p>
          <a:p>
            <a:r>
              <a:rPr lang="en-US" sz="3600" dirty="0" smtClean="0"/>
              <a:t>Expectations regarding the quality of communications are clearly defined.</a:t>
            </a:r>
          </a:p>
          <a:p>
            <a:r>
              <a:rPr lang="en-US" sz="3600" dirty="0" smtClean="0"/>
              <a:t>A rubric or equivalent grading document is included to explain how participation will be evaluated.</a:t>
            </a:r>
          </a:p>
          <a:p>
            <a:r>
              <a:rPr lang="en-US" sz="3600" dirty="0" smtClean="0"/>
              <a:t>The instructor plans to participate actively in communication activities, including providing feedback to students.</a:t>
            </a:r>
          </a:p>
          <a:p>
            <a:r>
              <a:rPr lang="en-US" sz="3600" dirty="0" smtClean="0"/>
              <a:t>The instructor plans to use communication tools effectively to provide course updates, reminders, special announcements, etc.</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196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Assessment</a:t>
            </a:r>
            <a:endParaRPr lang="en-US" dirty="0"/>
          </a:p>
        </p:txBody>
      </p:sp>
      <p:sp>
        <p:nvSpPr>
          <p:cNvPr id="3" name="Content Placeholder 2"/>
          <p:cNvSpPr>
            <a:spLocks noGrp="1"/>
          </p:cNvSpPr>
          <p:nvPr>
            <p:ph idx="1"/>
          </p:nvPr>
        </p:nvSpPr>
        <p:spPr/>
        <p:txBody>
          <a:bodyPr/>
          <a:lstStyle/>
          <a:p>
            <a:r>
              <a:rPr lang="en-US" dirty="0" smtClean="0"/>
              <a:t>Tied to outcomes</a:t>
            </a:r>
          </a:p>
          <a:p>
            <a:r>
              <a:rPr lang="en-US" dirty="0" smtClean="0"/>
              <a:t>Match the ability of the online platform</a:t>
            </a:r>
          </a:p>
          <a:p>
            <a:r>
              <a:rPr lang="en-US" dirty="0" smtClean="0"/>
              <a:t>Multiple Measures of Assessment (authentication)</a:t>
            </a:r>
          </a:p>
          <a:p>
            <a:r>
              <a:rPr lang="en-US" dirty="0" smtClean="0"/>
              <a:t>Use samples and rubrics</a:t>
            </a:r>
          </a:p>
          <a:p>
            <a:pPr lvl="1"/>
            <a:r>
              <a:rPr lang="en-US" dirty="0" smtClean="0"/>
              <a:t>Why?</a:t>
            </a:r>
          </a:p>
          <a:p>
            <a:endParaRPr lang="en-US" dirty="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2719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Learner Support</a:t>
            </a:r>
            <a:endParaRPr lang="en-US" dirty="0"/>
          </a:p>
        </p:txBody>
      </p:sp>
      <p:sp>
        <p:nvSpPr>
          <p:cNvPr id="3" name="Content Placeholder 2"/>
          <p:cNvSpPr>
            <a:spLocks noGrp="1"/>
          </p:cNvSpPr>
          <p:nvPr>
            <p:ph idx="1"/>
          </p:nvPr>
        </p:nvSpPr>
        <p:spPr>
          <a:xfrm>
            <a:off x="257006" y="1709737"/>
            <a:ext cx="8229600" cy="4373563"/>
          </a:xfrm>
        </p:spPr>
        <p:txBody>
          <a:bodyPr/>
          <a:lstStyle/>
          <a:p>
            <a:pPr marL="514350" indent="-514350">
              <a:buFont typeface="+mj-lt"/>
              <a:buAutoNum type="arabicPeriod"/>
            </a:pPr>
            <a:r>
              <a:rPr lang="en-US" dirty="0" smtClean="0">
                <a:solidFill>
                  <a:srgbClr val="FF0000"/>
                </a:solidFill>
              </a:rPr>
              <a:t>Supplemental Software and Resources</a:t>
            </a:r>
          </a:p>
          <a:p>
            <a:pPr marL="514350" indent="-514350">
              <a:buFont typeface="+mj-lt"/>
              <a:buAutoNum type="arabicPeriod"/>
            </a:pPr>
            <a:r>
              <a:rPr lang="en-US" dirty="0" smtClean="0"/>
              <a:t>Course and institutional policies and support</a:t>
            </a:r>
          </a:p>
          <a:p>
            <a:pPr marL="514350" indent="-514350">
              <a:buFont typeface="+mj-lt"/>
              <a:buAutoNum type="arabicPeriod"/>
            </a:pPr>
            <a:r>
              <a:rPr lang="en-US" dirty="0" smtClean="0"/>
              <a:t>Technical Accessibility</a:t>
            </a:r>
          </a:p>
          <a:p>
            <a:pPr marL="514350" indent="-514350">
              <a:buFont typeface="+mj-lt"/>
              <a:buAutoNum type="arabicPeriod"/>
            </a:pPr>
            <a:r>
              <a:rPr lang="en-US" dirty="0" smtClean="0"/>
              <a:t>Accommodations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4439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666750" y="1417639"/>
            <a:ext cx="8020050" cy="3551330"/>
          </a:xfrm>
        </p:spPr>
        <p:txBody>
          <a:bodyPr>
            <a:noAutofit/>
          </a:bodyPr>
          <a:lstStyle/>
          <a:p>
            <a:pPr>
              <a:lnSpc>
                <a:spcPct val="170000"/>
              </a:lnSpc>
              <a:spcBef>
                <a:spcPts val="0"/>
              </a:spcBef>
            </a:pPr>
            <a:r>
              <a:rPr lang="en-US" sz="2800" dirty="0" smtClean="0">
                <a:cs typeface="Verdana"/>
              </a:rPr>
              <a:t>OEI Website				</a:t>
            </a:r>
            <a:r>
              <a:rPr lang="en-US" sz="2800" dirty="0" err="1" smtClean="0">
                <a:cs typeface="Verdana"/>
              </a:rPr>
              <a:t>CCCOnlineEd.org</a:t>
            </a:r>
            <a:endParaRPr lang="en-US" sz="2800" dirty="0" smtClean="0">
              <a:cs typeface="Verdana"/>
            </a:endParaRPr>
          </a:p>
          <a:p>
            <a:pPr>
              <a:lnSpc>
                <a:spcPct val="170000"/>
              </a:lnSpc>
              <a:spcBef>
                <a:spcPts val="0"/>
              </a:spcBef>
            </a:pPr>
            <a:r>
              <a:rPr lang="en-US" sz="2800" dirty="0" smtClean="0">
                <a:cs typeface="Verdana"/>
              </a:rPr>
              <a:t>@ONE Website			</a:t>
            </a:r>
            <a:r>
              <a:rPr lang="en-US" sz="2800" dirty="0" err="1" smtClean="0">
                <a:cs typeface="Verdana"/>
              </a:rPr>
              <a:t>Onefortraining.org</a:t>
            </a:r>
            <a:endParaRPr lang="en-US" sz="2800" dirty="0" smtClean="0">
              <a:cs typeface="Verdana"/>
            </a:endParaRPr>
          </a:p>
          <a:p>
            <a:pPr>
              <a:lnSpc>
                <a:spcPct val="170000"/>
              </a:lnSpc>
              <a:spcBef>
                <a:spcPts val="0"/>
              </a:spcBef>
            </a:pPr>
            <a:r>
              <a:rPr lang="en-US" sz="2800" dirty="0" smtClean="0">
                <a:cs typeface="Verdana"/>
              </a:rPr>
              <a:t>Anna’s E-Mail			</a:t>
            </a:r>
            <a:r>
              <a:rPr lang="en-US" sz="2800" dirty="0" err="1" smtClean="0">
                <a:cs typeface="Verdana"/>
              </a:rPr>
              <a:t>astirling@onefortraining.org</a:t>
            </a:r>
            <a:endParaRPr lang="en-US" sz="2800" dirty="0" smtClean="0">
              <a:cs typeface="Verdana"/>
            </a:endParaRPr>
          </a:p>
          <a:p>
            <a:pPr>
              <a:lnSpc>
                <a:spcPct val="170000"/>
              </a:lnSpc>
              <a:spcBef>
                <a:spcPts val="0"/>
              </a:spcBef>
            </a:pPr>
            <a:r>
              <a:rPr lang="en-US" sz="2800" dirty="0" smtClean="0">
                <a:cs typeface="Verdana"/>
              </a:rPr>
              <a:t>Michelle’s E-Mail		</a:t>
            </a:r>
            <a:r>
              <a:rPr lang="en-US" sz="2800" dirty="0" err="1" smtClean="0">
                <a:cs typeface="Verdana"/>
              </a:rPr>
              <a:t>mpilati@ccconlineed.org</a:t>
            </a:r>
            <a:endParaRPr lang="en-US" sz="2800" dirty="0" smtClean="0">
              <a:cs typeface="Verdana"/>
            </a:endParaRPr>
          </a:p>
        </p:txBody>
      </p:sp>
      <p:pic>
        <p:nvPicPr>
          <p:cNvPr id="6" name="Picture 5" descr="Untitled-4.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44500" y="6267165"/>
            <a:ext cx="8255000" cy="444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583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5 Common Mistakes to Avoid During Online Course Design</a:t>
            </a:r>
            <a:br>
              <a:rPr lang="en-US" b="1" dirty="0" smtClean="0"/>
            </a:br>
            <a:endParaRPr lang="en-US" dirty="0"/>
          </a:p>
        </p:txBody>
      </p:sp>
      <p:sp>
        <p:nvSpPr>
          <p:cNvPr id="3" name="Content Placeholder 2"/>
          <p:cNvSpPr>
            <a:spLocks noGrp="1"/>
          </p:cNvSpPr>
          <p:nvPr>
            <p:ph idx="1"/>
          </p:nvPr>
        </p:nvSpPr>
        <p:spPr/>
        <p:txBody>
          <a:bodyPr/>
          <a:lstStyle/>
          <a:p>
            <a:pPr marL="514350" indent="-514350">
              <a:buFont typeface="+mj-ea"/>
              <a:buAutoNum type="circleNumDbPlain"/>
            </a:pPr>
            <a:r>
              <a:rPr lang="en-US" b="1" dirty="0" smtClean="0"/>
              <a:t>You don’t allow enough time to design and build your course.</a:t>
            </a:r>
          </a:p>
          <a:p>
            <a:pPr marL="514350" indent="-514350">
              <a:buFont typeface="+mj-ea"/>
              <a:buAutoNum type="circleNumDbPlain"/>
            </a:pPr>
            <a:r>
              <a:rPr lang="en-US" b="1" dirty="0" smtClean="0"/>
              <a:t>You give in to fear.</a:t>
            </a:r>
          </a:p>
          <a:p>
            <a:pPr marL="514350" indent="-514350">
              <a:buFont typeface="+mj-ea"/>
              <a:buAutoNum type="circleNumDbPlain"/>
            </a:pPr>
            <a:r>
              <a:rPr lang="en-US" b="1" dirty="0" smtClean="0"/>
              <a:t>You try too many new things at once; you don’t try anything new at all.</a:t>
            </a:r>
          </a:p>
          <a:p>
            <a:pPr marL="514350" indent="-514350">
              <a:buFont typeface="+mj-ea"/>
              <a:buAutoNum type="circleNumDbPlain" startAt="4"/>
            </a:pPr>
            <a:r>
              <a:rPr lang="en-US" b="1" dirty="0" smtClean="0"/>
              <a:t>You </a:t>
            </a:r>
            <a:r>
              <a:rPr lang="en-US" b="1" i="1" dirty="0" smtClean="0"/>
              <a:t>transfer</a:t>
            </a:r>
            <a:r>
              <a:rPr lang="en-US" b="1" dirty="0" smtClean="0"/>
              <a:t> your course online rather than </a:t>
            </a:r>
            <a:r>
              <a:rPr lang="en-US" b="1" i="1" dirty="0" smtClean="0"/>
              <a:t>transform</a:t>
            </a:r>
            <a:r>
              <a:rPr lang="en-US" b="1" dirty="0" smtClean="0"/>
              <a:t> your course online.</a:t>
            </a:r>
          </a:p>
          <a:p>
            <a:pPr marL="514350" indent="-514350">
              <a:buFont typeface="+mj-ea"/>
              <a:buAutoNum type="circleNumDbPlain" startAt="4"/>
            </a:pPr>
            <a:r>
              <a:rPr lang="en-US" b="1" dirty="0" smtClean="0"/>
              <a:t>You don’t use rubrics.</a:t>
            </a:r>
          </a:p>
          <a:p>
            <a:pPr marL="514350" indent="-514350">
              <a:buFont typeface="+mj-ea"/>
              <a:buAutoNum type="circleNumDbPlain"/>
            </a:pPr>
            <a:endParaRPr lang="en-US" b="1"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Multimedia</a:t>
            </a:r>
            <a:r>
              <a:rPr lang="en-US" dirty="0" smtClean="0"/>
              <a:t>—Avoid recording hour-long lectures, which fail to maintain students’ attention.</a:t>
            </a:r>
          </a:p>
          <a:p>
            <a:r>
              <a:rPr lang="en-US" b="1" dirty="0" smtClean="0"/>
              <a:t>Interaction</a:t>
            </a:r>
            <a:r>
              <a:rPr lang="en-US" dirty="0" smtClean="0"/>
              <a:t>—Don’t assume that interaction will automatically take place like it does in a face-to-face classroom. </a:t>
            </a:r>
          </a:p>
          <a:p>
            <a:r>
              <a:rPr lang="en-US" b="1" dirty="0" smtClean="0"/>
              <a:t>Organization</a:t>
            </a:r>
            <a:r>
              <a:rPr lang="en-US" dirty="0" smtClean="0"/>
              <a:t>—Since you don’t have traditional class time to clear up confusion and make announcements, you must be explicit and organized in your course design (e.g., navigation) and communication (e.g., directions, assignment expectations, due dates).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Rubrics?</a:t>
            </a:r>
            <a:endParaRPr lang="en-US" dirty="0"/>
          </a:p>
        </p:txBody>
      </p:sp>
      <p:sp>
        <p:nvSpPr>
          <p:cNvPr id="3" name="Content Placeholder 2"/>
          <p:cNvSpPr>
            <a:spLocks noGrp="1"/>
          </p:cNvSpPr>
          <p:nvPr>
            <p:ph idx="1"/>
          </p:nvPr>
        </p:nvSpPr>
        <p:spPr/>
        <p:txBody>
          <a:bodyPr>
            <a:normAutofit/>
          </a:bodyPr>
          <a:lstStyle/>
          <a:p>
            <a:r>
              <a:rPr lang="en-US" dirty="0" smtClean="0"/>
              <a:t>Rubrics are vital in an online environment because they:</a:t>
            </a:r>
          </a:p>
          <a:p>
            <a:pPr lvl="1"/>
            <a:r>
              <a:rPr lang="en-US" dirty="0" smtClean="0"/>
              <a:t>give clear direction for students when completing assignments and discussions.</a:t>
            </a:r>
          </a:p>
          <a:p>
            <a:pPr lvl="1"/>
            <a:r>
              <a:rPr lang="en-US" dirty="0" smtClean="0"/>
              <a:t>prevent confusion among students.</a:t>
            </a:r>
          </a:p>
          <a:p>
            <a:pPr lvl="1"/>
            <a:r>
              <a:rPr lang="en-US" dirty="0" smtClean="0"/>
              <a:t>prevent your inbox from filling up with assignment questions.</a:t>
            </a:r>
          </a:p>
          <a:p>
            <a:pPr lvl="1"/>
            <a:r>
              <a:rPr lang="en-US" dirty="0" smtClean="0"/>
              <a:t>ensure consistency when grading the same assignment.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9 ELearning Course Design Mistakes</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ea"/>
              <a:buAutoNum type="circleNumDbPlain"/>
            </a:pPr>
            <a:r>
              <a:rPr lang="en-US" b="1" dirty="0" smtClean="0"/>
              <a:t>Target audience not clearly defined.</a:t>
            </a:r>
            <a:r>
              <a:rPr lang="en-US" dirty="0" smtClean="0"/>
              <a:t> </a:t>
            </a:r>
          </a:p>
          <a:p>
            <a:pPr marL="514350" indent="-514350">
              <a:buFont typeface="+mj-ea"/>
              <a:buAutoNum type="circleNumDbPlain"/>
            </a:pPr>
            <a:r>
              <a:rPr lang="en-US" b="1" dirty="0" smtClean="0"/>
              <a:t>Too much text.</a:t>
            </a:r>
            <a:r>
              <a:rPr lang="en-US" dirty="0" smtClean="0"/>
              <a:t> </a:t>
            </a:r>
          </a:p>
          <a:p>
            <a:pPr marL="514350" indent="-514350">
              <a:buFont typeface="+mj-ea"/>
              <a:buAutoNum type="circleNumDbPlain"/>
            </a:pPr>
            <a:r>
              <a:rPr lang="en-US" b="1" dirty="0" smtClean="0"/>
              <a:t>Navigation is confusing.</a:t>
            </a:r>
            <a:endParaRPr lang="en-US" dirty="0" smtClean="0"/>
          </a:p>
          <a:p>
            <a:pPr marL="514350" indent="-514350">
              <a:buFont typeface="+mj-ea"/>
              <a:buAutoNum type="circleNumDbPlain"/>
            </a:pPr>
            <a:r>
              <a:rPr lang="en-US" b="1" dirty="0" smtClean="0"/>
              <a:t>Examples aren’t realistic or relevant.</a:t>
            </a:r>
            <a:r>
              <a:rPr lang="en-US" dirty="0" smtClean="0"/>
              <a:t> </a:t>
            </a:r>
          </a:p>
          <a:p>
            <a:pPr marL="514350" indent="-514350">
              <a:buFont typeface="+mj-ea"/>
              <a:buAutoNum type="circleNumDbPlain"/>
            </a:pPr>
            <a:r>
              <a:rPr lang="en-US" b="1" dirty="0" smtClean="0"/>
              <a:t>Ineffective (poor) narration.</a:t>
            </a:r>
            <a:r>
              <a:rPr lang="en-US" dirty="0" smtClean="0"/>
              <a:t> </a:t>
            </a:r>
          </a:p>
          <a:p>
            <a:pPr marL="514350" indent="-514350">
              <a:buFont typeface="+mj-ea"/>
              <a:buAutoNum type="circleNumDbPlain"/>
            </a:pPr>
            <a:r>
              <a:rPr lang="en-US" b="1" dirty="0" smtClean="0"/>
              <a:t>Information overload.</a:t>
            </a:r>
            <a:r>
              <a:rPr lang="en-US" dirty="0" smtClean="0"/>
              <a:t> </a:t>
            </a:r>
          </a:p>
          <a:p>
            <a:pPr marL="514350" indent="-514350">
              <a:buFont typeface="+mj-ea"/>
              <a:buAutoNum type="circleNumDbPlain"/>
            </a:pPr>
            <a:r>
              <a:rPr lang="en-US" b="1" dirty="0" smtClean="0"/>
              <a:t>Poor selection of authoring tools.</a:t>
            </a:r>
            <a:r>
              <a:rPr lang="en-US" dirty="0" smtClean="0"/>
              <a:t> </a:t>
            </a:r>
          </a:p>
          <a:p>
            <a:pPr marL="514350" indent="-514350">
              <a:buFont typeface="+mj-ea"/>
              <a:buAutoNum type="circleNumDbPlain"/>
            </a:pPr>
            <a:r>
              <a:rPr lang="en-US" b="1" dirty="0" smtClean="0"/>
              <a:t>Too many grammar mistakes.</a:t>
            </a:r>
            <a:r>
              <a:rPr lang="en-US" dirty="0" smtClean="0"/>
              <a:t> </a:t>
            </a:r>
          </a:p>
          <a:p>
            <a:pPr marL="514350" indent="-514350">
              <a:buFont typeface="+mj-ea"/>
              <a:buAutoNum type="circleNumDbPlain"/>
            </a:pPr>
            <a:r>
              <a:rPr lang="en-US" b="1" dirty="0" smtClean="0"/>
              <a:t>Assessments are too easy.</a:t>
            </a:r>
            <a:r>
              <a:rPr lang="en-US" dirty="0" smtClean="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normAutofit/>
          </a:bodyPr>
          <a:lstStyle/>
          <a:p>
            <a:r>
              <a:rPr lang="en-US" dirty="0"/>
              <a:t>Cognitive Overload</a:t>
            </a:r>
          </a:p>
          <a:p>
            <a:r>
              <a:rPr lang="en-US" dirty="0" smtClean="0"/>
              <a:t>Unclear Navigation</a:t>
            </a:r>
          </a:p>
          <a:p>
            <a:r>
              <a:rPr lang="en-US" dirty="0" smtClean="0"/>
              <a:t>Death Scroll</a:t>
            </a:r>
          </a:p>
          <a:p>
            <a:r>
              <a:rPr lang="en-US" dirty="0" smtClean="0"/>
              <a:t>Moving Furniture</a:t>
            </a:r>
          </a:p>
          <a:p>
            <a:r>
              <a:rPr lang="en-US" dirty="0" smtClean="0"/>
              <a:t>Doomed Discussions</a:t>
            </a:r>
          </a:p>
          <a:p>
            <a:r>
              <a:rPr lang="en-US" dirty="0" smtClean="0"/>
              <a:t>Accessibility Issues</a:t>
            </a:r>
          </a:p>
          <a:p>
            <a:r>
              <a:rPr lang="en-US" dirty="0" smtClean="0"/>
              <a:t>Not effectively using CMS tools</a:t>
            </a:r>
            <a:endParaRPr lang="en-US" dirty="0"/>
          </a:p>
        </p:txBody>
      </p:sp>
      <p:pic>
        <p:nvPicPr>
          <p:cNvPr id="4" name="Picture 3" descr="disorganized-schizophrenia-symptoms-01.jpg"/>
          <p:cNvPicPr>
            <a:picLocks noChangeAspect="1"/>
          </p:cNvPicPr>
          <p:nvPr/>
        </p:nvPicPr>
        <p:blipFill>
          <a:blip r:embed="rId3"/>
          <a:stretch>
            <a:fillRect/>
          </a:stretch>
        </p:blipFill>
        <p:spPr>
          <a:xfrm>
            <a:off x="4553503" y="1417638"/>
            <a:ext cx="4403113" cy="315527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Five Common Pitfalls of Online Course Design</a:t>
            </a:r>
            <a:br>
              <a:rPr lang="en-US" b="1" dirty="0" smtClean="0"/>
            </a:br>
            <a:endParaRPr lang="en-US" dirty="0"/>
          </a:p>
        </p:txBody>
      </p:sp>
      <p:sp>
        <p:nvSpPr>
          <p:cNvPr id="3" name="Content Placeholder 2"/>
          <p:cNvSpPr>
            <a:spLocks noGrp="1"/>
          </p:cNvSpPr>
          <p:nvPr>
            <p:ph idx="1"/>
          </p:nvPr>
        </p:nvSpPr>
        <p:spPr/>
        <p:txBody>
          <a:bodyPr/>
          <a:lstStyle/>
          <a:p>
            <a:pPr marL="514350" indent="-514350">
              <a:buFont typeface="+mj-ea"/>
              <a:buAutoNum type="circleNumDbPlain"/>
            </a:pPr>
            <a:r>
              <a:rPr lang="en-US" b="1" dirty="0" smtClean="0"/>
              <a:t>Upload your course materials, then call it a day.</a:t>
            </a:r>
          </a:p>
          <a:p>
            <a:pPr marL="514350" indent="-514350">
              <a:buFont typeface="+mj-ea"/>
              <a:buAutoNum type="circleNumDbPlain"/>
            </a:pPr>
            <a:r>
              <a:rPr lang="en-US" b="1" dirty="0" smtClean="0"/>
              <a:t>Let the CMS drive your thinking.</a:t>
            </a:r>
          </a:p>
          <a:p>
            <a:pPr marL="514350" indent="-514350">
              <a:buFont typeface="+mj-ea"/>
              <a:buAutoNum type="circleNumDbPlain"/>
            </a:pPr>
            <a:r>
              <a:rPr lang="en-US" b="1" dirty="0" smtClean="0"/>
              <a:t>Insist on being the “sage on the stage.”</a:t>
            </a:r>
          </a:p>
          <a:p>
            <a:pPr marL="514350" indent="-514350">
              <a:buFont typeface="+mj-ea"/>
              <a:buAutoNum type="circleNumDbPlain"/>
            </a:pPr>
            <a:r>
              <a:rPr lang="en-US" b="1" dirty="0" smtClean="0"/>
              <a:t>Expect your students to consume knowledge rather than create it.</a:t>
            </a:r>
          </a:p>
          <a:p>
            <a:pPr marL="514350" indent="-514350">
              <a:buFont typeface="+mj-ea"/>
              <a:buAutoNum type="circleNumDbPlain"/>
            </a:pPr>
            <a:r>
              <a:rPr lang="en-US" b="1" dirty="0" smtClean="0"/>
              <a:t>Ignore the ways students learn from each other.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Course Design Rubric</a:t>
            </a:r>
            <a:endParaRPr lang="en-US" dirty="0"/>
          </a:p>
        </p:txBody>
      </p:sp>
      <p:sp>
        <p:nvSpPr>
          <p:cNvPr id="3" name="Content Placeholder 2"/>
          <p:cNvSpPr>
            <a:spLocks noGrp="1"/>
          </p:cNvSpPr>
          <p:nvPr>
            <p:ph idx="1"/>
          </p:nvPr>
        </p:nvSpPr>
        <p:spPr/>
        <p:txBody>
          <a:bodyPr/>
          <a:lstStyle/>
          <a:p>
            <a:r>
              <a:rPr lang="en-US" dirty="0" smtClean="0"/>
              <a:t>Integrates elements of good course design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3531" y="2476784"/>
            <a:ext cx="4722726" cy="364937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Overload</a:t>
            </a:r>
            <a:endParaRPr lang="en-US" dirty="0"/>
          </a:p>
        </p:txBody>
      </p:sp>
      <p:sp>
        <p:nvSpPr>
          <p:cNvPr id="5" name="Content Placeholder 4"/>
          <p:cNvSpPr>
            <a:spLocks noGrp="1"/>
          </p:cNvSpPr>
          <p:nvPr>
            <p:ph idx="1"/>
          </p:nvPr>
        </p:nvSpPr>
        <p:spPr/>
        <p:txBody>
          <a:bodyPr/>
          <a:lstStyle/>
          <a:p>
            <a:r>
              <a:rPr lang="en-US" dirty="0" smtClean="0"/>
              <a:t>The goal of instruction is to reduce extraneous processing, manage essential processing, and foster generative processing.</a:t>
            </a:r>
          </a:p>
        </p:txBody>
      </p:sp>
      <p:pic>
        <p:nvPicPr>
          <p:cNvPr id="6" name="Picture 5"/>
          <p:cNvPicPr>
            <a:picLocks noChangeAspect="1"/>
          </p:cNvPicPr>
          <p:nvPr/>
        </p:nvPicPr>
        <p:blipFill>
          <a:blip r:embed="rId3"/>
          <a:stretch>
            <a:fillRect/>
          </a:stretch>
        </p:blipFill>
        <p:spPr>
          <a:xfrm>
            <a:off x="0" y="3466670"/>
            <a:ext cx="9130074" cy="1878880"/>
          </a:xfrm>
          <a:prstGeom prst="rect">
            <a:avLst/>
          </a:prstGeom>
        </p:spPr>
      </p:pic>
      <p:sp>
        <p:nvSpPr>
          <p:cNvPr id="7" name="TextBox 6"/>
          <p:cNvSpPr txBox="1"/>
          <p:nvPr/>
        </p:nvSpPr>
        <p:spPr>
          <a:xfrm>
            <a:off x="168795" y="5926715"/>
            <a:ext cx="5568814" cy="338554"/>
          </a:xfrm>
          <a:prstGeom prst="rect">
            <a:avLst/>
          </a:prstGeom>
          <a:noFill/>
        </p:spPr>
        <p:txBody>
          <a:bodyPr wrap="square" rtlCol="0">
            <a:spAutoFit/>
          </a:bodyPr>
          <a:lstStyle/>
          <a:p>
            <a:r>
              <a:rPr lang="en-US" sz="1600" dirty="0">
                <a:hlinkClick r:id="rId4"/>
              </a:rPr>
              <a:t>https://</a:t>
            </a:r>
            <a:r>
              <a:rPr lang="en-US" sz="1600" dirty="0" smtClean="0">
                <a:hlinkClick r:id="rId4"/>
              </a:rPr>
              <a:t>magic.piktochart.com/output/7055620-design-principles</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Course Design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Course Design addresses elements of instructional design. </a:t>
            </a:r>
          </a:p>
          <a:p>
            <a:r>
              <a:rPr lang="en-US" dirty="0" smtClean="0"/>
              <a:t>Course design includes:</a:t>
            </a:r>
          </a:p>
          <a:p>
            <a:pPr lvl="1"/>
            <a:r>
              <a:rPr lang="en-US" dirty="0" smtClean="0"/>
              <a:t>structure of the course,</a:t>
            </a:r>
          </a:p>
          <a:p>
            <a:pPr lvl="1"/>
            <a:r>
              <a:rPr lang="en-US" dirty="0" smtClean="0"/>
              <a:t>learning objectives, </a:t>
            </a:r>
          </a:p>
          <a:p>
            <a:pPr lvl="1"/>
            <a:r>
              <a:rPr lang="en-US" dirty="0" smtClean="0"/>
              <a:t>organization of content, and </a:t>
            </a:r>
          </a:p>
          <a:p>
            <a:pPr lvl="1"/>
            <a:r>
              <a:rPr lang="en-US" dirty="0" smtClean="0"/>
              <a:t>instructional strategies.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857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Objectives</a:t>
            </a:r>
            <a:endParaRPr lang="en-US" dirty="0"/>
          </a:p>
        </p:txBody>
      </p:sp>
      <p:sp>
        <p:nvSpPr>
          <p:cNvPr id="3" name="Content Placeholder 2"/>
          <p:cNvSpPr>
            <a:spLocks noGrp="1"/>
          </p:cNvSpPr>
          <p:nvPr>
            <p:ph idx="1"/>
          </p:nvPr>
        </p:nvSpPr>
        <p:spPr/>
        <p:txBody>
          <a:bodyPr>
            <a:normAutofit/>
          </a:bodyPr>
          <a:lstStyle/>
          <a:p>
            <a:r>
              <a:rPr lang="en-US" dirty="0"/>
              <a:t>Objectives are made available in a variety of areas in the course (within the syllabus and each individual learning unit or module)</a:t>
            </a:r>
          </a:p>
          <a:p>
            <a:r>
              <a:rPr lang="en-US" dirty="0"/>
              <a:t>Objectives are clearly written at the appropriate level and reflect desired outcomes</a:t>
            </a:r>
          </a:p>
          <a:p>
            <a:r>
              <a:rPr lang="en-US" dirty="0"/>
              <a:t>Objectives are written in measurable outcomes (students know what they are expected to be able to do)</a:t>
            </a:r>
            <a:endParaRPr lang="en-US" dirty="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952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1382" b="22794"/>
          <a:stretch/>
        </p:blipFill>
        <p:spPr>
          <a:xfrm>
            <a:off x="498650" y="2160395"/>
            <a:ext cx="6858000" cy="3828423"/>
          </a:xfrm>
          <a:prstGeom prst="rect">
            <a:avLst/>
          </a:prstGeom>
        </p:spPr>
      </p:pic>
      <p:sp>
        <p:nvSpPr>
          <p:cNvPr id="2" name="Title 1"/>
          <p:cNvSpPr>
            <a:spLocks noGrp="1"/>
          </p:cNvSpPr>
          <p:nvPr>
            <p:ph type="ctrTitle"/>
          </p:nvPr>
        </p:nvSpPr>
        <p:spPr>
          <a:xfrm>
            <a:off x="2180493" y="291577"/>
            <a:ext cx="4649875" cy="1470025"/>
          </a:xfrm>
        </p:spPr>
        <p:txBody>
          <a:bodyPr/>
          <a:lstStyle/>
          <a:p>
            <a:r>
              <a:rPr lang="en-US" dirty="0" smtClean="0"/>
              <a:t>Unclear Navigation</a:t>
            </a:r>
            <a:endParaRPr lang="en-US" dirty="0"/>
          </a:p>
        </p:txBody>
      </p:sp>
      <p:sp>
        <p:nvSpPr>
          <p:cNvPr id="3" name="Content Placeholder 2"/>
          <p:cNvSpPr>
            <a:spLocks noGrp="1"/>
          </p:cNvSpPr>
          <p:nvPr>
            <p:ph type="subTitle" idx="1"/>
          </p:nvPr>
        </p:nvSpPr>
        <p:spPr>
          <a:xfrm>
            <a:off x="498650" y="1435658"/>
            <a:ext cx="8013560" cy="826478"/>
          </a:xfrm>
        </p:spPr>
        <p:txBody>
          <a:bodyPr>
            <a:normAutofit/>
          </a:bodyPr>
          <a:lstStyle/>
          <a:p>
            <a:r>
              <a:rPr lang="en-US" sz="3600" dirty="0" smtClean="0"/>
              <a:t>How can you “test” your navigation?</a:t>
            </a:r>
          </a:p>
          <a:p>
            <a:endParaRPr lang="en-US" sz="3600" dirty="0" smtClean="0"/>
          </a:p>
          <a:p>
            <a:pPr>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Scroll/</a:t>
            </a:r>
            <a:r>
              <a:rPr lang="en-US" dirty="0" err="1" smtClean="0"/>
              <a:t>Unchunked</a:t>
            </a:r>
            <a:r>
              <a:rPr lang="en-US" dirty="0" smtClean="0"/>
              <a:t> Content</a:t>
            </a:r>
            <a:endParaRPr lang="en-US" dirty="0"/>
          </a:p>
        </p:txBody>
      </p:sp>
      <p:sp>
        <p:nvSpPr>
          <p:cNvPr id="3" name="Content Placeholder 2"/>
          <p:cNvSpPr>
            <a:spLocks noGrp="1"/>
          </p:cNvSpPr>
          <p:nvPr>
            <p:ph idx="1"/>
          </p:nvPr>
        </p:nvSpPr>
        <p:spPr>
          <a:xfrm>
            <a:off x="984738" y="1592666"/>
            <a:ext cx="6873073" cy="3383782"/>
          </a:xfrm>
        </p:spPr>
        <p:txBody>
          <a:bodyPr/>
          <a:lstStyle/>
          <a:p>
            <a:r>
              <a:rPr lang="en-US" dirty="0" smtClean="0"/>
              <a:t>Death Scroll – a single page that goes on and on…. Reader has to scroll and scroll and scroll and scroll to get to the end. </a:t>
            </a:r>
          </a:p>
          <a:p>
            <a:r>
              <a:rPr lang="en-US" dirty="0" err="1" smtClean="0"/>
              <a:t>Unchunked</a:t>
            </a:r>
            <a:r>
              <a:rPr lang="en-US" dirty="0" smtClean="0"/>
              <a:t> content – content is not presented in manageable units.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9112" t="4689" r="2570" b="4469"/>
          <a:stretch/>
        </p:blipFill>
        <p:spPr>
          <a:xfrm>
            <a:off x="180869" y="140677"/>
            <a:ext cx="552661" cy="62299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2769</TotalTime>
  <Words>1560</Words>
  <Application>Microsoft Macintosh PowerPoint</Application>
  <PresentationFormat>On-screen Show (4:3)</PresentationFormat>
  <Paragraphs>181</Paragraphs>
  <Slides>30</Slides>
  <Notes>26</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Common Course Design Issues</vt:lpstr>
      <vt:lpstr>What course design mistakes do you think are most common?</vt:lpstr>
      <vt:lpstr>Common Mistakes</vt:lpstr>
      <vt:lpstr>OEI Course Design Rubric</vt:lpstr>
      <vt:lpstr>Cognitive Overload</vt:lpstr>
      <vt:lpstr>A. Course Design</vt:lpstr>
      <vt:lpstr>A.1 Objectives</vt:lpstr>
      <vt:lpstr>Unclear Navigation</vt:lpstr>
      <vt:lpstr>Death Scroll/Unchunked Content</vt:lpstr>
      <vt:lpstr>A.2 Content Presentation I</vt:lpstr>
      <vt:lpstr>Moving Furniture</vt:lpstr>
      <vt:lpstr>Effective CMS Use</vt:lpstr>
      <vt:lpstr>A.2 Content Presentation II</vt:lpstr>
      <vt:lpstr>Doomed Discussion</vt:lpstr>
      <vt:lpstr>B. Interaction and Collaboration</vt:lpstr>
      <vt:lpstr>B.1 Communication Strategies</vt:lpstr>
      <vt:lpstr>Basic Principles</vt:lpstr>
      <vt:lpstr>Accessibility Issues</vt:lpstr>
      <vt:lpstr>Accessibility Resources</vt:lpstr>
      <vt:lpstr>D.3 Technical Accessibility</vt:lpstr>
      <vt:lpstr>B.2 Development of Learning Community  </vt:lpstr>
      <vt:lpstr>B.3 Interaction Logistics </vt:lpstr>
      <vt:lpstr>C. Assessment</vt:lpstr>
      <vt:lpstr>D. Learner Support</vt:lpstr>
      <vt:lpstr>More Information</vt:lpstr>
      <vt:lpstr>5 Common Mistakes to Avoid During Online Course Design </vt:lpstr>
      <vt:lpstr>Transform…</vt:lpstr>
      <vt:lpstr>Why Rubrics?</vt:lpstr>
      <vt:lpstr>9 ELearning Course Design Mistakes </vt:lpstr>
      <vt:lpstr>Five Common Pitfalls of Online Course Design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Michelle Corselli</cp:lastModifiedBy>
  <cp:revision>53</cp:revision>
  <dcterms:created xsi:type="dcterms:W3CDTF">2016-01-24T22:23:25Z</dcterms:created>
  <dcterms:modified xsi:type="dcterms:W3CDTF">2016-01-24T22:28:47Z</dcterms:modified>
</cp:coreProperties>
</file>