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307" r:id="rId6"/>
    <p:sldId id="262" r:id="rId7"/>
    <p:sldId id="309" r:id="rId8"/>
    <p:sldId id="261" r:id="rId9"/>
    <p:sldId id="310" r:id="rId10"/>
    <p:sldId id="306" r:id="rId11"/>
    <p:sldId id="305" r:id="rId12"/>
    <p:sldId id="284" r:id="rId13"/>
    <p:sldId id="295" r:id="rId14"/>
    <p:sldId id="289" r:id="rId15"/>
    <p:sldId id="285" r:id="rId16"/>
    <p:sldId id="298" r:id="rId17"/>
    <p:sldId id="299" r:id="rId18"/>
    <p:sldId id="297" r:id="rId19"/>
    <p:sldId id="296" r:id="rId20"/>
    <p:sldId id="300" r:id="rId21"/>
    <p:sldId id="301" r:id="rId22"/>
    <p:sldId id="263" r:id="rId23"/>
    <p:sldId id="291" r:id="rId24"/>
    <p:sldId id="275" r:id="rId25"/>
    <p:sldId id="29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sha Gutierrez" initials="" lastIdx="14" clrIdx="0"/>
  <p:cmAuthor id="1" name="new" initials="" lastIdx="12" clrIdx="1"/>
  <p:cmAuthor id="2" name="Amanda Joy Davis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CC3300"/>
    <a:srgbClr val="BE830E"/>
    <a:srgbClr val="D69410"/>
    <a:srgbClr val="EFAA22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827" autoAdjust="0"/>
    <p:restoredTop sz="88732" autoAdjust="0"/>
  </p:normalViewPr>
  <p:slideViewPr>
    <p:cSldViewPr>
      <p:cViewPr>
        <p:scale>
          <a:sx n="106" d="100"/>
          <a:sy n="106" d="100"/>
        </p:scale>
        <p:origin x="-512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7T08:12:25.215" idx="1">
    <p:pos x="2852" y="3034"/>
    <p:text>"Can" should be bold, itals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7T16:39:16.930" idx="5">
    <p:pos x="5161" y="2619"/>
    <p:text>Maybe raise this to the top of the list </p:text>
  </p:cm>
  <p:cm authorId="1" dt="2015-11-17T16:56:04.877" idx="6">
    <p:pos x="4778" y="2988"/>
    <p:text>Maybe raise this to second on the list and say "multicultural events" instead of "cultural events"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7T08:24:55.437" idx="14">
    <p:pos x="1994" y="2166"/>
    <p:text>Not sure what this means</p:text>
  </p:cm>
  <p:cm authorId="0" dt="2015-11-17T08:24:39.605" idx="13">
    <p:pos x="3261" y="355"/>
    <p:text>Remove apostrophe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7T16:44:38.821" idx="7">
    <p:pos x="805" y="1691"/>
    <p:text>Maybe change it to how you have "icanaffordcollege.com" displayed on slide 6 with the "can" in orange and itals</p:text>
  </p:cm>
  <p:cm authorId="1" dt="2015-11-17T16:45:54.018" idx="8">
    <p:pos x="1382" y="2196"/>
    <p:text>you can remove "http://"</p:text>
  </p:cm>
  <p:cm authorId="1" dt="2015-11-17T16:45:47.938" idx="9">
    <p:pos x="1328" y="2468"/>
    <p:text>you can remove "www."</p:text>
  </p:cm>
  <p:cm authorId="1" dt="2015-11-17T16:46:07.480" idx="10">
    <p:pos x="1373" y="2747"/>
    <p:text>you can remove "http://"</p:text>
  </p:cm>
  <p:cm authorId="1" dt="2015-11-17T16:46:24.633" idx="11">
    <p:pos x="1358" y="3027"/>
    <p:text>You can remove "www."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7T08:13:13.807" idx="2">
    <p:pos x="5102" y="2385"/>
    <p:text>Do you need to note the request for additinoal funding?  I am not sure what the purpose of that is.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7T16:27:11.744" idx="1">
    <p:pos x="3691" y="2189"/>
    <p:text>insert, "and sometimes even rent"?</p:text>
  </p:cm>
  <p:cm authorId="0" dt="2015-11-17T08:14:00.859" idx="3">
    <p:pos x="2411" y="1910"/>
    <p:text>Insert "year round"?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7T08:18:14.469" idx="4">
    <p:pos x="4655" y="1034"/>
    <p:text>Maybe put this second to last as it's the smallest part of what we do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7T08:19:05.654" idx="5">
    <p:pos x="3034" y="1215"/>
    <p:text>Maybe add zip code locator to the list below - it's a great feature of the site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7T16:28:23.199" idx="2">
    <p:pos x="2121" y="468"/>
    <p:text>Can should be unbold, and ital
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7T16:31:29.104" idx="3">
    <p:pos x="1850" y="2445"/>
    <p:text>Maybe raise this to the top of the list since it's the most frequent activity
</p:text>
  </p:cm>
  <p:cm authorId="0" dt="2015-11-17T08:22:41.264" idx="8">
    <p:pos x="1781" y="1555"/>
    <p:text>Can should be unbold, itals</p:text>
  </p:cm>
  <p:cm authorId="0" dt="2015-11-17T08:23:00.466" idx="9">
    <p:pos x="1940" y="3027"/>
    <p:text>A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7T08:23:33.609" idx="10">
    <p:pos x="2693" y="2272"/>
    <p:text>Include an image of our "I Can" newsletter, too.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7T08:23:55.487" idx="11">
    <p:pos x="987" y="1034"/>
    <p:text>maybe put this last</p:text>
  </p:cm>
  <p:cm authorId="1" dt="2015-11-17T16:40:02.011" idx="4">
    <p:pos x="1628" y="3291"/>
    <p:text>Some creative ideas:
- Distributing mini-packages as giveaway items at conferences/trainings 
- Explore possible cobranded material 
- Timely items (such as value add contest posters)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1BC68-0783-48C7-A4CD-572B66E2CAB7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1F88-80D0-4E5D-A963-D768D497D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09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35667-EFB0-F743-84C3-E9204B462B25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2A223-3B2C-7343-A6FC-24B9AF94B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3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9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96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6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95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6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65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12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27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53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14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5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95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0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18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0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1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3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5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2A223-3B2C-7343-A6FC-24B9AF94BF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4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5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2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57859"/>
            <a:ext cx="9296399" cy="6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CBB8-5BA5-4EDC-B0D5-8EFD78685E76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07D8-6DC6-4D2C-8233-08C18F3E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comments" Target="../comments/comment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4.jpeg"/><Relationship Id="rId5" Type="http://schemas.openxmlformats.org/officeDocument/2006/relationships/comments" Target="../comments/comment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comments" Target="../comments/comment8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7.jpg"/><Relationship Id="rId5" Type="http://schemas.openxmlformats.org/officeDocument/2006/relationships/comments" Target="../comments/comment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4.jpeg"/><Relationship Id="rId5" Type="http://schemas.openxmlformats.org/officeDocument/2006/relationships/comments" Target="../comments/comment10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hyperlink" Target="https://www.google.com/imgres?imgurl=http://clickafy.com/wp-content/uploads/2014/07/instagram-app-icon1.jpg&amp;imgrefurl=http://clickafy.com/media_category/icons/&amp;docid=1MqUNpUq7Dk47M&amp;tbnid=j0it2Z8VdxzLmM:&amp;w=966&amp;h=966&amp;ei=HgYiVJCIG9fdoATywIHYCw&amp;ved=0CAIQxiAwAA&amp;iact=c" TargetMode="External"/><Relationship Id="rId7" Type="http://schemas.openxmlformats.org/officeDocument/2006/relationships/image" Target="../media/image21.jpe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4.jpeg"/><Relationship Id="rId5" Type="http://schemas.openxmlformats.org/officeDocument/2006/relationships/comments" Target="../comments/comment1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comments" Target="../comments/commen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comments" Target="../comments/commen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jpeg"/><Relationship Id="rId5" Type="http://schemas.openxmlformats.org/officeDocument/2006/relationships/comments" Target="../comments/comment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comments" Target="../comments/commen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About Building Bridges:</a:t>
            </a:r>
            <a:br>
              <a:rPr lang="en-US" dirty="0" smtClean="0"/>
            </a:br>
            <a:r>
              <a:rPr lang="en-US" dirty="0" smtClean="0"/>
              <a:t>Developing Strategic Partnerships and Campaign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800" dirty="0"/>
          </a:p>
          <a:p>
            <a:r>
              <a:rPr lang="en-US" sz="2100" dirty="0"/>
              <a:t>Presented by:</a:t>
            </a:r>
          </a:p>
          <a:p>
            <a:r>
              <a:rPr lang="en-US" sz="2100" dirty="0" smtClean="0"/>
              <a:t>Amanda </a:t>
            </a:r>
            <a:r>
              <a:rPr lang="en-US" sz="2100" dirty="0"/>
              <a:t>J. Davis, </a:t>
            </a:r>
            <a:r>
              <a:rPr lang="en-US" sz="2100" dirty="0" smtClean="0"/>
              <a:t>Program </a:t>
            </a:r>
            <a:r>
              <a:rPr lang="en-US" sz="2100" dirty="0"/>
              <a:t>Manager, </a:t>
            </a:r>
            <a:endParaRPr lang="en-US" sz="2100" dirty="0" smtClean="0"/>
          </a:p>
          <a:p>
            <a:r>
              <a:rPr lang="en-US" sz="2100" dirty="0" smtClean="0"/>
              <a:t>“</a:t>
            </a:r>
            <a:r>
              <a:rPr lang="en-US" sz="2100" dirty="0"/>
              <a:t>I </a:t>
            </a:r>
            <a:r>
              <a:rPr lang="en-US" sz="2100" b="1" i="1" dirty="0" smtClean="0"/>
              <a:t>Can</a:t>
            </a:r>
            <a:r>
              <a:rPr lang="en-US" sz="2100" dirty="0" smtClean="0"/>
              <a:t> Afford </a:t>
            </a:r>
            <a:r>
              <a:rPr lang="en-US" sz="2100" dirty="0"/>
              <a:t>College” Campaign</a:t>
            </a:r>
            <a:endParaRPr lang="en-US" sz="2400" dirty="0"/>
          </a:p>
        </p:txBody>
      </p:sp>
      <p:pic>
        <p:nvPicPr>
          <p:cNvPr id="5" name="Picture 4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72891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9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Partnerships are key!</a:t>
            </a:r>
            <a:endParaRPr lang="en-US" sz="3600" b="1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sz="3200" dirty="0" smtClean="0"/>
              <a:t>Cost effective</a:t>
            </a:r>
            <a:br>
              <a:rPr lang="en-US" sz="3200" dirty="0" smtClean="0"/>
            </a:br>
            <a:endParaRPr lang="en-US" sz="3200" dirty="0" smtClean="0"/>
          </a:p>
          <a:p>
            <a:pPr>
              <a:buFont typeface="Wingdings" charset="2"/>
              <a:buChar char="ü"/>
            </a:pPr>
            <a:r>
              <a:rPr lang="en-US" sz="3200" dirty="0" smtClean="0"/>
              <a:t>Build </a:t>
            </a:r>
            <a:r>
              <a:rPr lang="en-US" sz="3200" dirty="0"/>
              <a:t>bridges into and between </a:t>
            </a:r>
            <a:r>
              <a:rPr lang="en-US" sz="3200" dirty="0" smtClean="0"/>
              <a:t>communities; create a pipeline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  <a:p>
            <a:pPr>
              <a:buFont typeface="Wingdings" charset="2"/>
              <a:buChar char="ü"/>
            </a:pPr>
            <a:r>
              <a:rPr lang="en-US" sz="3200" b="1" dirty="0" smtClean="0"/>
              <a:t>Sustainability!</a:t>
            </a:r>
          </a:p>
          <a:p>
            <a:endParaRPr lang="en-US" dirty="0"/>
          </a:p>
        </p:txBody>
      </p:sp>
      <p:pic>
        <p:nvPicPr>
          <p:cNvPr id="7" name="Content Placeholder 6" descr="COLLEGEOFTHEDESERT_students1_ICAN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9" r="20979"/>
          <a:stretch>
            <a:fillRect/>
          </a:stretch>
        </p:blipFill>
        <p:spPr>
          <a:xfrm>
            <a:off x="228601" y="1417577"/>
            <a:ext cx="3657600" cy="4098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5486400"/>
            <a:ext cx="1172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College of the Desert</a:t>
            </a:r>
            <a:endParaRPr lang="en-US" sz="900" dirty="0"/>
          </a:p>
        </p:txBody>
      </p:sp>
      <p:pic>
        <p:nvPicPr>
          <p:cNvPr id="9" name="Picture 8" descr="ICanAffordCollege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3886200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“I Can” Campaign Partners</a:t>
            </a:r>
            <a:endParaRPr lang="en-US" sz="3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Statewide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County Welfare Directors Association of CA</a:t>
            </a:r>
            <a:br>
              <a:rPr lang="en-US" dirty="0" smtClean="0"/>
            </a:b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Taco Bell</a:t>
            </a:r>
            <a:br>
              <a:rPr lang="en-US" dirty="0" smtClean="0"/>
            </a:b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err="1" smtClean="0"/>
              <a:t>iHeart</a:t>
            </a:r>
            <a:r>
              <a:rPr lang="en-US" dirty="0" smtClean="0"/>
              <a:t> media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CA Youth Connections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Local/Regional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/>
              <a:t>Closing the </a:t>
            </a:r>
            <a:r>
              <a:rPr lang="en-US" dirty="0" smtClean="0"/>
              <a:t>Gap</a:t>
            </a:r>
            <a:br>
              <a:rPr lang="en-US" dirty="0" smtClean="0"/>
            </a:b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/>
              <a:t>Girls, Inc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PUENTE</a:t>
            </a:r>
          </a:p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/>
              <a:t>Valley Vision’s “Scholarship Sacramento” </a:t>
            </a:r>
            <a:r>
              <a:rPr lang="en-US" dirty="0" smtClean="0"/>
              <a:t>Program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/>
              <a:t>High schools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Research potential partners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3886200" cy="38862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Target audience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Size of audience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Current partners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Channels used to reach target audience </a:t>
            </a:r>
          </a:p>
        </p:txBody>
      </p:sp>
      <p:pic>
        <p:nvPicPr>
          <p:cNvPr id="4" name="Picture 3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pic>
        <p:nvPicPr>
          <p:cNvPr id="5" name="Picture 4" descr="FOOTHILL_students4_ICA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57400"/>
            <a:ext cx="4601769" cy="3121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181600"/>
            <a:ext cx="66736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3200" dirty="0" smtClean="0"/>
              <a:t>Identify possible conflicts of interest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699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Outreach to potential partners</a:t>
            </a:r>
            <a:endParaRPr lang="en-US" sz="3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Brief overview of your program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Discuss what can be provided to the partners and partnership activities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Be sure to also ask for your partner’s ideas and resources</a:t>
            </a:r>
          </a:p>
        </p:txBody>
      </p:sp>
      <p:pic>
        <p:nvPicPr>
          <p:cNvPr id="4" name="Picture 3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6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j-lt"/>
              </a:rPr>
              <a:t>Establishing and Maintaining Partnerships</a:t>
            </a:r>
            <a:endParaRPr lang="en-US" sz="32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910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Stay </a:t>
            </a:r>
            <a:r>
              <a:rPr lang="en-US" sz="3200" dirty="0" smtClean="0"/>
              <a:t>connected</a:t>
            </a:r>
            <a:endParaRPr lang="en-US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Respond to </a:t>
            </a:r>
            <a:r>
              <a:rPr lang="en-US" sz="3200" dirty="0" smtClean="0"/>
              <a:t>partners’ activities</a:t>
            </a:r>
            <a:endParaRPr lang="en-US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Provide </a:t>
            </a:r>
            <a:r>
              <a:rPr lang="en-US" sz="3200" dirty="0"/>
              <a:t>relevant news information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Share positive results of the partnership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7" name="Content Placeholder 6" descr="OHLONE_students14_ICAN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>
          <a:xfrm>
            <a:off x="4648200" y="1475387"/>
            <a:ext cx="3810000" cy="4269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ICanAffordCollege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0" y="5867400"/>
            <a:ext cx="14693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Ohlone</a:t>
            </a:r>
            <a:r>
              <a:rPr lang="en-US" sz="900" dirty="0" smtClean="0"/>
              <a:t> Community College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8552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j-lt"/>
              </a:rPr>
              <a:t>Maintaining Partnerships -  Activities</a:t>
            </a:r>
            <a:endParaRPr lang="en-US" sz="3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010400" cy="452596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3200" dirty="0"/>
              <a:t>Newsletter article placement and </a:t>
            </a:r>
            <a:r>
              <a:rPr lang="en-US" sz="3200" dirty="0" smtClean="0"/>
              <a:t>sharing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Free </a:t>
            </a:r>
            <a:r>
              <a:rPr lang="en-US" sz="3200" dirty="0"/>
              <a:t>“I Can” collateral </a:t>
            </a:r>
            <a:r>
              <a:rPr lang="en-US" sz="3200" dirty="0" smtClean="0"/>
              <a:t>distribution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Event participation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Social </a:t>
            </a:r>
            <a:r>
              <a:rPr lang="en-US" sz="3200" dirty="0"/>
              <a:t>media </a:t>
            </a:r>
            <a:endParaRPr lang="en-US" sz="3200" dirty="0" smtClean="0"/>
          </a:p>
          <a:p>
            <a:pPr>
              <a:buFont typeface="Wingdings" charset="2"/>
              <a:buChar char="ü"/>
            </a:pPr>
            <a:r>
              <a:rPr lang="en-US" sz="3200" dirty="0" smtClean="0"/>
              <a:t>PSAs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Web content sharing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Content Placeholder 5" descr="MISSION_students6_ICA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" b="8961"/>
          <a:stretch>
            <a:fillRect/>
          </a:stretch>
        </p:blipFill>
        <p:spPr>
          <a:xfrm>
            <a:off x="4495800" y="3276600"/>
            <a:ext cx="4495800" cy="2461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ICanAffordCollege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5867400"/>
            <a:ext cx="9187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Mission College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5615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Newsletters</a:t>
            </a:r>
            <a:endParaRPr lang="en-US" sz="36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Article placement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Newsletter distribution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850">
            <a:off x="6143501" y="2688813"/>
            <a:ext cx="2258512" cy="2922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Newsletter Article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802">
            <a:off x="4428798" y="2030333"/>
            <a:ext cx="2403107" cy="30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Collateral</a:t>
            </a:r>
            <a:endParaRPr lang="en-US" sz="36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Free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Informational vs. promotional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Set criteria (audience, quantities, etc.)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Be creative!</a:t>
            </a:r>
            <a:endParaRPr lang="en-US" dirty="0"/>
          </a:p>
        </p:txBody>
      </p:sp>
      <p:pic>
        <p:nvPicPr>
          <p:cNvPr id="6" name="Picture 5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81200"/>
            <a:ext cx="4902200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72200" y="5791200"/>
            <a:ext cx="2057400" cy="15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900" kern="1200" dirty="0" smtClean="0"/>
              <a:t>Irvine Community College</a:t>
            </a:r>
            <a:endParaRPr lang="en-US" sz="900" kern="1200" dirty="0"/>
          </a:p>
        </p:txBody>
      </p:sp>
    </p:spTree>
    <p:extLst>
      <p:ext uri="{BB962C8B-B14F-4D97-AF65-F5344CB8AC3E}">
        <p14:creationId xmlns:p14="http://schemas.microsoft.com/office/powerpoint/2010/main" val="246483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Events</a:t>
            </a:r>
            <a:endParaRPr lang="en-US" sz="3600" b="1" dirty="0">
              <a:latin typeface="+mj-lt"/>
            </a:endParaRPr>
          </a:p>
        </p:txBody>
      </p:sp>
      <p:pic>
        <p:nvPicPr>
          <p:cNvPr id="6" name="Content Placeholder 5" descr="MISSION_students5_ICAN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r="20241"/>
          <a:stretch>
            <a:fillRect/>
          </a:stretch>
        </p:blipFill>
        <p:spPr>
          <a:xfrm>
            <a:off x="533400" y="1905000"/>
            <a:ext cx="2950686" cy="3306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endParaRPr lang="en-US" sz="3200" dirty="0" smtClean="0"/>
          </a:p>
          <a:p>
            <a:pPr>
              <a:buFont typeface="Wingdings" charset="2"/>
              <a:buChar char="ü"/>
            </a:pPr>
            <a:r>
              <a:rPr lang="en-US" sz="3200" dirty="0" smtClean="0"/>
              <a:t>Workshops</a:t>
            </a:r>
            <a:endParaRPr lang="en-US" sz="3200" dirty="0"/>
          </a:p>
          <a:p>
            <a:pPr>
              <a:buFont typeface="Wingdings" charset="2"/>
              <a:buChar char="ü"/>
            </a:pPr>
            <a:r>
              <a:rPr lang="en-US" sz="3200" dirty="0"/>
              <a:t>Presentations</a:t>
            </a:r>
          </a:p>
          <a:p>
            <a:pPr>
              <a:buFont typeface="Wingdings" charset="2"/>
              <a:buChar char="ü"/>
            </a:pPr>
            <a:r>
              <a:rPr lang="en-US" sz="3200" dirty="0"/>
              <a:t>Trainings </a:t>
            </a:r>
          </a:p>
          <a:p>
            <a:pPr>
              <a:buFont typeface="Wingdings" charset="2"/>
              <a:buChar char="ü"/>
            </a:pPr>
            <a:r>
              <a:rPr lang="en-US" sz="3200" dirty="0"/>
              <a:t>Community events</a:t>
            </a:r>
          </a:p>
          <a:p>
            <a:pPr>
              <a:buFont typeface="Wingdings" charset="2"/>
              <a:buChar char="ü"/>
            </a:pPr>
            <a:r>
              <a:rPr lang="en-US" sz="3200" dirty="0"/>
              <a:t>Cultural </a:t>
            </a:r>
            <a:r>
              <a:rPr lang="en-US" sz="3200" dirty="0" smtClean="0"/>
              <a:t>events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Media opportunities</a:t>
            </a:r>
            <a:endParaRPr lang="en-US" sz="3200" dirty="0"/>
          </a:p>
        </p:txBody>
      </p:sp>
      <p:pic>
        <p:nvPicPr>
          <p:cNvPr id="5" name="Picture 4" descr="ICanAffordCollege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5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Social Media</a:t>
            </a:r>
            <a:endParaRPr lang="en-US" sz="3600" b="1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Share messages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“Follow”/”Like” pages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Increase reach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Networking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Cost effective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Quick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Must be maintained</a:t>
            </a:r>
          </a:p>
        </p:txBody>
      </p:sp>
      <p:pic>
        <p:nvPicPr>
          <p:cNvPr id="6" name="Picture 5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1550865" cy="1615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600200"/>
            <a:ext cx="1615277" cy="1615277"/>
          </a:xfrm>
          <a:prstGeom prst="rect">
            <a:avLst/>
          </a:prstGeom>
        </p:spPr>
      </p:pic>
      <p:pic>
        <p:nvPicPr>
          <p:cNvPr id="9" name="Picture 8" descr="https://encrypted-tbn1.gstatic.com/images?q=tbn:ANd9GcTu1ujOsTiqDcs6mtbo5_JEG4hsVgk4bZaQBVqltcHaRXCUVSW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1215876" cy="13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229600" cy="34290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Statewide </a:t>
            </a:r>
            <a:r>
              <a:rPr lang="en-US" sz="2400" dirty="0"/>
              <a:t>initiative funded </a:t>
            </a:r>
            <a:r>
              <a:rPr lang="en-US" sz="2400" dirty="0" smtClean="0"/>
              <a:t>by </a:t>
            </a:r>
            <a:r>
              <a:rPr lang="en-US" sz="2400" dirty="0"/>
              <a:t>Proposition 98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Started </a:t>
            </a:r>
            <a:r>
              <a:rPr lang="en-US" sz="2400" dirty="0"/>
              <a:t>in 2003-04 academic </a:t>
            </a:r>
            <a:r>
              <a:rPr lang="en-US" sz="2400" dirty="0" smtClean="0"/>
              <a:t>year due to fee increase concerns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Annual campaign budget of $2.8 million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Requested additional $1.5 million for 2015-16 academic year; however, the request was not approved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</a:t>
            </a:r>
            <a:r>
              <a:rPr lang="en-US" sz="2400" dirty="0" smtClean="0"/>
              <a:t>irected </a:t>
            </a:r>
            <a:r>
              <a:rPr lang="en-US" sz="2400" dirty="0"/>
              <a:t>and managed by the California Community Colleges Chancellor’s </a:t>
            </a:r>
            <a:r>
              <a:rPr lang="en-US" sz="2400" dirty="0" smtClean="0"/>
              <a:t>Office</a:t>
            </a:r>
            <a:endParaRPr lang="en-US" sz="2400" dirty="0"/>
          </a:p>
        </p:txBody>
      </p:sp>
      <p:pic>
        <p:nvPicPr>
          <p:cNvPr id="5" name="Picture 4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6266" y="1210147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Campaign Overview</a:t>
            </a:r>
          </a:p>
        </p:txBody>
      </p:sp>
    </p:spTree>
    <p:extLst>
      <p:ext uri="{BB962C8B-B14F-4D97-AF65-F5344CB8AC3E}">
        <p14:creationId xmlns:p14="http://schemas.microsoft.com/office/powerpoint/2010/main" val="404294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PSA’s</a:t>
            </a:r>
            <a:endParaRPr lang="en-US" sz="3600" b="1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Share information with local stations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Offer to promote partner’s brand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Invite stations to your events</a:t>
            </a:r>
          </a:p>
        </p:txBody>
      </p:sp>
      <p:pic>
        <p:nvPicPr>
          <p:cNvPr id="9" name="Content Placeholder 8" descr="LAPIERCECOLLEGE_students50_ICAN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r="24606"/>
          <a:stretch>
            <a:fillRect/>
          </a:stretch>
        </p:blipFill>
        <p:spPr>
          <a:xfrm>
            <a:off x="5029200" y="1371600"/>
            <a:ext cx="3494643" cy="3916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CanAffordCollege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00407" y="5478935"/>
            <a:ext cx="14202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prstClr val="black"/>
                </a:solidFill>
              </a:rPr>
              <a:t>Los Angeles Pierce College</a:t>
            </a:r>
          </a:p>
        </p:txBody>
      </p:sp>
    </p:spTree>
    <p:extLst>
      <p:ext uri="{BB962C8B-B14F-4D97-AF65-F5344CB8AC3E}">
        <p14:creationId xmlns:p14="http://schemas.microsoft.com/office/powerpoint/2010/main" val="288435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Web content sharing</a:t>
            </a:r>
            <a:endParaRPr lang="en-US" sz="3600" b="1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Links on partner sites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Provide web banners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Promote partner events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5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pic>
        <p:nvPicPr>
          <p:cNvPr id="16" name="Picture 15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4800"/>
            <a:ext cx="4120896" cy="1255776"/>
          </a:xfrm>
          <a:prstGeom prst="rect">
            <a:avLst/>
          </a:prstGeom>
        </p:spPr>
      </p:pic>
      <p:pic>
        <p:nvPicPr>
          <p:cNvPr id="17" name="Picture 16" descr="Untitled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14800"/>
            <a:ext cx="4120896" cy="12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0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381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Campaign Results in 2014-15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10600" cy="3992563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dirty="0" smtClean="0"/>
              <a:t>500,000</a:t>
            </a:r>
            <a:r>
              <a:rPr lang="en-US" sz="2000" dirty="0"/>
              <a:t> </a:t>
            </a:r>
            <a:r>
              <a:rPr lang="en-US" sz="2000" b="1" i="1" dirty="0"/>
              <a:t>unique</a:t>
            </a:r>
            <a:r>
              <a:rPr lang="en-US" sz="2000" dirty="0"/>
              <a:t> visitors </a:t>
            </a:r>
            <a:r>
              <a:rPr lang="en-US" sz="2000" dirty="0" smtClean="0"/>
              <a:t>to website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dirty="0" smtClean="0"/>
              <a:t>137.2 </a:t>
            </a:r>
            <a:r>
              <a:rPr lang="en-US" sz="2000" dirty="0"/>
              <a:t>million impressions </a:t>
            </a:r>
            <a:r>
              <a:rPr lang="en-US" sz="2000" dirty="0" smtClean="0"/>
              <a:t>from online advertising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dirty="0" smtClean="0"/>
              <a:t>156.6</a:t>
            </a:r>
            <a:r>
              <a:rPr lang="en-US" sz="2000" dirty="0"/>
              <a:t> million impressions </a:t>
            </a:r>
            <a:r>
              <a:rPr lang="en-US" sz="2000" dirty="0" smtClean="0"/>
              <a:t>from radio advertising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dirty="0" smtClean="0"/>
              <a:t>18,500 current </a:t>
            </a:r>
            <a:r>
              <a:rPr lang="en-US" sz="2000" dirty="0"/>
              <a:t>and potential students </a:t>
            </a:r>
            <a:r>
              <a:rPr lang="en-US" sz="2000" dirty="0" smtClean="0"/>
              <a:t>connected </a:t>
            </a:r>
            <a:r>
              <a:rPr lang="en-US" sz="2000" dirty="0"/>
              <a:t>with their local community college financial aid office </a:t>
            </a:r>
            <a:r>
              <a:rPr lang="en-US" sz="2000" dirty="0" smtClean="0"/>
              <a:t>through website and toll-free phone line</a:t>
            </a:r>
            <a:r>
              <a:rPr lang="en-US" sz="2000" dirty="0"/>
              <a:t> </a:t>
            </a:r>
            <a:endParaRPr lang="en-US" sz="20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dirty="0" smtClean="0"/>
              <a:t>890 college financial </a:t>
            </a:r>
            <a:r>
              <a:rPr lang="en-US" sz="2000" dirty="0"/>
              <a:t>aid workshops </a:t>
            </a:r>
            <a:r>
              <a:rPr lang="en-US" sz="2000" dirty="0" smtClean="0"/>
              <a:t>promoted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140,000 current and potential students </a:t>
            </a:r>
            <a:r>
              <a:rPr lang="en-US" sz="2000" dirty="0" smtClean="0"/>
              <a:t>reached </a:t>
            </a:r>
            <a:r>
              <a:rPr lang="en-US" sz="2000" dirty="0"/>
              <a:t>through </a:t>
            </a:r>
            <a:r>
              <a:rPr lang="en-US" sz="2000" dirty="0" smtClean="0"/>
              <a:t>booths </a:t>
            </a:r>
            <a:r>
              <a:rPr lang="en-US" sz="2000" dirty="0"/>
              <a:t>at community events and on high school </a:t>
            </a:r>
            <a:r>
              <a:rPr lang="en-US" sz="2000" dirty="0" smtClean="0"/>
              <a:t>campuses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000" dirty="0" smtClean="0"/>
              <a:t>240,000 collateral pieces provided to high schools, colleges and community-based organizations statewide</a:t>
            </a:r>
          </a:p>
          <a:p>
            <a:endParaRPr lang="en-US" sz="1800" dirty="0"/>
          </a:p>
        </p:txBody>
      </p:sp>
      <p:pic>
        <p:nvPicPr>
          <p:cNvPr id="6" name="Picture 5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Connect with us!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2400" dirty="0" smtClean="0"/>
              <a:t>Campaign Website</a:t>
            </a:r>
          </a:p>
          <a:p>
            <a:pPr lvl="1">
              <a:buFont typeface="Wingdings" charset="2"/>
              <a:buChar char="ü"/>
            </a:pPr>
            <a:r>
              <a:rPr lang="en-US" sz="2400" dirty="0" err="1" smtClean="0"/>
              <a:t>icanaffordcollege.com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Social Media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/>
              <a:t>http</a:t>
            </a:r>
            <a:r>
              <a:rPr lang="en-US" sz="2400" dirty="0"/>
              <a:t>://twitter.com/</a:t>
            </a:r>
            <a:r>
              <a:rPr lang="en-US" sz="2400" dirty="0" err="1" smtClean="0"/>
              <a:t>icanafrdcollege</a:t>
            </a:r>
            <a:endParaRPr lang="en-US" sz="2400" dirty="0" smtClean="0"/>
          </a:p>
          <a:p>
            <a:pPr lvl="1">
              <a:buFont typeface="Wingdings" charset="2"/>
              <a:buChar char="ü"/>
            </a:pPr>
            <a:r>
              <a:rPr lang="en-US" sz="2400" dirty="0" err="1"/>
              <a:t>www.facebook.com</a:t>
            </a:r>
            <a:r>
              <a:rPr lang="en-US" sz="2400" dirty="0"/>
              <a:t>/</a:t>
            </a:r>
            <a:r>
              <a:rPr lang="en-US" sz="2400" dirty="0" err="1"/>
              <a:t>icanaffordcollege</a:t>
            </a:r>
            <a:r>
              <a:rPr lang="en-US" sz="2400" dirty="0"/>
              <a:t> </a:t>
            </a:r>
            <a:endParaRPr lang="en-US" sz="2400" dirty="0" smtClean="0"/>
          </a:p>
          <a:p>
            <a:pPr lvl="1">
              <a:buFont typeface="Wingdings" charset="2"/>
              <a:buChar char="ü"/>
            </a:pPr>
            <a:r>
              <a:rPr lang="en-US" sz="2400" dirty="0"/>
              <a:t>http://</a:t>
            </a:r>
            <a:r>
              <a:rPr lang="en-US" sz="2400" dirty="0" err="1"/>
              <a:t>instagram.com</a:t>
            </a:r>
            <a:r>
              <a:rPr lang="en-US" sz="2400" dirty="0"/>
              <a:t>/</a:t>
            </a:r>
            <a:r>
              <a:rPr lang="en-US" sz="2400" dirty="0" err="1"/>
              <a:t>icanaffordcollege</a:t>
            </a:r>
            <a:endParaRPr lang="en-US" sz="2400" dirty="0" smtClean="0"/>
          </a:p>
          <a:p>
            <a:pPr lvl="1">
              <a:buFont typeface="Wingdings" charset="2"/>
              <a:buChar char="ü"/>
            </a:pPr>
            <a:r>
              <a:rPr lang="en-US" sz="2400" dirty="0" err="1" smtClean="0"/>
              <a:t>www.youtube.com</a:t>
            </a:r>
            <a:r>
              <a:rPr lang="en-US" sz="2400" dirty="0"/>
              <a:t>/user/ICANAFRDCOLLEGE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ICanAffordCollege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5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05800" cy="381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Campaign Contacts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31242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b="1" dirty="0" smtClean="0"/>
              <a:t>Paige </a:t>
            </a:r>
            <a:r>
              <a:rPr lang="en-US" sz="1700" b="1" dirty="0" err="1"/>
              <a:t>Marlatt</a:t>
            </a:r>
            <a:r>
              <a:rPr lang="en-US" sz="1700" b="1" dirty="0"/>
              <a:t> Dorr</a:t>
            </a:r>
          </a:p>
          <a:p>
            <a:pPr marL="0" indent="0">
              <a:buNone/>
            </a:pPr>
            <a:r>
              <a:rPr lang="en-US" sz="1700" dirty="0"/>
              <a:t>Director of Communications</a:t>
            </a:r>
          </a:p>
          <a:p>
            <a:pPr marL="0" indent="0">
              <a:buNone/>
            </a:pPr>
            <a:r>
              <a:rPr lang="en-US" sz="1700" dirty="0"/>
              <a:t>California Community Colleges 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Chancellor’s </a:t>
            </a:r>
            <a:r>
              <a:rPr lang="en-US" sz="1700" dirty="0"/>
              <a:t>Office</a:t>
            </a:r>
          </a:p>
          <a:p>
            <a:pPr marL="0" indent="0">
              <a:buNone/>
            </a:pPr>
            <a:r>
              <a:rPr lang="en-US" sz="1700" dirty="0"/>
              <a:t>PDorr@cccco.edu</a:t>
            </a:r>
          </a:p>
          <a:p>
            <a:pPr marL="0" indent="0">
              <a:buNone/>
            </a:pPr>
            <a:r>
              <a:rPr lang="en-US" sz="1700" dirty="0"/>
              <a:t>(916) 327-5356 office</a:t>
            </a:r>
          </a:p>
          <a:p>
            <a:pPr marL="0" indent="0">
              <a:buNone/>
            </a:pPr>
            <a:r>
              <a:rPr lang="en-US" sz="1700" dirty="0"/>
              <a:t>(916) 601-8005 </a:t>
            </a:r>
            <a:r>
              <a:rPr lang="en-US" sz="1700" dirty="0" smtClean="0"/>
              <a:t>mobile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700" b="1" dirty="0" smtClean="0"/>
              <a:t>Amanda J. Davis</a:t>
            </a:r>
            <a:endParaRPr lang="en-US" sz="1700" b="1" dirty="0"/>
          </a:p>
          <a:p>
            <a:pPr marL="0" indent="0">
              <a:buNone/>
            </a:pPr>
            <a:r>
              <a:rPr lang="en-US" sz="1700" dirty="0"/>
              <a:t>Program Manager</a:t>
            </a:r>
          </a:p>
          <a:p>
            <a:pPr marL="0" indent="0">
              <a:buNone/>
            </a:pPr>
            <a:r>
              <a:rPr lang="en-US" sz="1700" dirty="0"/>
              <a:t>“I </a:t>
            </a:r>
            <a:r>
              <a:rPr lang="en-US" sz="1700" b="1" i="1" dirty="0"/>
              <a:t>Can</a:t>
            </a:r>
            <a:r>
              <a:rPr lang="en-US" sz="1700" dirty="0"/>
              <a:t> Afford College” Campaign</a:t>
            </a:r>
          </a:p>
          <a:p>
            <a:pPr marL="0" indent="0">
              <a:buNone/>
            </a:pPr>
            <a:r>
              <a:rPr lang="en-US" sz="1700" dirty="0" smtClean="0"/>
              <a:t>amandajdavis10@</a:t>
            </a:r>
            <a:r>
              <a:rPr lang="en-US" sz="1700" dirty="0"/>
              <a:t>gmail.com</a:t>
            </a:r>
          </a:p>
          <a:p>
            <a:pPr marL="0" indent="0">
              <a:buNone/>
            </a:pPr>
            <a:r>
              <a:rPr lang="en-US" sz="1700" dirty="0"/>
              <a:t>(916) </a:t>
            </a:r>
            <a:r>
              <a:rPr lang="en-US" sz="1700" dirty="0" smtClean="0"/>
              <a:t>320-1469 mobile</a:t>
            </a:r>
            <a:endParaRPr lang="en-US" sz="1700" dirty="0"/>
          </a:p>
        </p:txBody>
      </p:sp>
      <p:pic>
        <p:nvPicPr>
          <p:cNvPr id="4" name="Picture 3" descr="ICanAffordCollege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3755833" cy="4453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5791200"/>
            <a:ext cx="2057400" cy="15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900" dirty="0" smtClean="0"/>
              <a:t>City College of San Francisco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2769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Thank you for coming!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b="1" dirty="0" smtClean="0"/>
              <a:t>Questions?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9957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886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Per Budget Act language, the campaign promotes the following key messages: 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lvl="0">
              <a:buFont typeface="Wingdings" pitchFamily="2" charset="2"/>
              <a:buChar char="ü"/>
            </a:pPr>
            <a:r>
              <a:rPr lang="en-US" sz="2400" dirty="0"/>
              <a:t>California community colleges remain </a:t>
            </a:r>
            <a:r>
              <a:rPr lang="en-US" sz="2400" dirty="0" smtClean="0"/>
              <a:t>affordable</a:t>
            </a:r>
            <a:r>
              <a:rPr lang="en-US" sz="2400" b="1" dirty="0"/>
              <a:t> </a:t>
            </a:r>
            <a:endParaRPr lang="en-US" sz="2400" b="1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lvl="0">
              <a:buFont typeface="Wingdings" pitchFamily="2" charset="2"/>
              <a:buChar char="ü"/>
            </a:pPr>
            <a:r>
              <a:rPr lang="en-US" sz="2400" dirty="0" smtClean="0"/>
              <a:t>Financial </a:t>
            </a:r>
            <a:r>
              <a:rPr lang="en-US" sz="2400" dirty="0"/>
              <a:t>aid is available </a:t>
            </a:r>
            <a:r>
              <a:rPr lang="en-US" sz="2400" dirty="0" smtClean="0"/>
              <a:t>year round</a:t>
            </a:r>
            <a:br>
              <a:rPr lang="en-US" sz="2400" dirty="0" smtClean="0"/>
            </a:br>
            <a:endParaRPr lang="en-US" sz="1200" dirty="0"/>
          </a:p>
          <a:p>
            <a:pPr>
              <a:buFont typeface="Wingdings" pitchFamily="2" charset="2"/>
              <a:buChar char="ü"/>
            </a:pPr>
            <a:r>
              <a:rPr lang="en-US" sz="2400" dirty="0"/>
              <a:t>Financial aid professionals are available </a:t>
            </a:r>
            <a:r>
              <a:rPr lang="en-US" sz="2400" dirty="0" smtClean="0"/>
              <a:t>and can provide free </a:t>
            </a:r>
            <a:r>
              <a:rPr lang="en-US" sz="2400" dirty="0"/>
              <a:t>one-on-one </a:t>
            </a:r>
            <a:r>
              <a:rPr lang="en-US" sz="2400" dirty="0" smtClean="0"/>
              <a:t>assistance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143000"/>
            <a:ext cx="4724400" cy="4343399"/>
          </a:xfrm>
        </p:spPr>
        <p:txBody>
          <a:bodyPr wrap="square" lIns="91440">
            <a:noAutofit/>
          </a:bodyPr>
          <a:lstStyle/>
          <a:p>
            <a:pPr marL="0" indent="0">
              <a:buNone/>
            </a:pPr>
            <a:r>
              <a:rPr lang="en-US" dirty="0" smtClean="0"/>
              <a:t>The campaign’s key target audiences are low- </a:t>
            </a:r>
            <a:r>
              <a:rPr lang="en-US" dirty="0"/>
              <a:t>to </a:t>
            </a:r>
            <a:r>
              <a:rPr lang="en-US" dirty="0" smtClean="0"/>
              <a:t>middle-income: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High school juniors and seniors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Recent high school graduates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Current community </a:t>
            </a:r>
            <a:r>
              <a:rPr lang="en-US" sz="2400" dirty="0"/>
              <a:t>college </a:t>
            </a:r>
            <a:r>
              <a:rPr lang="en-US" sz="2400" dirty="0" smtClean="0"/>
              <a:t>students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Re-entry students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Influencers </a:t>
            </a:r>
            <a:endParaRPr lang="en-US" sz="2400" dirty="0"/>
          </a:p>
        </p:txBody>
      </p:sp>
      <p:pic>
        <p:nvPicPr>
          <p:cNvPr id="5" name="Picture 4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437321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5549153"/>
            <a:ext cx="2667000" cy="15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900" dirty="0" smtClean="0"/>
              <a:t>San Bernardino Valley College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9544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Campaign activities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Content Placeholder 4" descr="OHLONE_students10_ICAN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-185" r="-145" b="1532"/>
          <a:stretch/>
        </p:blipFill>
        <p:spPr>
          <a:xfrm>
            <a:off x="33695" y="1905000"/>
            <a:ext cx="4458324" cy="290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Media relations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Advertising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Legislative and community outreach</a:t>
            </a:r>
            <a:br>
              <a:rPr lang="en-US" dirty="0" smtClean="0"/>
            </a:b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Social media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Partnerships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029200"/>
            <a:ext cx="14693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 smtClean="0"/>
              <a:t>Ohlone</a:t>
            </a:r>
            <a:r>
              <a:rPr lang="en-US" sz="900" dirty="0" smtClean="0"/>
              <a:t> Community College</a:t>
            </a:r>
            <a:endParaRPr lang="en-US" sz="900" dirty="0"/>
          </a:p>
        </p:txBody>
      </p:sp>
      <p:pic>
        <p:nvPicPr>
          <p:cNvPr id="7" name="Picture 6" descr="ICanAffordCollege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All activities drive people to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heart of the </a:t>
            </a:r>
            <a:r>
              <a:rPr lang="en-US" dirty="0" smtClean="0"/>
              <a:t>campaign, </a:t>
            </a:r>
            <a:r>
              <a:rPr lang="en-US" dirty="0" err="1" smtClean="0"/>
              <a:t>i</a:t>
            </a:r>
            <a:r>
              <a:rPr lang="en-US" b="1" i="1" dirty="0" err="1" smtClean="0">
                <a:solidFill>
                  <a:srgbClr val="FF9900"/>
                </a:solidFill>
              </a:rPr>
              <a:t>can</a:t>
            </a:r>
            <a:r>
              <a:rPr lang="en-US" dirty="0" err="1" smtClean="0"/>
              <a:t>affordcollege.com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Key features of the website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Contact information for financial aid offices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Bilingual </a:t>
            </a:r>
            <a:r>
              <a:rPr lang="en-US" sz="2000" dirty="0"/>
              <a:t>English/</a:t>
            </a:r>
            <a:r>
              <a:rPr lang="en-US" sz="2000" dirty="0" smtClean="0"/>
              <a:t>Spanish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Types of financial </a:t>
            </a:r>
            <a:r>
              <a:rPr lang="en-US" sz="2000" dirty="0"/>
              <a:t>aid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H</a:t>
            </a:r>
            <a:r>
              <a:rPr lang="en-US" sz="2000" dirty="0" smtClean="0"/>
              <a:t>ow to apply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Responsive design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Direct </a:t>
            </a:r>
            <a:r>
              <a:rPr lang="en-US" sz="2000" dirty="0"/>
              <a:t>links to </a:t>
            </a:r>
            <a:r>
              <a:rPr lang="en-US" sz="2000" dirty="0" smtClean="0"/>
              <a:t>applications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Student success stories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Financial Aid Office locator</a:t>
            </a:r>
          </a:p>
          <a:p>
            <a:pPr lvl="2"/>
            <a:endParaRPr lang="en-US" dirty="0"/>
          </a:p>
        </p:txBody>
      </p:sp>
      <p:pic>
        <p:nvPicPr>
          <p:cNvPr id="5" name="Picture 4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pic>
        <p:nvPicPr>
          <p:cNvPr id="4" name="Picture 3" descr="Screen Shot 2015-11-16 at 10.05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43200"/>
            <a:ext cx="4800600" cy="29526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105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Collateral &amp; Informational Materials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19600" cy="43735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Available items include: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Brochures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Posters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Folders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Bookmarks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Order through </a:t>
            </a:r>
            <a:r>
              <a:rPr lang="en-US" sz="2400" dirty="0" err="1" smtClean="0"/>
              <a:t>icanaffordcollege.com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Picture 3" descr="ICanAffordColleg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5000"/>
            <a:ext cx="3864735" cy="29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2514600" cy="6096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It’s Working!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64008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Since the campaign launched in 2003-04: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More </a:t>
            </a:r>
            <a:r>
              <a:rPr lang="en-US" sz="2400" dirty="0"/>
              <a:t>than </a:t>
            </a:r>
            <a:r>
              <a:rPr lang="en-US" sz="2400" dirty="0" smtClean="0"/>
              <a:t>2.5 </a:t>
            </a:r>
            <a:r>
              <a:rPr lang="en-US" sz="2400" dirty="0"/>
              <a:t>million people have visited the “</a:t>
            </a:r>
            <a:r>
              <a:rPr lang="en-US" sz="2400" b="1" dirty="0"/>
              <a:t>I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FF9900"/>
                </a:solidFill>
              </a:rPr>
              <a:t>Can</a:t>
            </a:r>
            <a:r>
              <a:rPr lang="en-US" sz="2400" dirty="0"/>
              <a:t> </a:t>
            </a:r>
            <a:r>
              <a:rPr lang="en-US" sz="2400" b="1" dirty="0"/>
              <a:t>Afford College</a:t>
            </a:r>
            <a:r>
              <a:rPr lang="en-US" sz="2400" dirty="0"/>
              <a:t>” </a:t>
            </a:r>
            <a:r>
              <a:rPr lang="en-US" sz="2400" dirty="0" smtClean="0"/>
              <a:t>website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Number </a:t>
            </a:r>
            <a:r>
              <a:rPr lang="en-US" sz="2400" dirty="0"/>
              <a:t>of community college students receiving some type of financial aid has increased by </a:t>
            </a:r>
            <a:r>
              <a:rPr lang="en-US" sz="2400" dirty="0" smtClean="0"/>
              <a:t>nearly 70 percent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 descr="ICanAffordColleg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333"/>
            <a:ext cx="3886200" cy="352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81200"/>
            <a:ext cx="2133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05600" y="5334000"/>
            <a:ext cx="2057400" cy="15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900" dirty="0" smtClean="0"/>
              <a:t>San Diego Miramar College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5378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important information for the classroom?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contact</a:t>
            </a:r>
          </a:p>
          <a:p>
            <a:r>
              <a:rPr lang="en-US" dirty="0" smtClean="0"/>
              <a:t>Many students do not seek counseling</a:t>
            </a:r>
          </a:p>
          <a:p>
            <a:r>
              <a:rPr lang="en-US" dirty="0" smtClean="0"/>
              <a:t>Students must have financial support to succeed</a:t>
            </a:r>
          </a:p>
          <a:p>
            <a:r>
              <a:rPr lang="en-US" dirty="0" smtClean="0"/>
              <a:t>Trusted source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was your experience with paying for your education?</a:t>
            </a:r>
          </a:p>
          <a:p>
            <a:r>
              <a:rPr lang="en-US" dirty="0" smtClean="0"/>
              <a:t>Can you share any stories from your classroom?</a:t>
            </a:r>
            <a:endParaRPr lang="en-US" dirty="0"/>
          </a:p>
        </p:txBody>
      </p:sp>
      <p:pic>
        <p:nvPicPr>
          <p:cNvPr id="5" name="Picture 4" descr="ICanAffordColleg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86200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3012</TotalTime>
  <Words>521</Words>
  <Application>Microsoft Macintosh PowerPoint</Application>
  <PresentationFormat>On-screen Show (4:3)</PresentationFormat>
  <Paragraphs>208</Paragraphs>
  <Slides>25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All About Building Bridges: Developing Strategic Partnerships and Campaign Overview</vt:lpstr>
      <vt:lpstr>PowerPoint Presentation</vt:lpstr>
      <vt:lpstr>PowerPoint Presentation</vt:lpstr>
      <vt:lpstr>PowerPoint Presentation</vt:lpstr>
      <vt:lpstr>Campaign activities  </vt:lpstr>
      <vt:lpstr>PowerPoint Presentation</vt:lpstr>
      <vt:lpstr>Collateral &amp; Informational Materials</vt:lpstr>
      <vt:lpstr>It’s Working!</vt:lpstr>
      <vt:lpstr>Why is this important information for the classroom?</vt:lpstr>
      <vt:lpstr>Partnerships are key!</vt:lpstr>
      <vt:lpstr>“I Can” Campaign Partners</vt:lpstr>
      <vt:lpstr>Research potential partners</vt:lpstr>
      <vt:lpstr>Outreach to potential partners</vt:lpstr>
      <vt:lpstr>Establishing and Maintaining Partnerships</vt:lpstr>
      <vt:lpstr>Maintaining Partnerships -  Activities</vt:lpstr>
      <vt:lpstr>Newsletters</vt:lpstr>
      <vt:lpstr>Collateral</vt:lpstr>
      <vt:lpstr>Events</vt:lpstr>
      <vt:lpstr>Social Media</vt:lpstr>
      <vt:lpstr>PSA’s</vt:lpstr>
      <vt:lpstr>Web content sharing</vt:lpstr>
      <vt:lpstr>Campaign Results in 2014-15 </vt:lpstr>
      <vt:lpstr>  Connect with us!</vt:lpstr>
      <vt:lpstr>Campaign Contacts</vt:lpstr>
      <vt:lpstr>PowerPoint Presentation</vt:lpstr>
    </vt:vector>
  </TitlesOfParts>
  <Company>Chancellor's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2012</dc:title>
  <dc:creator>Paul Feist</dc:creator>
  <cp:lastModifiedBy>Amanda Joy Davis</cp:lastModifiedBy>
  <cp:revision>283</cp:revision>
  <cp:lastPrinted>2014-09-24T04:17:06Z</cp:lastPrinted>
  <dcterms:created xsi:type="dcterms:W3CDTF">2012-08-17T21:54:29Z</dcterms:created>
  <dcterms:modified xsi:type="dcterms:W3CDTF">2016-01-23T01:13:23Z</dcterms:modified>
</cp:coreProperties>
</file>