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93" r:id="rId2"/>
    <p:sldId id="257" r:id="rId3"/>
    <p:sldId id="274" r:id="rId4"/>
    <p:sldId id="275" r:id="rId5"/>
    <p:sldId id="277" r:id="rId6"/>
    <p:sldId id="278" r:id="rId7"/>
    <p:sldId id="294" r:id="rId8"/>
    <p:sldId id="295" r:id="rId9"/>
    <p:sldId id="296" r:id="rId10"/>
    <p:sldId id="285" r:id="rId11"/>
    <p:sldId id="286" r:id="rId12"/>
    <p:sldId id="287" r:id="rId13"/>
    <p:sldId id="298" r:id="rId14"/>
    <p:sldId id="297" r:id="rId15"/>
    <p:sldId id="289" r:id="rId16"/>
    <p:sldId id="290" r:id="rId17"/>
    <p:sldId id="291" r:id="rId18"/>
    <p:sldId id="299" r:id="rId19"/>
    <p:sldId id="262" r:id="rId20"/>
    <p:sldId id="288" r:id="rId21"/>
    <p:sldId id="292"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4"/>
    <p:restoredTop sz="94703"/>
  </p:normalViewPr>
  <p:slideViewPr>
    <p:cSldViewPr snapToGrid="0" snapToObjects="1">
      <p:cViewPr varScale="1">
        <p:scale>
          <a:sx n="85" d="100"/>
          <a:sy n="85" d="100"/>
        </p:scale>
        <p:origin x="192"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87B7C0-ABA9-4BA8-9214-AAE5A430FF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7D5F8D4F-A898-465E-8C0F-AB4AB0ABD67E}">
      <dgm:prSet phldrT="[Text]"/>
      <dgm:spPr/>
      <dgm:t>
        <a:bodyPr/>
        <a:lstStyle/>
        <a:p>
          <a:r>
            <a:rPr lang="en-US" dirty="0"/>
            <a:t>PRTs</a:t>
          </a:r>
        </a:p>
      </dgm:t>
    </dgm:pt>
    <dgm:pt modelId="{FFAABC12-2F0F-4A5A-B30B-CD32B2D5D4B0}" type="parTrans" cxnId="{1545EE92-8D88-49E6-8609-8DBE4DFA6265}">
      <dgm:prSet/>
      <dgm:spPr/>
      <dgm:t>
        <a:bodyPr/>
        <a:lstStyle/>
        <a:p>
          <a:endParaRPr lang="en-US"/>
        </a:p>
      </dgm:t>
    </dgm:pt>
    <dgm:pt modelId="{AA93E15B-AFA4-4B6D-B74E-4F1530584190}" type="sibTrans" cxnId="{1545EE92-8D88-49E6-8609-8DBE4DFA6265}">
      <dgm:prSet/>
      <dgm:spPr/>
      <dgm:t>
        <a:bodyPr/>
        <a:lstStyle/>
        <a:p>
          <a:endParaRPr lang="en-US"/>
        </a:p>
      </dgm:t>
    </dgm:pt>
    <dgm:pt modelId="{AA2C4028-66AF-4AE1-920C-E25BC5C00228}">
      <dgm:prSet phldrT="[Text]"/>
      <dgm:spPr/>
      <dgm:t>
        <a:bodyPr/>
        <a:lstStyle/>
        <a:p>
          <a:r>
            <a:rPr lang="en-US" dirty="0"/>
            <a:t>Accreditation Teams</a:t>
          </a:r>
        </a:p>
      </dgm:t>
    </dgm:pt>
    <dgm:pt modelId="{06C75710-57EC-4CC3-AE6F-0B1E43035354}" type="parTrans" cxnId="{428DCFA2-C094-433B-A4D8-0EE7169D1DB7}">
      <dgm:prSet/>
      <dgm:spPr/>
      <dgm:t>
        <a:bodyPr/>
        <a:lstStyle/>
        <a:p>
          <a:endParaRPr lang="en-US"/>
        </a:p>
      </dgm:t>
    </dgm:pt>
    <dgm:pt modelId="{DDF139B5-0C7A-486D-9E73-D0110A412ABA}" type="sibTrans" cxnId="{428DCFA2-C094-433B-A4D8-0EE7169D1DB7}">
      <dgm:prSet/>
      <dgm:spPr/>
      <dgm:t>
        <a:bodyPr/>
        <a:lstStyle/>
        <a:p>
          <a:endParaRPr lang="en-US"/>
        </a:p>
      </dgm:t>
    </dgm:pt>
    <dgm:pt modelId="{B0B86002-56C9-4AD1-B2B3-3407D7674C5C}">
      <dgm:prSet phldrT="[Text]"/>
      <dgm:spPr/>
      <dgm:t>
        <a:bodyPr/>
        <a:lstStyle/>
        <a:p>
          <a:r>
            <a:rPr lang="en-US" dirty="0"/>
            <a:t>Peer to Peer review to assist institutions in improving institutional effectiveness and signaling quality</a:t>
          </a:r>
        </a:p>
      </dgm:t>
    </dgm:pt>
    <dgm:pt modelId="{54D19388-C7AF-49D8-93C8-4000594E418B}" type="parTrans" cxnId="{FF8E8FAF-8F76-44DA-89AA-99018BB8103B}">
      <dgm:prSet/>
      <dgm:spPr/>
      <dgm:t>
        <a:bodyPr/>
        <a:lstStyle/>
        <a:p>
          <a:endParaRPr lang="en-US"/>
        </a:p>
      </dgm:t>
    </dgm:pt>
    <dgm:pt modelId="{24C4867B-F2D5-4722-9803-B2F30EF4DB6F}" type="sibTrans" cxnId="{FF8E8FAF-8F76-44DA-89AA-99018BB8103B}">
      <dgm:prSet/>
      <dgm:spPr/>
      <dgm:t>
        <a:bodyPr/>
        <a:lstStyle/>
        <a:p>
          <a:endParaRPr lang="en-US"/>
        </a:p>
      </dgm:t>
    </dgm:pt>
    <dgm:pt modelId="{BE64E496-D30E-4220-A7B1-2F38B74BB9CC}">
      <dgm:prSet phldrT="[Text]"/>
      <dgm:spPr/>
      <dgm:t>
        <a:bodyPr/>
        <a:lstStyle/>
        <a:p>
          <a:r>
            <a:rPr lang="en-US" dirty="0"/>
            <a:t>Review performance based on Standards</a:t>
          </a:r>
        </a:p>
      </dgm:t>
    </dgm:pt>
    <dgm:pt modelId="{DF8908FA-0DEC-4C23-8F23-0A8A304E3AE2}" type="parTrans" cxnId="{7640CE7C-0693-4B12-AF14-F03A0F2A2517}">
      <dgm:prSet/>
      <dgm:spPr/>
      <dgm:t>
        <a:bodyPr/>
        <a:lstStyle/>
        <a:p>
          <a:endParaRPr lang="en-US"/>
        </a:p>
      </dgm:t>
    </dgm:pt>
    <dgm:pt modelId="{B5CD833A-79C4-4C89-B4B1-19E15F474348}" type="sibTrans" cxnId="{7640CE7C-0693-4B12-AF14-F03A0F2A2517}">
      <dgm:prSet/>
      <dgm:spPr/>
      <dgm:t>
        <a:bodyPr/>
        <a:lstStyle/>
        <a:p>
          <a:endParaRPr lang="en-US"/>
        </a:p>
      </dgm:t>
    </dgm:pt>
    <dgm:pt modelId="{9918AD31-8B81-4E0B-8118-939779E9A142}">
      <dgm:prSet/>
      <dgm:spPr/>
      <dgm:t>
        <a:bodyPr/>
        <a:lstStyle/>
        <a:p>
          <a:r>
            <a:rPr lang="en-US" dirty="0"/>
            <a:t>Peer to Peer review to assist institutions in improving institutional effectiveness</a:t>
          </a:r>
        </a:p>
      </dgm:t>
    </dgm:pt>
    <dgm:pt modelId="{4EF2E337-1FE2-4980-9565-5647D27748CA}" type="parTrans" cxnId="{531E6D10-8D8F-4260-93C6-68B174F2FE0A}">
      <dgm:prSet/>
      <dgm:spPr/>
      <dgm:t>
        <a:bodyPr/>
        <a:lstStyle/>
        <a:p>
          <a:endParaRPr lang="en-US"/>
        </a:p>
      </dgm:t>
    </dgm:pt>
    <dgm:pt modelId="{89CF7BC7-3C7B-4411-8D85-BC38F7CF6A3F}" type="sibTrans" cxnId="{531E6D10-8D8F-4260-93C6-68B174F2FE0A}">
      <dgm:prSet/>
      <dgm:spPr/>
      <dgm:t>
        <a:bodyPr/>
        <a:lstStyle/>
        <a:p>
          <a:endParaRPr lang="en-US"/>
        </a:p>
      </dgm:t>
    </dgm:pt>
    <dgm:pt modelId="{F415282D-205A-4468-94B3-DAC922642C02}">
      <dgm:prSet/>
      <dgm:spPr/>
      <dgm:t>
        <a:bodyPr/>
        <a:lstStyle/>
        <a:p>
          <a:r>
            <a:rPr lang="en-US" dirty="0"/>
            <a:t>Provide advice based best or effective practices</a:t>
          </a:r>
        </a:p>
      </dgm:t>
    </dgm:pt>
    <dgm:pt modelId="{E1524A0E-DE86-42ED-92CB-3BFFB976ED53}" type="parTrans" cxnId="{824350A7-B12F-4BDF-88C9-5C198ACB7569}">
      <dgm:prSet/>
      <dgm:spPr/>
      <dgm:t>
        <a:bodyPr/>
        <a:lstStyle/>
        <a:p>
          <a:endParaRPr lang="en-US"/>
        </a:p>
      </dgm:t>
    </dgm:pt>
    <dgm:pt modelId="{635F7051-5916-4C5B-BED7-99C393A44E34}" type="sibTrans" cxnId="{824350A7-B12F-4BDF-88C9-5C198ACB7569}">
      <dgm:prSet/>
      <dgm:spPr/>
      <dgm:t>
        <a:bodyPr/>
        <a:lstStyle/>
        <a:p>
          <a:endParaRPr lang="en-US"/>
        </a:p>
      </dgm:t>
    </dgm:pt>
    <dgm:pt modelId="{B8365FA4-7366-45CE-AE6E-0B72990F1D98}">
      <dgm:prSet/>
      <dgm:spPr/>
      <dgm:t>
        <a:bodyPr/>
        <a:lstStyle/>
        <a:p>
          <a:r>
            <a:rPr lang="en-US" dirty="0"/>
            <a:t>Provide feedback on institutional plans for addressing identified areas of focus</a:t>
          </a:r>
        </a:p>
      </dgm:t>
    </dgm:pt>
    <dgm:pt modelId="{60EECA3B-34D3-4B32-98A5-ADED2F910082}" type="parTrans" cxnId="{9FB4AA58-8341-441D-91CD-A1BCF3CEFF33}">
      <dgm:prSet/>
      <dgm:spPr/>
      <dgm:t>
        <a:bodyPr/>
        <a:lstStyle/>
        <a:p>
          <a:endParaRPr lang="en-US"/>
        </a:p>
      </dgm:t>
    </dgm:pt>
    <dgm:pt modelId="{2FC4528C-A675-4AE9-AEDE-3B2CAF286C0C}" type="sibTrans" cxnId="{9FB4AA58-8341-441D-91CD-A1BCF3CEFF33}">
      <dgm:prSet/>
      <dgm:spPr/>
      <dgm:t>
        <a:bodyPr/>
        <a:lstStyle/>
        <a:p>
          <a:endParaRPr lang="en-US"/>
        </a:p>
      </dgm:t>
    </dgm:pt>
    <dgm:pt modelId="{E7EFCA83-6461-46D8-9212-BD95360E6C03}">
      <dgm:prSet phldrT="[Text]"/>
      <dgm:spPr/>
      <dgm:t>
        <a:bodyPr/>
        <a:lstStyle/>
        <a:p>
          <a:r>
            <a:rPr lang="en-US" dirty="0"/>
            <a:t>Provide feedback on long term plans included in QFE</a:t>
          </a:r>
        </a:p>
      </dgm:t>
    </dgm:pt>
    <dgm:pt modelId="{0559A1B5-A495-48A7-AD9E-A24284256734}" type="parTrans" cxnId="{AE27C618-FBEB-47E5-B87B-FD39C7D7796F}">
      <dgm:prSet/>
      <dgm:spPr/>
      <dgm:t>
        <a:bodyPr/>
        <a:lstStyle/>
        <a:p>
          <a:endParaRPr lang="en-US"/>
        </a:p>
      </dgm:t>
    </dgm:pt>
    <dgm:pt modelId="{417051EE-1BA4-4887-8F25-40C2B4664E57}" type="sibTrans" cxnId="{AE27C618-FBEB-47E5-B87B-FD39C7D7796F}">
      <dgm:prSet/>
      <dgm:spPr/>
      <dgm:t>
        <a:bodyPr/>
        <a:lstStyle/>
        <a:p>
          <a:endParaRPr lang="en-US"/>
        </a:p>
      </dgm:t>
    </dgm:pt>
    <dgm:pt modelId="{D93B778B-F02B-4CFC-ABD3-9510343ED256}" type="pres">
      <dgm:prSet presAssocID="{4487B7C0-ABA9-4BA8-9214-AAE5A430FFB8}" presName="diagram" presStyleCnt="0">
        <dgm:presLayoutVars>
          <dgm:chPref val="1"/>
          <dgm:dir/>
          <dgm:animOne val="branch"/>
          <dgm:animLvl val="lvl"/>
          <dgm:resizeHandles/>
        </dgm:presLayoutVars>
      </dgm:prSet>
      <dgm:spPr/>
    </dgm:pt>
    <dgm:pt modelId="{BB4F8689-8E47-4D22-AF61-E98FAE871843}" type="pres">
      <dgm:prSet presAssocID="{7D5F8D4F-A898-465E-8C0F-AB4AB0ABD67E}" presName="root" presStyleCnt="0"/>
      <dgm:spPr/>
    </dgm:pt>
    <dgm:pt modelId="{BE66C58E-8338-4C56-A46E-5534E152C2F5}" type="pres">
      <dgm:prSet presAssocID="{7D5F8D4F-A898-465E-8C0F-AB4AB0ABD67E}" presName="rootComposite" presStyleCnt="0"/>
      <dgm:spPr/>
    </dgm:pt>
    <dgm:pt modelId="{CA62CF62-E136-4E87-AD99-7F1E852B029E}" type="pres">
      <dgm:prSet presAssocID="{7D5F8D4F-A898-465E-8C0F-AB4AB0ABD67E}" presName="rootText" presStyleLbl="node1" presStyleIdx="0" presStyleCnt="2"/>
      <dgm:spPr/>
    </dgm:pt>
    <dgm:pt modelId="{543D4690-FA62-4052-B2A9-934AF324FFC9}" type="pres">
      <dgm:prSet presAssocID="{7D5F8D4F-A898-465E-8C0F-AB4AB0ABD67E}" presName="rootConnector" presStyleLbl="node1" presStyleIdx="0" presStyleCnt="2"/>
      <dgm:spPr/>
    </dgm:pt>
    <dgm:pt modelId="{259263C0-8442-4160-BE4C-36537FEC62E5}" type="pres">
      <dgm:prSet presAssocID="{7D5F8D4F-A898-465E-8C0F-AB4AB0ABD67E}" presName="childShape" presStyleCnt="0"/>
      <dgm:spPr/>
    </dgm:pt>
    <dgm:pt modelId="{C5B8666E-C22F-4062-8B94-73A12F0BB14C}" type="pres">
      <dgm:prSet presAssocID="{4EF2E337-1FE2-4980-9565-5647D27748CA}" presName="Name13" presStyleLbl="parChTrans1D2" presStyleIdx="0" presStyleCnt="6"/>
      <dgm:spPr/>
    </dgm:pt>
    <dgm:pt modelId="{D966587A-B40D-4385-B1EA-0CE2EA7FB1E3}" type="pres">
      <dgm:prSet presAssocID="{9918AD31-8B81-4E0B-8118-939779E9A142}" presName="childText" presStyleLbl="bgAcc1" presStyleIdx="0" presStyleCnt="6">
        <dgm:presLayoutVars>
          <dgm:bulletEnabled val="1"/>
        </dgm:presLayoutVars>
      </dgm:prSet>
      <dgm:spPr/>
    </dgm:pt>
    <dgm:pt modelId="{CA1669CE-1D3D-418E-A1C0-DC8BFD7DEF8E}" type="pres">
      <dgm:prSet presAssocID="{E1524A0E-DE86-42ED-92CB-3BFFB976ED53}" presName="Name13" presStyleLbl="parChTrans1D2" presStyleIdx="1" presStyleCnt="6"/>
      <dgm:spPr/>
    </dgm:pt>
    <dgm:pt modelId="{E6B5B6DE-3169-4CBA-AA41-98B004F18E77}" type="pres">
      <dgm:prSet presAssocID="{F415282D-205A-4468-94B3-DAC922642C02}" presName="childText" presStyleLbl="bgAcc1" presStyleIdx="1" presStyleCnt="6">
        <dgm:presLayoutVars>
          <dgm:bulletEnabled val="1"/>
        </dgm:presLayoutVars>
      </dgm:prSet>
      <dgm:spPr/>
    </dgm:pt>
    <dgm:pt modelId="{449F526B-1FF6-4AE0-A527-3D861F7DD86B}" type="pres">
      <dgm:prSet presAssocID="{60EECA3B-34D3-4B32-98A5-ADED2F910082}" presName="Name13" presStyleLbl="parChTrans1D2" presStyleIdx="2" presStyleCnt="6"/>
      <dgm:spPr/>
    </dgm:pt>
    <dgm:pt modelId="{3F6A0C8B-958E-4C12-90B5-E78507551CE7}" type="pres">
      <dgm:prSet presAssocID="{B8365FA4-7366-45CE-AE6E-0B72990F1D98}" presName="childText" presStyleLbl="bgAcc1" presStyleIdx="2" presStyleCnt="6">
        <dgm:presLayoutVars>
          <dgm:bulletEnabled val="1"/>
        </dgm:presLayoutVars>
      </dgm:prSet>
      <dgm:spPr/>
    </dgm:pt>
    <dgm:pt modelId="{56390562-C2D2-4DED-B04A-F0A71253FB2F}" type="pres">
      <dgm:prSet presAssocID="{AA2C4028-66AF-4AE1-920C-E25BC5C00228}" presName="root" presStyleCnt="0"/>
      <dgm:spPr/>
    </dgm:pt>
    <dgm:pt modelId="{ECC6238E-79F0-43BD-84FA-2D68DDE1F6E4}" type="pres">
      <dgm:prSet presAssocID="{AA2C4028-66AF-4AE1-920C-E25BC5C00228}" presName="rootComposite" presStyleCnt="0"/>
      <dgm:spPr/>
    </dgm:pt>
    <dgm:pt modelId="{A666E07F-B2D1-424C-A15E-98B88D43E405}" type="pres">
      <dgm:prSet presAssocID="{AA2C4028-66AF-4AE1-920C-E25BC5C00228}" presName="rootText" presStyleLbl="node1" presStyleIdx="1" presStyleCnt="2"/>
      <dgm:spPr/>
    </dgm:pt>
    <dgm:pt modelId="{794A7210-4A22-4DFE-BFB2-ED3867E2C122}" type="pres">
      <dgm:prSet presAssocID="{AA2C4028-66AF-4AE1-920C-E25BC5C00228}" presName="rootConnector" presStyleLbl="node1" presStyleIdx="1" presStyleCnt="2"/>
      <dgm:spPr/>
    </dgm:pt>
    <dgm:pt modelId="{B3143B2E-F653-4416-9DBD-A8E4139BEA04}" type="pres">
      <dgm:prSet presAssocID="{AA2C4028-66AF-4AE1-920C-E25BC5C00228}" presName="childShape" presStyleCnt="0"/>
      <dgm:spPr/>
    </dgm:pt>
    <dgm:pt modelId="{4AD52B08-E1D4-4F5A-9FEA-3E876A239160}" type="pres">
      <dgm:prSet presAssocID="{54D19388-C7AF-49D8-93C8-4000594E418B}" presName="Name13" presStyleLbl="parChTrans1D2" presStyleIdx="3" presStyleCnt="6"/>
      <dgm:spPr/>
    </dgm:pt>
    <dgm:pt modelId="{419FBB87-E32E-4595-9D42-B11593EE3890}" type="pres">
      <dgm:prSet presAssocID="{B0B86002-56C9-4AD1-B2B3-3407D7674C5C}" presName="childText" presStyleLbl="bgAcc1" presStyleIdx="3" presStyleCnt="6">
        <dgm:presLayoutVars>
          <dgm:bulletEnabled val="1"/>
        </dgm:presLayoutVars>
      </dgm:prSet>
      <dgm:spPr/>
    </dgm:pt>
    <dgm:pt modelId="{203ACBDB-527E-4133-9FD2-06094FD94566}" type="pres">
      <dgm:prSet presAssocID="{DF8908FA-0DEC-4C23-8F23-0A8A304E3AE2}" presName="Name13" presStyleLbl="parChTrans1D2" presStyleIdx="4" presStyleCnt="6"/>
      <dgm:spPr/>
    </dgm:pt>
    <dgm:pt modelId="{9B7B107B-DDED-4EA8-819C-7A4165932BF3}" type="pres">
      <dgm:prSet presAssocID="{BE64E496-D30E-4220-A7B1-2F38B74BB9CC}" presName="childText" presStyleLbl="bgAcc1" presStyleIdx="4" presStyleCnt="6">
        <dgm:presLayoutVars>
          <dgm:bulletEnabled val="1"/>
        </dgm:presLayoutVars>
      </dgm:prSet>
      <dgm:spPr/>
    </dgm:pt>
    <dgm:pt modelId="{87168F3F-F5EE-40D6-92E7-D1436586C084}" type="pres">
      <dgm:prSet presAssocID="{0559A1B5-A495-48A7-AD9E-A24284256734}" presName="Name13" presStyleLbl="parChTrans1D2" presStyleIdx="5" presStyleCnt="6"/>
      <dgm:spPr/>
    </dgm:pt>
    <dgm:pt modelId="{0FB39545-8C09-4310-8C4E-A0BA0E09A15D}" type="pres">
      <dgm:prSet presAssocID="{E7EFCA83-6461-46D8-9212-BD95360E6C03}" presName="childText" presStyleLbl="bgAcc1" presStyleIdx="5" presStyleCnt="6">
        <dgm:presLayoutVars>
          <dgm:bulletEnabled val="1"/>
        </dgm:presLayoutVars>
      </dgm:prSet>
      <dgm:spPr/>
    </dgm:pt>
  </dgm:ptLst>
  <dgm:cxnLst>
    <dgm:cxn modelId="{FAE77C07-ED4D-4556-A139-C19D9062E169}" type="presOf" srcId="{BE64E496-D30E-4220-A7B1-2F38B74BB9CC}" destId="{9B7B107B-DDED-4EA8-819C-7A4165932BF3}" srcOrd="0" destOrd="0" presId="urn:microsoft.com/office/officeart/2005/8/layout/hierarchy3"/>
    <dgm:cxn modelId="{531E6D10-8D8F-4260-93C6-68B174F2FE0A}" srcId="{7D5F8D4F-A898-465E-8C0F-AB4AB0ABD67E}" destId="{9918AD31-8B81-4E0B-8118-939779E9A142}" srcOrd="0" destOrd="0" parTransId="{4EF2E337-1FE2-4980-9565-5647D27748CA}" sibTransId="{89CF7BC7-3C7B-4411-8D85-BC38F7CF6A3F}"/>
    <dgm:cxn modelId="{AE27C618-FBEB-47E5-B87B-FD39C7D7796F}" srcId="{AA2C4028-66AF-4AE1-920C-E25BC5C00228}" destId="{E7EFCA83-6461-46D8-9212-BD95360E6C03}" srcOrd="2" destOrd="0" parTransId="{0559A1B5-A495-48A7-AD9E-A24284256734}" sibTransId="{417051EE-1BA4-4887-8F25-40C2B4664E57}"/>
    <dgm:cxn modelId="{77FE7320-C924-42FC-AD78-9C5C3901DDFD}" type="presOf" srcId="{0559A1B5-A495-48A7-AD9E-A24284256734}" destId="{87168F3F-F5EE-40D6-92E7-D1436586C084}" srcOrd="0" destOrd="0" presId="urn:microsoft.com/office/officeart/2005/8/layout/hierarchy3"/>
    <dgm:cxn modelId="{E4761A28-F4F3-4AA9-8216-CDC010F9522F}" type="presOf" srcId="{7D5F8D4F-A898-465E-8C0F-AB4AB0ABD67E}" destId="{CA62CF62-E136-4E87-AD99-7F1E852B029E}" srcOrd="0" destOrd="0" presId="urn:microsoft.com/office/officeart/2005/8/layout/hierarchy3"/>
    <dgm:cxn modelId="{C594A92E-FF73-4858-AD81-897DCD6C6F7A}" type="presOf" srcId="{4EF2E337-1FE2-4980-9565-5647D27748CA}" destId="{C5B8666E-C22F-4062-8B94-73A12F0BB14C}" srcOrd="0" destOrd="0" presId="urn:microsoft.com/office/officeart/2005/8/layout/hierarchy3"/>
    <dgm:cxn modelId="{0CCB4F2F-F1E6-4D85-9365-FF70740854E4}" type="presOf" srcId="{F415282D-205A-4468-94B3-DAC922642C02}" destId="{E6B5B6DE-3169-4CBA-AA41-98B004F18E77}" srcOrd="0" destOrd="0" presId="urn:microsoft.com/office/officeart/2005/8/layout/hierarchy3"/>
    <dgm:cxn modelId="{ECB0A334-88AB-44D6-9B87-B10D3C78942D}" type="presOf" srcId="{AA2C4028-66AF-4AE1-920C-E25BC5C00228}" destId="{A666E07F-B2D1-424C-A15E-98B88D43E405}" srcOrd="0" destOrd="0" presId="urn:microsoft.com/office/officeart/2005/8/layout/hierarchy3"/>
    <dgm:cxn modelId="{72460449-84A6-4317-ACC7-42AF95F7347C}" type="presOf" srcId="{B0B86002-56C9-4AD1-B2B3-3407D7674C5C}" destId="{419FBB87-E32E-4595-9D42-B11593EE3890}" srcOrd="0" destOrd="0" presId="urn:microsoft.com/office/officeart/2005/8/layout/hierarchy3"/>
    <dgm:cxn modelId="{9FB4AA58-8341-441D-91CD-A1BCF3CEFF33}" srcId="{7D5F8D4F-A898-465E-8C0F-AB4AB0ABD67E}" destId="{B8365FA4-7366-45CE-AE6E-0B72990F1D98}" srcOrd="2" destOrd="0" parTransId="{60EECA3B-34D3-4B32-98A5-ADED2F910082}" sibTransId="{2FC4528C-A675-4AE9-AEDE-3B2CAF286C0C}"/>
    <dgm:cxn modelId="{3E23AC5B-895B-41FC-9D17-A23E666A28FD}" type="presOf" srcId="{DF8908FA-0DEC-4C23-8F23-0A8A304E3AE2}" destId="{203ACBDB-527E-4133-9FD2-06094FD94566}" srcOrd="0" destOrd="0" presId="urn:microsoft.com/office/officeart/2005/8/layout/hierarchy3"/>
    <dgm:cxn modelId="{7640CE7C-0693-4B12-AF14-F03A0F2A2517}" srcId="{AA2C4028-66AF-4AE1-920C-E25BC5C00228}" destId="{BE64E496-D30E-4220-A7B1-2F38B74BB9CC}" srcOrd="1" destOrd="0" parTransId="{DF8908FA-0DEC-4C23-8F23-0A8A304E3AE2}" sibTransId="{B5CD833A-79C4-4C89-B4B1-19E15F474348}"/>
    <dgm:cxn modelId="{3B0AB086-2904-4CDA-BF73-1F86BB2C6617}" type="presOf" srcId="{7D5F8D4F-A898-465E-8C0F-AB4AB0ABD67E}" destId="{543D4690-FA62-4052-B2A9-934AF324FFC9}" srcOrd="1" destOrd="0" presId="urn:microsoft.com/office/officeart/2005/8/layout/hierarchy3"/>
    <dgm:cxn modelId="{52EA2B92-673F-47DC-BF26-7E8004F78A09}" type="presOf" srcId="{4487B7C0-ABA9-4BA8-9214-AAE5A430FFB8}" destId="{D93B778B-F02B-4CFC-ABD3-9510343ED256}" srcOrd="0" destOrd="0" presId="urn:microsoft.com/office/officeart/2005/8/layout/hierarchy3"/>
    <dgm:cxn modelId="{1545EE92-8D88-49E6-8609-8DBE4DFA6265}" srcId="{4487B7C0-ABA9-4BA8-9214-AAE5A430FFB8}" destId="{7D5F8D4F-A898-465E-8C0F-AB4AB0ABD67E}" srcOrd="0" destOrd="0" parTransId="{FFAABC12-2F0F-4A5A-B30B-CD32B2D5D4B0}" sibTransId="{AA93E15B-AFA4-4B6D-B74E-4F1530584190}"/>
    <dgm:cxn modelId="{428DCFA2-C094-433B-A4D8-0EE7169D1DB7}" srcId="{4487B7C0-ABA9-4BA8-9214-AAE5A430FFB8}" destId="{AA2C4028-66AF-4AE1-920C-E25BC5C00228}" srcOrd="1" destOrd="0" parTransId="{06C75710-57EC-4CC3-AE6F-0B1E43035354}" sibTransId="{DDF139B5-0C7A-486D-9E73-D0110A412ABA}"/>
    <dgm:cxn modelId="{ADFE3DA5-2EAA-451B-A415-537C051D6C95}" type="presOf" srcId="{E1524A0E-DE86-42ED-92CB-3BFFB976ED53}" destId="{CA1669CE-1D3D-418E-A1C0-DC8BFD7DEF8E}" srcOrd="0" destOrd="0" presId="urn:microsoft.com/office/officeart/2005/8/layout/hierarchy3"/>
    <dgm:cxn modelId="{824350A7-B12F-4BDF-88C9-5C198ACB7569}" srcId="{7D5F8D4F-A898-465E-8C0F-AB4AB0ABD67E}" destId="{F415282D-205A-4468-94B3-DAC922642C02}" srcOrd="1" destOrd="0" parTransId="{E1524A0E-DE86-42ED-92CB-3BFFB976ED53}" sibTransId="{635F7051-5916-4C5B-BED7-99C393A44E34}"/>
    <dgm:cxn modelId="{FF8E8FAF-8F76-44DA-89AA-99018BB8103B}" srcId="{AA2C4028-66AF-4AE1-920C-E25BC5C00228}" destId="{B0B86002-56C9-4AD1-B2B3-3407D7674C5C}" srcOrd="0" destOrd="0" parTransId="{54D19388-C7AF-49D8-93C8-4000594E418B}" sibTransId="{24C4867B-F2D5-4722-9803-B2F30EF4DB6F}"/>
    <dgm:cxn modelId="{09CE1FC0-F953-44E7-9A9B-4D6BA4D90A9F}" type="presOf" srcId="{B8365FA4-7366-45CE-AE6E-0B72990F1D98}" destId="{3F6A0C8B-958E-4C12-90B5-E78507551CE7}" srcOrd="0" destOrd="0" presId="urn:microsoft.com/office/officeart/2005/8/layout/hierarchy3"/>
    <dgm:cxn modelId="{42FAF4D5-8211-4C5D-9FBC-03607FAC34D8}" type="presOf" srcId="{E7EFCA83-6461-46D8-9212-BD95360E6C03}" destId="{0FB39545-8C09-4310-8C4E-A0BA0E09A15D}" srcOrd="0" destOrd="0" presId="urn:microsoft.com/office/officeart/2005/8/layout/hierarchy3"/>
    <dgm:cxn modelId="{5E1F04DD-236D-4F4C-A284-B8DBF413B83A}" type="presOf" srcId="{9918AD31-8B81-4E0B-8118-939779E9A142}" destId="{D966587A-B40D-4385-B1EA-0CE2EA7FB1E3}" srcOrd="0" destOrd="0" presId="urn:microsoft.com/office/officeart/2005/8/layout/hierarchy3"/>
    <dgm:cxn modelId="{D36980E7-31F3-4BB7-A662-C146D6B554C7}" type="presOf" srcId="{54D19388-C7AF-49D8-93C8-4000594E418B}" destId="{4AD52B08-E1D4-4F5A-9FEA-3E876A239160}" srcOrd="0" destOrd="0" presId="urn:microsoft.com/office/officeart/2005/8/layout/hierarchy3"/>
    <dgm:cxn modelId="{4C156EEF-1AF5-4236-9194-9838E111C227}" type="presOf" srcId="{60EECA3B-34D3-4B32-98A5-ADED2F910082}" destId="{449F526B-1FF6-4AE0-A527-3D861F7DD86B}" srcOrd="0" destOrd="0" presId="urn:microsoft.com/office/officeart/2005/8/layout/hierarchy3"/>
    <dgm:cxn modelId="{0974BDF3-75F1-449C-AC30-009DC2691472}" type="presOf" srcId="{AA2C4028-66AF-4AE1-920C-E25BC5C00228}" destId="{794A7210-4A22-4DFE-BFB2-ED3867E2C122}" srcOrd="1" destOrd="0" presId="urn:microsoft.com/office/officeart/2005/8/layout/hierarchy3"/>
    <dgm:cxn modelId="{0E18C9FB-2AEA-4804-88EA-C3894AA46EA5}" type="presParOf" srcId="{D93B778B-F02B-4CFC-ABD3-9510343ED256}" destId="{BB4F8689-8E47-4D22-AF61-E98FAE871843}" srcOrd="0" destOrd="0" presId="urn:microsoft.com/office/officeart/2005/8/layout/hierarchy3"/>
    <dgm:cxn modelId="{EA45077C-4E90-4F3A-9C59-BB7C50BC38A3}" type="presParOf" srcId="{BB4F8689-8E47-4D22-AF61-E98FAE871843}" destId="{BE66C58E-8338-4C56-A46E-5534E152C2F5}" srcOrd="0" destOrd="0" presId="urn:microsoft.com/office/officeart/2005/8/layout/hierarchy3"/>
    <dgm:cxn modelId="{4DDFF4CD-CC53-4596-B782-B7F4B2C88B3C}" type="presParOf" srcId="{BE66C58E-8338-4C56-A46E-5534E152C2F5}" destId="{CA62CF62-E136-4E87-AD99-7F1E852B029E}" srcOrd="0" destOrd="0" presId="urn:microsoft.com/office/officeart/2005/8/layout/hierarchy3"/>
    <dgm:cxn modelId="{EE3E630A-82F6-4FD8-8389-B3C0401A5A83}" type="presParOf" srcId="{BE66C58E-8338-4C56-A46E-5534E152C2F5}" destId="{543D4690-FA62-4052-B2A9-934AF324FFC9}" srcOrd="1" destOrd="0" presId="urn:microsoft.com/office/officeart/2005/8/layout/hierarchy3"/>
    <dgm:cxn modelId="{FDA5EA71-9179-47DD-A525-EB42DD64FA2C}" type="presParOf" srcId="{BB4F8689-8E47-4D22-AF61-E98FAE871843}" destId="{259263C0-8442-4160-BE4C-36537FEC62E5}" srcOrd="1" destOrd="0" presId="urn:microsoft.com/office/officeart/2005/8/layout/hierarchy3"/>
    <dgm:cxn modelId="{2FC14F7C-19B4-4E5C-B860-5C50A11BCBE8}" type="presParOf" srcId="{259263C0-8442-4160-BE4C-36537FEC62E5}" destId="{C5B8666E-C22F-4062-8B94-73A12F0BB14C}" srcOrd="0" destOrd="0" presId="urn:microsoft.com/office/officeart/2005/8/layout/hierarchy3"/>
    <dgm:cxn modelId="{A345F83A-87CF-4759-A50E-B8CFD675E467}" type="presParOf" srcId="{259263C0-8442-4160-BE4C-36537FEC62E5}" destId="{D966587A-B40D-4385-B1EA-0CE2EA7FB1E3}" srcOrd="1" destOrd="0" presId="urn:microsoft.com/office/officeart/2005/8/layout/hierarchy3"/>
    <dgm:cxn modelId="{173441F2-DB50-46D9-BE71-0D944B9A6169}" type="presParOf" srcId="{259263C0-8442-4160-BE4C-36537FEC62E5}" destId="{CA1669CE-1D3D-418E-A1C0-DC8BFD7DEF8E}" srcOrd="2" destOrd="0" presId="urn:microsoft.com/office/officeart/2005/8/layout/hierarchy3"/>
    <dgm:cxn modelId="{6081C85C-3C69-4BAC-8540-DB055529113B}" type="presParOf" srcId="{259263C0-8442-4160-BE4C-36537FEC62E5}" destId="{E6B5B6DE-3169-4CBA-AA41-98B004F18E77}" srcOrd="3" destOrd="0" presId="urn:microsoft.com/office/officeart/2005/8/layout/hierarchy3"/>
    <dgm:cxn modelId="{24ECBB9C-162F-4BC0-A151-98FC12057AB6}" type="presParOf" srcId="{259263C0-8442-4160-BE4C-36537FEC62E5}" destId="{449F526B-1FF6-4AE0-A527-3D861F7DD86B}" srcOrd="4" destOrd="0" presId="urn:microsoft.com/office/officeart/2005/8/layout/hierarchy3"/>
    <dgm:cxn modelId="{2E54EC52-2D6F-4849-9E0C-13F344F2E747}" type="presParOf" srcId="{259263C0-8442-4160-BE4C-36537FEC62E5}" destId="{3F6A0C8B-958E-4C12-90B5-E78507551CE7}" srcOrd="5" destOrd="0" presId="urn:microsoft.com/office/officeart/2005/8/layout/hierarchy3"/>
    <dgm:cxn modelId="{83ABC9C3-7C2F-42BA-BFCA-F365F921BD4A}" type="presParOf" srcId="{D93B778B-F02B-4CFC-ABD3-9510343ED256}" destId="{56390562-C2D2-4DED-B04A-F0A71253FB2F}" srcOrd="1" destOrd="0" presId="urn:microsoft.com/office/officeart/2005/8/layout/hierarchy3"/>
    <dgm:cxn modelId="{53E09B25-7E45-4042-A20B-FFCBD57284C9}" type="presParOf" srcId="{56390562-C2D2-4DED-B04A-F0A71253FB2F}" destId="{ECC6238E-79F0-43BD-84FA-2D68DDE1F6E4}" srcOrd="0" destOrd="0" presId="urn:microsoft.com/office/officeart/2005/8/layout/hierarchy3"/>
    <dgm:cxn modelId="{B0E99EAF-70BC-4ACC-B539-87AA046036C4}" type="presParOf" srcId="{ECC6238E-79F0-43BD-84FA-2D68DDE1F6E4}" destId="{A666E07F-B2D1-424C-A15E-98B88D43E405}" srcOrd="0" destOrd="0" presId="urn:microsoft.com/office/officeart/2005/8/layout/hierarchy3"/>
    <dgm:cxn modelId="{602192D7-250E-4D57-B28B-8BCD5A041442}" type="presParOf" srcId="{ECC6238E-79F0-43BD-84FA-2D68DDE1F6E4}" destId="{794A7210-4A22-4DFE-BFB2-ED3867E2C122}" srcOrd="1" destOrd="0" presId="urn:microsoft.com/office/officeart/2005/8/layout/hierarchy3"/>
    <dgm:cxn modelId="{0846BB1F-3A61-4D38-9B18-F43FA8CAA062}" type="presParOf" srcId="{56390562-C2D2-4DED-B04A-F0A71253FB2F}" destId="{B3143B2E-F653-4416-9DBD-A8E4139BEA04}" srcOrd="1" destOrd="0" presId="urn:microsoft.com/office/officeart/2005/8/layout/hierarchy3"/>
    <dgm:cxn modelId="{5E255CBC-DBF2-4FAC-84F9-A3DFED760686}" type="presParOf" srcId="{B3143B2E-F653-4416-9DBD-A8E4139BEA04}" destId="{4AD52B08-E1D4-4F5A-9FEA-3E876A239160}" srcOrd="0" destOrd="0" presId="urn:microsoft.com/office/officeart/2005/8/layout/hierarchy3"/>
    <dgm:cxn modelId="{28C8D627-2442-405E-8F09-BC70E75A4411}" type="presParOf" srcId="{B3143B2E-F653-4416-9DBD-A8E4139BEA04}" destId="{419FBB87-E32E-4595-9D42-B11593EE3890}" srcOrd="1" destOrd="0" presId="urn:microsoft.com/office/officeart/2005/8/layout/hierarchy3"/>
    <dgm:cxn modelId="{F3E8B920-B48D-4B2E-A836-08354A159CC8}" type="presParOf" srcId="{B3143B2E-F653-4416-9DBD-A8E4139BEA04}" destId="{203ACBDB-527E-4133-9FD2-06094FD94566}" srcOrd="2" destOrd="0" presId="urn:microsoft.com/office/officeart/2005/8/layout/hierarchy3"/>
    <dgm:cxn modelId="{0F1F0D37-F57E-4CDE-9283-CAC5806F6F9D}" type="presParOf" srcId="{B3143B2E-F653-4416-9DBD-A8E4139BEA04}" destId="{9B7B107B-DDED-4EA8-819C-7A4165932BF3}" srcOrd="3" destOrd="0" presId="urn:microsoft.com/office/officeart/2005/8/layout/hierarchy3"/>
    <dgm:cxn modelId="{1EA85678-8FDB-408B-B11F-06F3712BD9B3}" type="presParOf" srcId="{B3143B2E-F653-4416-9DBD-A8E4139BEA04}" destId="{87168F3F-F5EE-40D6-92E7-D1436586C084}" srcOrd="4" destOrd="0" presId="urn:microsoft.com/office/officeart/2005/8/layout/hierarchy3"/>
    <dgm:cxn modelId="{4ADF7A34-BDA2-46B0-BDD2-18D06B380372}" type="presParOf" srcId="{B3143B2E-F653-4416-9DBD-A8E4139BEA04}" destId="{0FB39545-8C09-4310-8C4E-A0BA0E09A15D}"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2CF62-E136-4E87-AD99-7F1E852B029E}">
      <dsp:nvSpPr>
        <dsp:cNvPr id="0" name=""/>
        <dsp:cNvSpPr/>
      </dsp:nvSpPr>
      <dsp:spPr>
        <a:xfrm>
          <a:off x="1501179" y="4134"/>
          <a:ext cx="2278062" cy="1139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PRTs</a:t>
          </a:r>
        </a:p>
      </dsp:txBody>
      <dsp:txXfrm>
        <a:off x="1534540" y="37495"/>
        <a:ext cx="2211340" cy="1072309"/>
      </dsp:txXfrm>
    </dsp:sp>
    <dsp:sp modelId="{C5B8666E-C22F-4062-8B94-73A12F0BB14C}">
      <dsp:nvSpPr>
        <dsp:cNvPr id="0" name=""/>
        <dsp:cNvSpPr/>
      </dsp:nvSpPr>
      <dsp:spPr>
        <a:xfrm>
          <a:off x="1728985" y="1143165"/>
          <a:ext cx="227806" cy="854273"/>
        </a:xfrm>
        <a:custGeom>
          <a:avLst/>
          <a:gdLst/>
          <a:ahLst/>
          <a:cxnLst/>
          <a:rect l="0" t="0" r="0" b="0"/>
          <a:pathLst>
            <a:path>
              <a:moveTo>
                <a:pt x="0" y="0"/>
              </a:moveTo>
              <a:lnTo>
                <a:pt x="0" y="854273"/>
              </a:lnTo>
              <a:lnTo>
                <a:pt x="227806" y="8542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66587A-B40D-4385-B1EA-0CE2EA7FB1E3}">
      <dsp:nvSpPr>
        <dsp:cNvPr id="0" name=""/>
        <dsp:cNvSpPr/>
      </dsp:nvSpPr>
      <dsp:spPr>
        <a:xfrm>
          <a:off x="1956792" y="1427923"/>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Peer to Peer review to assist institutions in improving institutional effectiveness</a:t>
          </a:r>
        </a:p>
      </dsp:txBody>
      <dsp:txXfrm>
        <a:off x="1990153" y="1461284"/>
        <a:ext cx="1755728" cy="1072309"/>
      </dsp:txXfrm>
    </dsp:sp>
    <dsp:sp modelId="{CA1669CE-1D3D-418E-A1C0-DC8BFD7DEF8E}">
      <dsp:nvSpPr>
        <dsp:cNvPr id="0" name=""/>
        <dsp:cNvSpPr/>
      </dsp:nvSpPr>
      <dsp:spPr>
        <a:xfrm>
          <a:off x="1728985" y="1143165"/>
          <a:ext cx="227806" cy="2278062"/>
        </a:xfrm>
        <a:custGeom>
          <a:avLst/>
          <a:gdLst/>
          <a:ahLst/>
          <a:cxnLst/>
          <a:rect l="0" t="0" r="0" b="0"/>
          <a:pathLst>
            <a:path>
              <a:moveTo>
                <a:pt x="0" y="0"/>
              </a:moveTo>
              <a:lnTo>
                <a:pt x="0" y="2278062"/>
              </a:lnTo>
              <a:lnTo>
                <a:pt x="227806" y="2278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B5B6DE-3169-4CBA-AA41-98B004F18E77}">
      <dsp:nvSpPr>
        <dsp:cNvPr id="0" name=""/>
        <dsp:cNvSpPr/>
      </dsp:nvSpPr>
      <dsp:spPr>
        <a:xfrm>
          <a:off x="1956792" y="2851712"/>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Provide advice based best or effective practices</a:t>
          </a:r>
        </a:p>
      </dsp:txBody>
      <dsp:txXfrm>
        <a:off x="1990153" y="2885073"/>
        <a:ext cx="1755728" cy="1072309"/>
      </dsp:txXfrm>
    </dsp:sp>
    <dsp:sp modelId="{449F526B-1FF6-4AE0-A527-3D861F7DD86B}">
      <dsp:nvSpPr>
        <dsp:cNvPr id="0" name=""/>
        <dsp:cNvSpPr/>
      </dsp:nvSpPr>
      <dsp:spPr>
        <a:xfrm>
          <a:off x="1728985" y="1143165"/>
          <a:ext cx="227806" cy="3701851"/>
        </a:xfrm>
        <a:custGeom>
          <a:avLst/>
          <a:gdLst/>
          <a:ahLst/>
          <a:cxnLst/>
          <a:rect l="0" t="0" r="0" b="0"/>
          <a:pathLst>
            <a:path>
              <a:moveTo>
                <a:pt x="0" y="0"/>
              </a:moveTo>
              <a:lnTo>
                <a:pt x="0" y="3701851"/>
              </a:lnTo>
              <a:lnTo>
                <a:pt x="227806" y="37018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6A0C8B-958E-4C12-90B5-E78507551CE7}">
      <dsp:nvSpPr>
        <dsp:cNvPr id="0" name=""/>
        <dsp:cNvSpPr/>
      </dsp:nvSpPr>
      <dsp:spPr>
        <a:xfrm>
          <a:off x="1956792" y="4275501"/>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Provide feedback on institutional plans for addressing identified areas of focus</a:t>
          </a:r>
        </a:p>
      </dsp:txBody>
      <dsp:txXfrm>
        <a:off x="1990153" y="4308862"/>
        <a:ext cx="1755728" cy="1072309"/>
      </dsp:txXfrm>
    </dsp:sp>
    <dsp:sp modelId="{A666E07F-B2D1-424C-A15E-98B88D43E405}">
      <dsp:nvSpPr>
        <dsp:cNvPr id="0" name=""/>
        <dsp:cNvSpPr/>
      </dsp:nvSpPr>
      <dsp:spPr>
        <a:xfrm>
          <a:off x="4348757" y="4134"/>
          <a:ext cx="2278062" cy="1139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Accreditation Teams</a:t>
          </a:r>
        </a:p>
      </dsp:txBody>
      <dsp:txXfrm>
        <a:off x="4382118" y="37495"/>
        <a:ext cx="2211340" cy="1072309"/>
      </dsp:txXfrm>
    </dsp:sp>
    <dsp:sp modelId="{4AD52B08-E1D4-4F5A-9FEA-3E876A239160}">
      <dsp:nvSpPr>
        <dsp:cNvPr id="0" name=""/>
        <dsp:cNvSpPr/>
      </dsp:nvSpPr>
      <dsp:spPr>
        <a:xfrm>
          <a:off x="4576564" y="1143165"/>
          <a:ext cx="227806" cy="854273"/>
        </a:xfrm>
        <a:custGeom>
          <a:avLst/>
          <a:gdLst/>
          <a:ahLst/>
          <a:cxnLst/>
          <a:rect l="0" t="0" r="0" b="0"/>
          <a:pathLst>
            <a:path>
              <a:moveTo>
                <a:pt x="0" y="0"/>
              </a:moveTo>
              <a:lnTo>
                <a:pt x="0" y="854273"/>
              </a:lnTo>
              <a:lnTo>
                <a:pt x="227806" y="8542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FBB87-E32E-4595-9D42-B11593EE3890}">
      <dsp:nvSpPr>
        <dsp:cNvPr id="0" name=""/>
        <dsp:cNvSpPr/>
      </dsp:nvSpPr>
      <dsp:spPr>
        <a:xfrm>
          <a:off x="4804370" y="1427923"/>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Peer to Peer review to assist institutions in improving institutional effectiveness and signaling quality</a:t>
          </a:r>
        </a:p>
      </dsp:txBody>
      <dsp:txXfrm>
        <a:off x="4837731" y="1461284"/>
        <a:ext cx="1755728" cy="1072309"/>
      </dsp:txXfrm>
    </dsp:sp>
    <dsp:sp modelId="{203ACBDB-527E-4133-9FD2-06094FD94566}">
      <dsp:nvSpPr>
        <dsp:cNvPr id="0" name=""/>
        <dsp:cNvSpPr/>
      </dsp:nvSpPr>
      <dsp:spPr>
        <a:xfrm>
          <a:off x="4576564" y="1143165"/>
          <a:ext cx="227806" cy="2278062"/>
        </a:xfrm>
        <a:custGeom>
          <a:avLst/>
          <a:gdLst/>
          <a:ahLst/>
          <a:cxnLst/>
          <a:rect l="0" t="0" r="0" b="0"/>
          <a:pathLst>
            <a:path>
              <a:moveTo>
                <a:pt x="0" y="0"/>
              </a:moveTo>
              <a:lnTo>
                <a:pt x="0" y="2278062"/>
              </a:lnTo>
              <a:lnTo>
                <a:pt x="227806" y="2278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7B107B-DDED-4EA8-819C-7A4165932BF3}">
      <dsp:nvSpPr>
        <dsp:cNvPr id="0" name=""/>
        <dsp:cNvSpPr/>
      </dsp:nvSpPr>
      <dsp:spPr>
        <a:xfrm>
          <a:off x="4804370" y="2851712"/>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Review performance based on Standards</a:t>
          </a:r>
        </a:p>
      </dsp:txBody>
      <dsp:txXfrm>
        <a:off x="4837731" y="2885073"/>
        <a:ext cx="1755728" cy="1072309"/>
      </dsp:txXfrm>
    </dsp:sp>
    <dsp:sp modelId="{87168F3F-F5EE-40D6-92E7-D1436586C084}">
      <dsp:nvSpPr>
        <dsp:cNvPr id="0" name=""/>
        <dsp:cNvSpPr/>
      </dsp:nvSpPr>
      <dsp:spPr>
        <a:xfrm>
          <a:off x="4576564" y="1143165"/>
          <a:ext cx="227806" cy="3701851"/>
        </a:xfrm>
        <a:custGeom>
          <a:avLst/>
          <a:gdLst/>
          <a:ahLst/>
          <a:cxnLst/>
          <a:rect l="0" t="0" r="0" b="0"/>
          <a:pathLst>
            <a:path>
              <a:moveTo>
                <a:pt x="0" y="0"/>
              </a:moveTo>
              <a:lnTo>
                <a:pt x="0" y="3701851"/>
              </a:lnTo>
              <a:lnTo>
                <a:pt x="227806" y="37018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B39545-8C09-4310-8C4E-A0BA0E09A15D}">
      <dsp:nvSpPr>
        <dsp:cNvPr id="0" name=""/>
        <dsp:cNvSpPr/>
      </dsp:nvSpPr>
      <dsp:spPr>
        <a:xfrm>
          <a:off x="4804370" y="4275501"/>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Provide feedback on long term plans included in QFE</a:t>
          </a:r>
        </a:p>
      </dsp:txBody>
      <dsp:txXfrm>
        <a:off x="4837731" y="4308862"/>
        <a:ext cx="1755728" cy="10723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F8F061-F7C8-254A-ABB6-F6A2DCA81E6B}" type="datetimeFigureOut">
              <a:rPr lang="en-US" smtClean="0"/>
              <a:t>2/19/18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BE916-D7A6-7442-A28F-1A747D9D7666}" type="slidenum">
              <a:rPr lang="en-US" smtClean="0"/>
              <a:t>‹#›</a:t>
            </a:fld>
            <a:endParaRPr lang="en-US"/>
          </a:p>
        </p:txBody>
      </p:sp>
    </p:spTree>
    <p:extLst>
      <p:ext uri="{BB962C8B-B14F-4D97-AF65-F5344CB8AC3E}">
        <p14:creationId xmlns:p14="http://schemas.microsoft.com/office/powerpoint/2010/main" val="1017584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COMPLETION</a:t>
            </a:r>
          </a:p>
          <a:p>
            <a:r>
              <a:rPr lang="en-US" dirty="0"/>
              <a:t>TRANSFER</a:t>
            </a:r>
          </a:p>
          <a:p>
            <a:r>
              <a:rPr lang="en-US" dirty="0"/>
              <a:t>STUDENT TIME TO DEGREE </a:t>
            </a:r>
          </a:p>
          <a:p>
            <a:r>
              <a:rPr lang="en-US" dirty="0"/>
              <a:t>WORKFORCE</a:t>
            </a:r>
          </a:p>
          <a:p>
            <a:r>
              <a:rPr lang="en-US" dirty="0"/>
              <a:t>ELIMINATE</a:t>
            </a:r>
            <a:r>
              <a:rPr lang="en-US" baseline="0" dirty="0"/>
              <a:t> THE ACHIEVEMENT GAP / DISPROPORTIONATE IMPACT</a:t>
            </a:r>
            <a:endParaRPr lang="en-US" dirty="0"/>
          </a:p>
        </p:txBody>
      </p:sp>
      <p:sp>
        <p:nvSpPr>
          <p:cNvPr id="4" name="Slide Number Placeholder 3"/>
          <p:cNvSpPr>
            <a:spLocks noGrp="1"/>
          </p:cNvSpPr>
          <p:nvPr>
            <p:ph type="sldNum" sz="quarter" idx="10"/>
          </p:nvPr>
        </p:nvSpPr>
        <p:spPr/>
        <p:txBody>
          <a:bodyPr/>
          <a:lstStyle/>
          <a:p>
            <a:pPr>
              <a:defRPr/>
            </a:pPr>
            <a:fld id="{D5F0377A-A42B-6744-800A-A6021C5F47B1}" type="slidenum">
              <a:rPr lang="en-US" smtClean="0"/>
              <a:pPr>
                <a:defRPr/>
              </a:pPr>
              <a:t>3</a:t>
            </a:fld>
            <a:endParaRPr lang="en-US" dirty="0"/>
          </a:p>
        </p:txBody>
      </p:sp>
    </p:spTree>
    <p:extLst>
      <p:ext uri="{BB962C8B-B14F-4D97-AF65-F5344CB8AC3E}">
        <p14:creationId xmlns:p14="http://schemas.microsoft.com/office/powerpoint/2010/main" val="5882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COMPLETION</a:t>
            </a:r>
          </a:p>
          <a:p>
            <a:r>
              <a:rPr lang="en-US" dirty="0"/>
              <a:t>TRANSFER</a:t>
            </a:r>
          </a:p>
          <a:p>
            <a:r>
              <a:rPr lang="en-US" dirty="0"/>
              <a:t>STUDENT TIME TO DEGREE </a:t>
            </a:r>
          </a:p>
          <a:p>
            <a:r>
              <a:rPr lang="en-US" dirty="0"/>
              <a:t>WORKFORCE</a:t>
            </a:r>
          </a:p>
          <a:p>
            <a:r>
              <a:rPr lang="en-US" dirty="0"/>
              <a:t>ELIMINATE</a:t>
            </a:r>
            <a:r>
              <a:rPr lang="en-US" baseline="0" dirty="0"/>
              <a:t> THE ACHIEVEMENT GAP / DISPROPORTIONATE IMPACT</a:t>
            </a:r>
            <a:endParaRPr lang="en-US" dirty="0"/>
          </a:p>
        </p:txBody>
      </p:sp>
      <p:sp>
        <p:nvSpPr>
          <p:cNvPr id="4" name="Slide Number Placeholder 3"/>
          <p:cNvSpPr>
            <a:spLocks noGrp="1"/>
          </p:cNvSpPr>
          <p:nvPr>
            <p:ph type="sldNum" sz="quarter" idx="10"/>
          </p:nvPr>
        </p:nvSpPr>
        <p:spPr/>
        <p:txBody>
          <a:bodyPr/>
          <a:lstStyle/>
          <a:p>
            <a:pPr>
              <a:defRPr/>
            </a:pPr>
            <a:fld id="{D5F0377A-A42B-6744-800A-A6021C5F47B1}" type="slidenum">
              <a:rPr lang="en-US" smtClean="0"/>
              <a:pPr>
                <a:defRPr/>
              </a:pPr>
              <a:t>4</a:t>
            </a:fld>
            <a:endParaRPr lang="en-US" dirty="0"/>
          </a:p>
        </p:txBody>
      </p:sp>
    </p:spTree>
    <p:extLst>
      <p:ext uri="{BB962C8B-B14F-4D97-AF65-F5344CB8AC3E}">
        <p14:creationId xmlns:p14="http://schemas.microsoft.com/office/powerpoint/2010/main" val="158184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describe ASKs</a:t>
            </a:r>
            <a:r>
              <a:rPr lang="en-US" baseline="0" dirty="0"/>
              <a:t> and how they came about…</a:t>
            </a:r>
          </a:p>
          <a:p>
            <a:r>
              <a:rPr lang="en-US" baseline="0" dirty="0"/>
              <a:t>Top requested items from Colleges seeking PRTs</a:t>
            </a:r>
          </a:p>
          <a:p>
            <a:endParaRPr lang="en-US" baseline="0" dirty="0"/>
          </a:p>
          <a:p>
            <a:r>
              <a:rPr lang="en-US" dirty="0"/>
              <a:t>“Many California community colleges are seeking guidance on how to implement new approaches designed to increase institutional effectiveness. To support these efforts, the California Community Colleges Chancellor’s Office (CCCCO), the Institutional Effectiveness Partnership Initiative and the Research and Planning Group for California Community Colleges (RP Group) are teaming up to create a series of Applied Solution Kits (ASKs) on key approaches. Current topics include integrated planning, data disaggregation, and strategic enrollment management, with new ASKs to be added as additional topic areas are developed.</a:t>
            </a:r>
          </a:p>
          <a:p>
            <a:r>
              <a:rPr lang="en-US" dirty="0"/>
              <a:t>Each individual ASK offers a standalone compilation of concrete resources, tools, and effective practices—including case studies and vetted examples currently used on campuses—for pursuing that approach on campus and weaving it into your college operations. At the same time, we have designed these ASKs as a coherent and interdependent set that we recommend implementing together to optimize their effectiveness and maximize their impact on your college’s culture and student success. To promote this integration, we have linked each ASK to the others so that as you work with one kit, you are prompted to use tools and resources from its companion kits.”</a:t>
            </a:r>
          </a:p>
        </p:txBody>
      </p:sp>
      <p:sp>
        <p:nvSpPr>
          <p:cNvPr id="4" name="Slide Number Placeholder 3"/>
          <p:cNvSpPr>
            <a:spLocks noGrp="1"/>
          </p:cNvSpPr>
          <p:nvPr>
            <p:ph type="sldNum" sz="quarter" idx="10"/>
          </p:nvPr>
        </p:nvSpPr>
        <p:spPr/>
        <p:txBody>
          <a:bodyPr/>
          <a:lstStyle/>
          <a:p>
            <a:fld id="{3D0B65F9-2CFB-4322-8E1C-CA470D294687}" type="slidenum">
              <a:rPr lang="en-US" smtClean="0"/>
              <a:t>5</a:t>
            </a:fld>
            <a:endParaRPr lang="en-US" dirty="0"/>
          </a:p>
        </p:txBody>
      </p:sp>
    </p:spTree>
    <p:extLst>
      <p:ext uri="{BB962C8B-B14F-4D97-AF65-F5344CB8AC3E}">
        <p14:creationId xmlns:p14="http://schemas.microsoft.com/office/powerpoint/2010/main" val="1343432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describe ASKs</a:t>
            </a:r>
            <a:r>
              <a:rPr lang="en-US" baseline="0" dirty="0"/>
              <a:t> and how they came about…</a:t>
            </a:r>
          </a:p>
          <a:p>
            <a:r>
              <a:rPr lang="en-US" baseline="0" dirty="0"/>
              <a:t>Top requested items from Colleges seeking PRTs</a:t>
            </a:r>
          </a:p>
          <a:p>
            <a:endParaRPr lang="en-US" baseline="0" dirty="0"/>
          </a:p>
          <a:p>
            <a:r>
              <a:rPr lang="en-US" dirty="0"/>
              <a:t>“Many California community colleges are seeking guidance on how to implement new approaches designed to increase institutional effectiveness. To support these efforts, the California Community Colleges Chancellor’s Office (CCCCO), the Institutional Effectiveness Partnership Initiative and the Research and Planning Group for California Community Colleges (RP Group) are teaming up to create a series of Applied Solution Kits (ASKs) on key approaches. Current topics include integrated planning, data disaggregation, and strategic enrollment management, with new ASKs to be added as additional topic areas are developed.</a:t>
            </a:r>
          </a:p>
          <a:p>
            <a:r>
              <a:rPr lang="en-US" dirty="0"/>
              <a:t>Each individual ASK offers a standalone compilation of concrete resources, tools, and effective practices—including case studies and vetted examples currently used on campuses—for pursuing that approach on campus and weaving it into your college operations. At the same time, we have designed these ASKs as a coherent and interdependent set that we recommend implementing together to optimize their effectiveness and maximize their impact on your college’s culture and student success. To promote this integration, we have linked each ASK to the others so that as you work with one kit, you are prompted to use tools and resources from its companion kits.”</a:t>
            </a:r>
          </a:p>
        </p:txBody>
      </p:sp>
      <p:sp>
        <p:nvSpPr>
          <p:cNvPr id="4" name="Slide Number Placeholder 3"/>
          <p:cNvSpPr>
            <a:spLocks noGrp="1"/>
          </p:cNvSpPr>
          <p:nvPr>
            <p:ph type="sldNum" sz="quarter" idx="10"/>
          </p:nvPr>
        </p:nvSpPr>
        <p:spPr/>
        <p:txBody>
          <a:bodyPr/>
          <a:lstStyle/>
          <a:p>
            <a:fld id="{3D0B65F9-2CFB-4322-8E1C-CA470D294687}" type="slidenum">
              <a:rPr lang="en-US" smtClean="0"/>
              <a:t>6</a:t>
            </a:fld>
            <a:endParaRPr lang="en-US" dirty="0"/>
          </a:p>
        </p:txBody>
      </p:sp>
    </p:spTree>
    <p:extLst>
      <p:ext uri="{BB962C8B-B14F-4D97-AF65-F5344CB8AC3E}">
        <p14:creationId xmlns:p14="http://schemas.microsoft.com/office/powerpoint/2010/main" val="1333093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10</a:t>
            </a:fld>
            <a:endParaRPr lang="en-US" dirty="0"/>
          </a:p>
        </p:txBody>
      </p:sp>
    </p:spTree>
    <p:extLst>
      <p:ext uri="{BB962C8B-B14F-4D97-AF65-F5344CB8AC3E}">
        <p14:creationId xmlns:p14="http://schemas.microsoft.com/office/powerpoint/2010/main" val="4022872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Theresa</a:t>
            </a:r>
          </a:p>
        </p:txBody>
      </p:sp>
      <p:sp>
        <p:nvSpPr>
          <p:cNvPr id="4" name="Slide Number Placeholder 3"/>
          <p:cNvSpPr>
            <a:spLocks noGrp="1"/>
          </p:cNvSpPr>
          <p:nvPr>
            <p:ph type="sldNum" sz="quarter" idx="10"/>
          </p:nvPr>
        </p:nvSpPr>
        <p:spPr/>
        <p:txBody>
          <a:bodyPr/>
          <a:lstStyle/>
          <a:p>
            <a:fld id="{3D0B65F9-2CFB-4322-8E1C-CA470D294687}" type="slidenum">
              <a:rPr lang="en-US" smtClean="0"/>
              <a:t>11</a:t>
            </a:fld>
            <a:endParaRPr lang="en-US" dirty="0"/>
          </a:p>
        </p:txBody>
      </p:sp>
    </p:spTree>
    <p:extLst>
      <p:ext uri="{BB962C8B-B14F-4D97-AF65-F5344CB8AC3E}">
        <p14:creationId xmlns:p14="http://schemas.microsoft.com/office/powerpoint/2010/main" val="90060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12</a:t>
            </a:fld>
            <a:endParaRPr lang="en-US" dirty="0"/>
          </a:p>
        </p:txBody>
      </p:sp>
    </p:spTree>
    <p:extLst>
      <p:ext uri="{BB962C8B-B14F-4D97-AF65-F5344CB8AC3E}">
        <p14:creationId xmlns:p14="http://schemas.microsoft.com/office/powerpoint/2010/main" val="1665155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3D4703-396B-0D45-BB55-1C6A3C3A4966}" type="datetimeFigureOut">
              <a:rPr lang="en-US" smtClean="0"/>
              <a:t>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F3D6B-2BBF-1042-9578-16544DE5436D}" type="slidenum">
              <a:rPr lang="en-US" smtClean="0"/>
              <a:t>‹#›</a:t>
            </a:fld>
            <a:endParaRPr lang="en-US"/>
          </a:p>
        </p:txBody>
      </p:sp>
    </p:spTree>
    <p:extLst>
      <p:ext uri="{BB962C8B-B14F-4D97-AF65-F5344CB8AC3E}">
        <p14:creationId xmlns:p14="http://schemas.microsoft.com/office/powerpoint/2010/main" val="169453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D4703-396B-0D45-BB55-1C6A3C3A4966}" type="datetimeFigureOut">
              <a:rPr lang="en-US" smtClean="0"/>
              <a:t>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F3D6B-2BBF-1042-9578-16544DE5436D}" type="slidenum">
              <a:rPr lang="en-US" smtClean="0"/>
              <a:t>‹#›</a:t>
            </a:fld>
            <a:endParaRPr lang="en-US"/>
          </a:p>
        </p:txBody>
      </p:sp>
    </p:spTree>
    <p:extLst>
      <p:ext uri="{BB962C8B-B14F-4D97-AF65-F5344CB8AC3E}">
        <p14:creationId xmlns:p14="http://schemas.microsoft.com/office/powerpoint/2010/main" val="417918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D4703-396B-0D45-BB55-1C6A3C3A4966}" type="datetimeFigureOut">
              <a:rPr lang="en-US" smtClean="0"/>
              <a:t>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F3D6B-2BBF-1042-9578-16544DE5436D}" type="slidenum">
              <a:rPr lang="en-US" smtClean="0"/>
              <a:t>‹#›</a:t>
            </a:fld>
            <a:endParaRPr lang="en-US"/>
          </a:p>
        </p:txBody>
      </p:sp>
    </p:spTree>
    <p:extLst>
      <p:ext uri="{BB962C8B-B14F-4D97-AF65-F5344CB8AC3E}">
        <p14:creationId xmlns:p14="http://schemas.microsoft.com/office/powerpoint/2010/main" val="64395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D4703-396B-0D45-BB55-1C6A3C3A4966}" type="datetimeFigureOut">
              <a:rPr lang="en-US" smtClean="0"/>
              <a:t>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F3D6B-2BBF-1042-9578-16544DE5436D}" type="slidenum">
              <a:rPr lang="en-US" smtClean="0"/>
              <a:t>‹#›</a:t>
            </a:fld>
            <a:endParaRPr lang="en-US"/>
          </a:p>
        </p:txBody>
      </p:sp>
    </p:spTree>
    <p:extLst>
      <p:ext uri="{BB962C8B-B14F-4D97-AF65-F5344CB8AC3E}">
        <p14:creationId xmlns:p14="http://schemas.microsoft.com/office/powerpoint/2010/main" val="3060206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3D4703-396B-0D45-BB55-1C6A3C3A4966}" type="datetimeFigureOut">
              <a:rPr lang="en-US" smtClean="0"/>
              <a:t>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F3D6B-2BBF-1042-9578-16544DE5436D}" type="slidenum">
              <a:rPr lang="en-US" smtClean="0"/>
              <a:t>‹#›</a:t>
            </a:fld>
            <a:endParaRPr lang="en-US"/>
          </a:p>
        </p:txBody>
      </p:sp>
    </p:spTree>
    <p:extLst>
      <p:ext uri="{BB962C8B-B14F-4D97-AF65-F5344CB8AC3E}">
        <p14:creationId xmlns:p14="http://schemas.microsoft.com/office/powerpoint/2010/main" val="4028920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3D4703-396B-0D45-BB55-1C6A3C3A4966}" type="datetimeFigureOut">
              <a:rPr lang="en-US" smtClean="0"/>
              <a:t>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3F3D6B-2BBF-1042-9578-16544DE5436D}" type="slidenum">
              <a:rPr lang="en-US" smtClean="0"/>
              <a:t>‹#›</a:t>
            </a:fld>
            <a:endParaRPr lang="en-US"/>
          </a:p>
        </p:txBody>
      </p:sp>
    </p:spTree>
    <p:extLst>
      <p:ext uri="{BB962C8B-B14F-4D97-AF65-F5344CB8AC3E}">
        <p14:creationId xmlns:p14="http://schemas.microsoft.com/office/powerpoint/2010/main" val="467534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3D4703-396B-0D45-BB55-1C6A3C3A4966}" type="datetimeFigureOut">
              <a:rPr lang="en-US" smtClean="0"/>
              <a:t>2/19/18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3F3D6B-2BBF-1042-9578-16544DE5436D}" type="slidenum">
              <a:rPr lang="en-US" smtClean="0"/>
              <a:t>‹#›</a:t>
            </a:fld>
            <a:endParaRPr lang="en-US"/>
          </a:p>
        </p:txBody>
      </p:sp>
    </p:spTree>
    <p:extLst>
      <p:ext uri="{BB962C8B-B14F-4D97-AF65-F5344CB8AC3E}">
        <p14:creationId xmlns:p14="http://schemas.microsoft.com/office/powerpoint/2010/main" val="2067973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3D4703-396B-0D45-BB55-1C6A3C3A4966}" type="datetimeFigureOut">
              <a:rPr lang="en-US" smtClean="0"/>
              <a:t>2/19/18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3F3D6B-2BBF-1042-9578-16544DE5436D}" type="slidenum">
              <a:rPr lang="en-US" smtClean="0"/>
              <a:t>‹#›</a:t>
            </a:fld>
            <a:endParaRPr lang="en-US"/>
          </a:p>
        </p:txBody>
      </p:sp>
    </p:spTree>
    <p:extLst>
      <p:ext uri="{BB962C8B-B14F-4D97-AF65-F5344CB8AC3E}">
        <p14:creationId xmlns:p14="http://schemas.microsoft.com/office/powerpoint/2010/main" val="3062060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D4703-396B-0D45-BB55-1C6A3C3A4966}" type="datetimeFigureOut">
              <a:rPr lang="en-US" smtClean="0"/>
              <a:t>2/19/18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3F3D6B-2BBF-1042-9578-16544DE5436D}" type="slidenum">
              <a:rPr lang="en-US" smtClean="0"/>
              <a:t>‹#›</a:t>
            </a:fld>
            <a:endParaRPr lang="en-US"/>
          </a:p>
        </p:txBody>
      </p:sp>
    </p:spTree>
    <p:extLst>
      <p:ext uri="{BB962C8B-B14F-4D97-AF65-F5344CB8AC3E}">
        <p14:creationId xmlns:p14="http://schemas.microsoft.com/office/powerpoint/2010/main" val="1559421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D4703-396B-0D45-BB55-1C6A3C3A4966}" type="datetimeFigureOut">
              <a:rPr lang="en-US" smtClean="0"/>
              <a:t>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3F3D6B-2BBF-1042-9578-16544DE5436D}" type="slidenum">
              <a:rPr lang="en-US" smtClean="0"/>
              <a:t>‹#›</a:t>
            </a:fld>
            <a:endParaRPr lang="en-US"/>
          </a:p>
        </p:txBody>
      </p:sp>
    </p:spTree>
    <p:extLst>
      <p:ext uri="{BB962C8B-B14F-4D97-AF65-F5344CB8AC3E}">
        <p14:creationId xmlns:p14="http://schemas.microsoft.com/office/powerpoint/2010/main" val="384994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D4703-396B-0D45-BB55-1C6A3C3A4966}" type="datetimeFigureOut">
              <a:rPr lang="en-US" smtClean="0"/>
              <a:t>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3F3D6B-2BBF-1042-9578-16544DE5436D}" type="slidenum">
              <a:rPr lang="en-US" smtClean="0"/>
              <a:t>‹#›</a:t>
            </a:fld>
            <a:endParaRPr lang="en-US"/>
          </a:p>
        </p:txBody>
      </p:sp>
    </p:spTree>
    <p:extLst>
      <p:ext uri="{BB962C8B-B14F-4D97-AF65-F5344CB8AC3E}">
        <p14:creationId xmlns:p14="http://schemas.microsoft.com/office/powerpoint/2010/main" val="3072323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D4703-396B-0D45-BB55-1C6A3C3A4966}" type="datetimeFigureOut">
              <a:rPr lang="en-US" smtClean="0"/>
              <a:t>2/19/18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F3D6B-2BBF-1042-9578-16544DE5436D}" type="slidenum">
              <a:rPr lang="en-US" smtClean="0"/>
              <a:t>‹#›</a:t>
            </a:fld>
            <a:endParaRPr lang="en-US"/>
          </a:p>
        </p:txBody>
      </p:sp>
    </p:spTree>
    <p:extLst>
      <p:ext uri="{BB962C8B-B14F-4D97-AF65-F5344CB8AC3E}">
        <p14:creationId xmlns:p14="http://schemas.microsoft.com/office/powerpoint/2010/main" val="2300498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rpJTyHSBfE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MDYDA4uNy_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iepi.cccco.edu/" TargetMode="External"/><Relationship Id="rId2" Type="http://schemas.openxmlformats.org/officeDocument/2006/relationships/hyperlink" Target="https://asccc.org/" TargetMode="External"/><Relationship Id="rId1" Type="http://schemas.openxmlformats.org/officeDocument/2006/relationships/slideLayout" Target="../slideLayouts/slideLayout2.xml"/><Relationship Id="rId4" Type="http://schemas.openxmlformats.org/officeDocument/2006/relationships/hyperlink" Target="https://accj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iepi.cccco.edu/prt"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5044-574C-9448-B997-64DB77F182C7}"/>
              </a:ext>
            </a:extLst>
          </p:cNvPr>
          <p:cNvSpPr>
            <a:spLocks noGrp="1"/>
          </p:cNvSpPr>
          <p:nvPr>
            <p:ph type="ctrTitle"/>
          </p:nvPr>
        </p:nvSpPr>
        <p:spPr>
          <a:xfrm>
            <a:off x="374754" y="869429"/>
            <a:ext cx="11362544" cy="1893158"/>
          </a:xfrm>
        </p:spPr>
        <p:txBody>
          <a:bodyPr>
            <a:noAutofit/>
          </a:bodyPr>
          <a:lstStyle/>
          <a:p>
            <a:r>
              <a:rPr lang="en-US" sz="4800" b="1" dirty="0">
                <a:solidFill>
                  <a:schemeClr val="accent1">
                    <a:lumMod val="50000"/>
                  </a:schemeClr>
                </a:solidFill>
              </a:rPr>
              <a:t>Institutional Effectiveness Partnership Initiative (IEPI) Partnership Resource Teams (PRTs) and Accreditation</a:t>
            </a:r>
          </a:p>
        </p:txBody>
      </p:sp>
      <p:sp>
        <p:nvSpPr>
          <p:cNvPr id="3" name="Subtitle 2">
            <a:extLst>
              <a:ext uri="{FF2B5EF4-FFF2-40B4-BE49-F238E27FC236}">
                <a16:creationId xmlns:a16="http://schemas.microsoft.com/office/drawing/2014/main" id="{9D13D4AC-E528-E04E-A804-6B185157E477}"/>
              </a:ext>
            </a:extLst>
          </p:cNvPr>
          <p:cNvSpPr>
            <a:spLocks noGrp="1"/>
          </p:cNvSpPr>
          <p:nvPr>
            <p:ph type="subTitle" idx="1"/>
          </p:nvPr>
        </p:nvSpPr>
        <p:spPr>
          <a:xfrm>
            <a:off x="562131" y="2968052"/>
            <a:ext cx="9091535" cy="2633872"/>
          </a:xfrm>
        </p:spPr>
        <p:txBody>
          <a:bodyPr>
            <a:normAutofit fontScale="92500"/>
          </a:bodyPr>
          <a:lstStyle/>
          <a:p>
            <a:pPr algn="l"/>
            <a:r>
              <a:rPr lang="en-US" b="1" i="1" dirty="0"/>
              <a:t>Christy </a:t>
            </a:r>
            <a:r>
              <a:rPr lang="en-US" b="1" i="1" dirty="0" err="1"/>
              <a:t>Karau</a:t>
            </a:r>
            <a:r>
              <a:rPr lang="en-US" i="1" dirty="0"/>
              <a:t>, Sierra College, Accreditation Committee</a:t>
            </a:r>
            <a:endParaRPr lang="en-US" dirty="0"/>
          </a:p>
          <a:p>
            <a:pPr algn="l"/>
            <a:r>
              <a:rPr lang="en-US" b="1" i="1" dirty="0"/>
              <a:t>Andrew </a:t>
            </a:r>
            <a:r>
              <a:rPr lang="en-US" b="1" i="1" dirty="0" err="1"/>
              <a:t>LaManque</a:t>
            </a:r>
            <a:r>
              <a:rPr lang="en-US" i="1" dirty="0"/>
              <a:t>, Associate Vice-President of Instruction, Foothill College</a:t>
            </a:r>
            <a:endParaRPr lang="en-US" dirty="0"/>
          </a:p>
          <a:p>
            <a:pPr algn="l"/>
            <a:r>
              <a:rPr lang="en-US" b="1" i="1" dirty="0" err="1"/>
              <a:t>Ginni</a:t>
            </a:r>
            <a:r>
              <a:rPr lang="en-US" b="1" i="1" dirty="0"/>
              <a:t> May</a:t>
            </a:r>
            <a:r>
              <a:rPr lang="en-US" i="1" dirty="0"/>
              <a:t>, ASCCC Area A Representative, Accreditation Committee Chair</a:t>
            </a:r>
            <a:endParaRPr lang="en-US" dirty="0"/>
          </a:p>
          <a:p>
            <a:pPr algn="l"/>
            <a:r>
              <a:rPr lang="en-US" b="1" i="1" dirty="0" err="1"/>
              <a:t>Gohar</a:t>
            </a:r>
            <a:r>
              <a:rPr lang="en-US" b="1" i="1" dirty="0"/>
              <a:t> </a:t>
            </a:r>
            <a:r>
              <a:rPr lang="en-US" b="1" i="1" dirty="0" err="1"/>
              <a:t>Momjian</a:t>
            </a:r>
            <a:r>
              <a:rPr lang="en-US" i="1" dirty="0"/>
              <a:t>, Vice-President, ACCJC</a:t>
            </a:r>
            <a:endParaRPr lang="en-US" dirty="0"/>
          </a:p>
          <a:p>
            <a:pPr algn="l"/>
            <a:r>
              <a:rPr lang="en-US" b="1" i="1" dirty="0"/>
              <a:t>Theresa Tena</a:t>
            </a:r>
            <a:r>
              <a:rPr lang="en-US" i="1" dirty="0"/>
              <a:t>, CCCCO Vice-Chancellor of Institutional Effectiveness</a:t>
            </a:r>
          </a:p>
          <a:p>
            <a:r>
              <a:rPr lang="en-US" sz="1400" dirty="0">
                <a:solidFill>
                  <a:srgbClr val="FF0000"/>
                </a:solidFill>
              </a:rPr>
              <a:t>	                   February 24, 2018, 10:15 am-11:30 am, Garden Grove, CA</a:t>
            </a:r>
          </a:p>
          <a:p>
            <a:endParaRPr lang="en-US" i="1" dirty="0"/>
          </a:p>
          <a:p>
            <a:endParaRPr lang="en-US" i="1" dirty="0"/>
          </a:p>
        </p:txBody>
      </p:sp>
      <p:pic>
        <p:nvPicPr>
          <p:cNvPr id="4" name="Picture 3">
            <a:extLst>
              <a:ext uri="{FF2B5EF4-FFF2-40B4-BE49-F238E27FC236}">
                <a16:creationId xmlns:a16="http://schemas.microsoft.com/office/drawing/2014/main" id="{4D384386-A2A0-B444-B4A8-581A8E3E316B}"/>
              </a:ext>
            </a:extLst>
          </p:cNvPr>
          <p:cNvPicPr>
            <a:picLocks noChangeAspect="1"/>
          </p:cNvPicPr>
          <p:nvPr/>
        </p:nvPicPr>
        <p:blipFill>
          <a:blip r:embed="rId2"/>
          <a:stretch>
            <a:fillRect/>
          </a:stretch>
        </p:blipFill>
        <p:spPr>
          <a:xfrm>
            <a:off x="5163479" y="5601924"/>
            <a:ext cx="1822539" cy="954153"/>
          </a:xfrm>
          <a:prstGeom prst="rect">
            <a:avLst/>
          </a:prstGeom>
        </p:spPr>
      </p:pic>
      <p:pic>
        <p:nvPicPr>
          <p:cNvPr id="5" name="Picture 4" descr="ASCCC_Logo">
            <a:extLst>
              <a:ext uri="{FF2B5EF4-FFF2-40B4-BE49-F238E27FC236}">
                <a16:creationId xmlns:a16="http://schemas.microsoft.com/office/drawing/2014/main" id="{8B18BEF9-121F-0F4E-AEE4-6F687DDA3672}"/>
              </a:ext>
            </a:extLst>
          </p:cNvPr>
          <p:cNvPicPr/>
          <p:nvPr/>
        </p:nvPicPr>
        <p:blipFill>
          <a:blip r:embed="rId3"/>
          <a:srcRect/>
          <a:stretch>
            <a:fillRect/>
          </a:stretch>
        </p:blipFill>
        <p:spPr bwMode="auto">
          <a:xfrm>
            <a:off x="374754" y="5725043"/>
            <a:ext cx="4231670" cy="786470"/>
          </a:xfrm>
          <a:prstGeom prst="rect">
            <a:avLst/>
          </a:prstGeom>
          <a:noFill/>
          <a:ln w="9525">
            <a:noFill/>
            <a:miter lim="800000"/>
            <a:headEnd/>
            <a:tailEnd/>
          </a:ln>
        </p:spPr>
      </p:pic>
      <p:pic>
        <p:nvPicPr>
          <p:cNvPr id="6" name="Picture 5">
            <a:extLst>
              <a:ext uri="{FF2B5EF4-FFF2-40B4-BE49-F238E27FC236}">
                <a16:creationId xmlns:a16="http://schemas.microsoft.com/office/drawing/2014/main" id="{9FAD0478-A20D-434B-8347-538FCA209220}"/>
              </a:ext>
            </a:extLst>
          </p:cNvPr>
          <p:cNvPicPr>
            <a:picLocks noChangeAspect="1"/>
          </p:cNvPicPr>
          <p:nvPr/>
        </p:nvPicPr>
        <p:blipFill>
          <a:blip r:embed="rId4"/>
          <a:stretch>
            <a:fillRect/>
          </a:stretch>
        </p:blipFill>
        <p:spPr>
          <a:xfrm>
            <a:off x="7433152" y="5745816"/>
            <a:ext cx="4327263" cy="744925"/>
          </a:xfrm>
          <a:prstGeom prst="rect">
            <a:avLst/>
          </a:prstGeom>
        </p:spPr>
      </p:pic>
      <p:pic>
        <p:nvPicPr>
          <p:cNvPr id="8" name="Picture 7">
            <a:extLst>
              <a:ext uri="{FF2B5EF4-FFF2-40B4-BE49-F238E27FC236}">
                <a16:creationId xmlns:a16="http://schemas.microsoft.com/office/drawing/2014/main" id="{02B361D1-443F-4649-B137-DA494446965B}"/>
              </a:ext>
            </a:extLst>
          </p:cNvPr>
          <p:cNvPicPr>
            <a:picLocks noChangeAspect="1"/>
          </p:cNvPicPr>
          <p:nvPr/>
        </p:nvPicPr>
        <p:blipFill>
          <a:blip r:embed="rId5"/>
          <a:stretch>
            <a:fillRect/>
          </a:stretch>
        </p:blipFill>
        <p:spPr>
          <a:xfrm>
            <a:off x="9653666" y="3411015"/>
            <a:ext cx="1746101" cy="1625680"/>
          </a:xfrm>
          <a:prstGeom prst="rect">
            <a:avLst/>
          </a:prstGeom>
        </p:spPr>
      </p:pic>
    </p:spTree>
    <p:extLst>
      <p:ext uri="{BB962C8B-B14F-4D97-AF65-F5344CB8AC3E}">
        <p14:creationId xmlns:p14="http://schemas.microsoft.com/office/powerpoint/2010/main" val="379706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9116" y="524657"/>
            <a:ext cx="9398832" cy="704537"/>
          </a:xfrm>
          <a:prstGeom prst="rect">
            <a:avLst/>
          </a:prstGeom>
          <a:noFill/>
        </p:spPr>
        <p:txBody>
          <a:bodyPr wrap="square" rtlCol="0">
            <a:spAutoFit/>
          </a:bodyPr>
          <a:lstStyle/>
          <a:p>
            <a:pPr lvl="1" algn="ctr"/>
            <a:r>
              <a:rPr lang="en-US" sz="4000" b="1" dirty="0">
                <a:solidFill>
                  <a:srgbClr val="002060"/>
                </a:solidFill>
                <a:latin typeface="+mj-lt"/>
              </a:rPr>
              <a:t>IEPI Partnership Resource Teams (PRT)</a:t>
            </a:r>
            <a:endParaRPr lang="en-US" sz="4000" b="1" dirty="0">
              <a:solidFill>
                <a:schemeClr val="tx2"/>
              </a:solidFill>
              <a:latin typeface="+mj-lt"/>
            </a:endParaRPr>
          </a:p>
        </p:txBody>
      </p:sp>
      <p:sp>
        <p:nvSpPr>
          <p:cNvPr id="8" name="TextBox 7"/>
          <p:cNvSpPr txBox="1"/>
          <p:nvPr/>
        </p:nvSpPr>
        <p:spPr>
          <a:xfrm>
            <a:off x="3124200" y="2286001"/>
            <a:ext cx="6705600" cy="400110"/>
          </a:xfrm>
          <a:prstGeom prst="rect">
            <a:avLst/>
          </a:prstGeom>
          <a:noFill/>
        </p:spPr>
        <p:txBody>
          <a:bodyPr wrap="square" rtlCol="0">
            <a:spAutoFit/>
          </a:bodyPr>
          <a:lstStyle/>
          <a:p>
            <a:endParaRPr lang="en-US" sz="2000" dirty="0">
              <a:solidFill>
                <a:srgbClr val="09253F"/>
              </a:solidFill>
              <a:latin typeface="Optima"/>
              <a:cs typeface="Optima"/>
            </a:endParaRPr>
          </a:p>
        </p:txBody>
      </p:sp>
      <p:sp>
        <p:nvSpPr>
          <p:cNvPr id="7" name="Content Placeholder 2"/>
          <p:cNvSpPr>
            <a:spLocks noGrp="1"/>
          </p:cNvSpPr>
          <p:nvPr>
            <p:ph idx="1"/>
          </p:nvPr>
        </p:nvSpPr>
        <p:spPr>
          <a:xfrm>
            <a:off x="1840706" y="1982393"/>
            <a:ext cx="8382000" cy="4875609"/>
          </a:xfrm>
        </p:spPr>
        <p:txBody>
          <a:bodyPr>
            <a:normAutofit/>
          </a:bodyPr>
          <a:lstStyle/>
          <a:p>
            <a:r>
              <a:rPr lang="en-US" sz="2531" dirty="0"/>
              <a:t>PRT part 1:</a:t>
            </a:r>
          </a:p>
          <a:p>
            <a:pPr marL="187488" indent="0">
              <a:buNone/>
            </a:pPr>
            <a:r>
              <a:rPr lang="en-US" sz="2531" u="sng" dirty="0">
                <a:hlinkClick r:id="rId3"/>
              </a:rPr>
              <a:t>https://www.youtube.com/watch?v=rpJTyHSBfEw</a:t>
            </a:r>
            <a:endParaRPr lang="en-US" sz="2531" dirty="0"/>
          </a:p>
          <a:p>
            <a:endParaRPr lang="en-US" sz="2531" dirty="0"/>
          </a:p>
          <a:p>
            <a:r>
              <a:rPr lang="en-US" sz="2531" dirty="0"/>
              <a:t>PRT part 2:</a:t>
            </a:r>
          </a:p>
          <a:p>
            <a:pPr marL="187488" indent="0">
              <a:buNone/>
            </a:pPr>
            <a:r>
              <a:rPr lang="en-US" sz="2531" u="sng" dirty="0">
                <a:hlinkClick r:id="rId4"/>
              </a:rPr>
              <a:t>https://www.youtube.com/watch?v=MDYDA4uNy_Y</a:t>
            </a:r>
            <a:endParaRPr lang="en-US" sz="2531" dirty="0"/>
          </a:p>
          <a:p>
            <a:pPr marL="914353" lvl="2" indent="0">
              <a:buNone/>
            </a:pPr>
            <a:endParaRPr lang="en-US" sz="2200" dirty="0"/>
          </a:p>
          <a:p>
            <a:pPr marL="914353" lvl="2" indent="0">
              <a:buNone/>
            </a:pPr>
            <a:endParaRPr lang="en-US" sz="2200" dirty="0"/>
          </a:p>
          <a:p>
            <a:pPr marL="457177" lvl="1" indent="0">
              <a:buNone/>
            </a:pPr>
            <a:endParaRPr lang="en-US" sz="3000" dirty="0"/>
          </a:p>
        </p:txBody>
      </p:sp>
      <p:sp>
        <p:nvSpPr>
          <p:cNvPr id="3" name="Slide Number Placeholder 2"/>
          <p:cNvSpPr>
            <a:spLocks noGrp="1"/>
          </p:cNvSpPr>
          <p:nvPr>
            <p:ph type="sldNum" sz="quarter" idx="4294967295"/>
          </p:nvPr>
        </p:nvSpPr>
        <p:spPr/>
        <p:txBody>
          <a:bodyPr/>
          <a:lstStyle/>
          <a:p>
            <a:fld id="{E5E507D8-6DC6-4D2C-8233-08C18F3EF4D6}"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2711014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282" y="1159729"/>
            <a:ext cx="10073390" cy="1546204"/>
          </a:xfrm>
        </p:spPr>
        <p:txBody>
          <a:bodyPr>
            <a:normAutofit/>
          </a:bodyPr>
          <a:lstStyle/>
          <a:p>
            <a:pPr algn="ctr"/>
            <a:r>
              <a:rPr lang="en-US" sz="4000" b="1" dirty="0">
                <a:solidFill>
                  <a:schemeClr val="tx2"/>
                </a:solidFill>
                <a:latin typeface="Rockwell" charset="0"/>
                <a:ea typeface="Rockwell" charset="0"/>
                <a:cs typeface="Rockwell" charset="0"/>
              </a:rPr>
              <a:t>IEPI / Professional Learning Network</a:t>
            </a:r>
          </a:p>
        </p:txBody>
      </p:sp>
      <p:sp>
        <p:nvSpPr>
          <p:cNvPr id="6" name="TextBox 5"/>
          <p:cNvSpPr txBox="1"/>
          <p:nvPr/>
        </p:nvSpPr>
        <p:spPr>
          <a:xfrm>
            <a:off x="1260435" y="2705933"/>
            <a:ext cx="3151671" cy="3338093"/>
          </a:xfrm>
          <a:prstGeom prst="rect">
            <a:avLst/>
          </a:prstGeom>
          <a:noFill/>
        </p:spPr>
        <p:txBody>
          <a:bodyPr wrap="square" rtlCol="0">
            <a:spAutoFit/>
          </a:bodyPr>
          <a:lstStyle/>
          <a:p>
            <a:pPr algn="l"/>
            <a:r>
              <a:rPr lang="en-US" sz="2109" b="1" dirty="0">
                <a:latin typeface="Rockwell" charset="0"/>
                <a:ea typeface="Rockwell" charset="0"/>
                <a:cs typeface="Rockwell" charset="0"/>
              </a:rPr>
              <a:t>RESOURCES</a:t>
            </a:r>
          </a:p>
          <a:p>
            <a:pPr marL="285722" indent="-285722">
              <a:buFont typeface="Arial" charset="0"/>
              <a:buChar char="•"/>
            </a:pPr>
            <a:r>
              <a:rPr lang="en-US" sz="2109" dirty="0">
                <a:latin typeface="Rockwell" charset="0"/>
                <a:ea typeface="Rockwell" charset="0"/>
                <a:cs typeface="Rockwell" charset="0"/>
              </a:rPr>
              <a:t>Promising Practices</a:t>
            </a:r>
          </a:p>
          <a:p>
            <a:pPr marL="285722" indent="-285722">
              <a:buFont typeface="Arial" charset="0"/>
              <a:buChar char="•"/>
            </a:pPr>
            <a:r>
              <a:rPr lang="en-US" sz="2109" dirty="0">
                <a:latin typeface="Rockwell" charset="0"/>
                <a:ea typeface="Rockwell" charset="0"/>
                <a:cs typeface="Rockwell" charset="0"/>
              </a:rPr>
              <a:t>Emerging Practices </a:t>
            </a:r>
          </a:p>
          <a:p>
            <a:pPr marL="285722" indent="-285722">
              <a:buFont typeface="Arial" charset="0"/>
              <a:buChar char="•"/>
            </a:pPr>
            <a:r>
              <a:rPr lang="en-US" sz="2109" dirty="0">
                <a:latin typeface="Rockwell" charset="0"/>
                <a:ea typeface="Rockwell" charset="0"/>
                <a:cs typeface="Rockwell" charset="0"/>
              </a:rPr>
              <a:t>Lynda</a:t>
            </a:r>
          </a:p>
          <a:p>
            <a:pPr marL="285722" indent="-285722">
              <a:buFont typeface="Arial" charset="0"/>
              <a:buChar char="•"/>
            </a:pPr>
            <a:r>
              <a:rPr lang="en-US" sz="2109" dirty="0">
                <a:latin typeface="Rockwell" charset="0"/>
                <a:ea typeface="Rockwell" charset="0"/>
                <a:cs typeface="Rockwell" charset="0"/>
              </a:rPr>
              <a:t>Skillsoft</a:t>
            </a:r>
          </a:p>
          <a:p>
            <a:pPr marL="285722" indent="-285722">
              <a:buFont typeface="Arial" charset="0"/>
              <a:buChar char="•"/>
            </a:pPr>
            <a:endParaRPr lang="en-US" sz="2109" dirty="0">
              <a:latin typeface="Rockwell" charset="0"/>
              <a:ea typeface="Rockwell" charset="0"/>
              <a:cs typeface="Rockwell" charset="0"/>
            </a:endParaRPr>
          </a:p>
          <a:p>
            <a:r>
              <a:rPr lang="en-US" sz="2109" dirty="0">
                <a:latin typeface="Rockwell" charset="0"/>
                <a:ea typeface="Rockwell" charset="0"/>
                <a:cs typeface="Rockwell" charset="0"/>
              </a:rPr>
              <a:t>Link to ASK</a:t>
            </a:r>
          </a:p>
          <a:p>
            <a:r>
              <a:rPr lang="en-US" sz="2109" dirty="0">
                <a:latin typeface="Rockwell" charset="0"/>
                <a:ea typeface="Rockwell" charset="0"/>
                <a:cs typeface="Rockwell" charset="0"/>
              </a:rPr>
              <a:t>https://prolearningnetwork.cccco.edu/ask</a:t>
            </a:r>
          </a:p>
          <a:p>
            <a:endParaRPr lang="en-US" sz="2109" dirty="0">
              <a:latin typeface="Rockwell" charset="0"/>
              <a:ea typeface="Rockwell" charset="0"/>
              <a:cs typeface="Rockwell"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361"/>
          <a:stretch/>
        </p:blipFill>
        <p:spPr>
          <a:xfrm>
            <a:off x="5581338" y="2954236"/>
            <a:ext cx="5467853" cy="3097493"/>
          </a:xfrm>
          <a:prstGeom prst="rect">
            <a:avLst/>
          </a:prstGeom>
          <a:ln w="6350">
            <a:solidFill>
              <a:schemeClr val="tx1"/>
            </a:solidFill>
          </a:ln>
        </p:spPr>
      </p:pic>
      <p:pic>
        <p:nvPicPr>
          <p:cNvPr id="5" name="Picture 4">
            <a:extLst>
              <a:ext uri="{FF2B5EF4-FFF2-40B4-BE49-F238E27FC236}">
                <a16:creationId xmlns:a16="http://schemas.microsoft.com/office/drawing/2014/main" id="{112A6D6D-1631-6B4C-A260-E865330DE9BC}"/>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166050" y="5808627"/>
            <a:ext cx="829519" cy="829519"/>
          </a:xfrm>
          <a:prstGeom prst="rect">
            <a:avLst/>
          </a:prstGeom>
        </p:spPr>
      </p:pic>
      <p:sp>
        <p:nvSpPr>
          <p:cNvPr id="7" name="Title 1">
            <a:extLst>
              <a:ext uri="{FF2B5EF4-FFF2-40B4-BE49-F238E27FC236}">
                <a16:creationId xmlns:a16="http://schemas.microsoft.com/office/drawing/2014/main" id="{6714DAA3-6E17-934B-B36F-5CF04C75896F}"/>
              </a:ext>
            </a:extLst>
          </p:cNvPr>
          <p:cNvSpPr txBox="1">
            <a:spLocks/>
          </p:cNvSpPr>
          <p:nvPr/>
        </p:nvSpPr>
        <p:spPr>
          <a:xfrm>
            <a:off x="770126" y="482782"/>
            <a:ext cx="10397546" cy="67694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ctr"/>
            <a:r>
              <a:rPr lang="en-US" sz="4000" b="1" dirty="0">
                <a:solidFill>
                  <a:srgbClr val="002060"/>
                </a:solidFill>
                <a:latin typeface="Rockwell" panose="02060603020205020403" pitchFamily="18" charset="0"/>
              </a:rPr>
              <a:t>ASK: Applied Solution Kit</a:t>
            </a:r>
            <a:endParaRPr lang="en-US" sz="4000" b="1" dirty="0">
              <a:solidFill>
                <a:schemeClr val="tx2"/>
              </a:solidFill>
              <a:latin typeface="Rockwell" panose="02060603020205020403" pitchFamily="18" charset="0"/>
            </a:endParaRPr>
          </a:p>
        </p:txBody>
      </p:sp>
    </p:spTree>
    <p:extLst>
      <p:ext uri="{BB962C8B-B14F-4D97-AF65-F5344CB8AC3E}">
        <p14:creationId xmlns:p14="http://schemas.microsoft.com/office/powerpoint/2010/main" val="3749614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4065" y="288491"/>
            <a:ext cx="8769245" cy="715850"/>
          </a:xfrm>
          <a:prstGeom prst="rect">
            <a:avLst/>
          </a:prstGeom>
          <a:noFill/>
        </p:spPr>
        <p:txBody>
          <a:bodyPr wrap="square" rtlCol="0">
            <a:spAutoFit/>
          </a:bodyPr>
          <a:lstStyle/>
          <a:p>
            <a:pPr algn="ctr"/>
            <a:r>
              <a:rPr lang="en-US" sz="4000" b="1" dirty="0">
                <a:solidFill>
                  <a:schemeClr val="tx2"/>
                </a:solidFill>
                <a:latin typeface="Rockwell"/>
                <a:cs typeface="Rockwell"/>
              </a:rPr>
              <a:t>ASK: Applied Solution Kit</a:t>
            </a:r>
          </a:p>
        </p:txBody>
      </p:sp>
      <p:sp>
        <p:nvSpPr>
          <p:cNvPr id="7" name="TextBox 6"/>
          <p:cNvSpPr txBox="1"/>
          <p:nvPr/>
        </p:nvSpPr>
        <p:spPr>
          <a:xfrm>
            <a:off x="-2514599" y="1352303"/>
            <a:ext cx="4648200" cy="523220"/>
          </a:xfrm>
          <a:prstGeom prst="rect">
            <a:avLst/>
          </a:prstGeom>
          <a:noFill/>
        </p:spPr>
        <p:txBody>
          <a:bodyPr wrap="square" rtlCol="0">
            <a:spAutoFit/>
          </a:bodyPr>
          <a:lstStyle/>
          <a:p>
            <a:pPr algn="l"/>
            <a:r>
              <a:rPr lang="en-US" sz="2800" i="1" dirty="0">
                <a:solidFill>
                  <a:srgbClr val="09253F"/>
                </a:solidFill>
                <a:latin typeface="Optima"/>
                <a:cs typeface="Optima"/>
              </a:rPr>
              <a:t>    </a:t>
            </a:r>
          </a:p>
        </p:txBody>
      </p:sp>
      <p:sp>
        <p:nvSpPr>
          <p:cNvPr id="4" name="TextBox 3"/>
          <p:cNvSpPr txBox="1"/>
          <p:nvPr/>
        </p:nvSpPr>
        <p:spPr>
          <a:xfrm>
            <a:off x="2399110" y="1394912"/>
            <a:ext cx="7620000" cy="2444387"/>
          </a:xfrm>
          <a:prstGeom prst="rect">
            <a:avLst/>
          </a:prstGeom>
          <a:noFill/>
        </p:spPr>
        <p:txBody>
          <a:bodyPr wrap="square" rtlCol="0">
            <a:spAutoFit/>
          </a:bodyPr>
          <a:lstStyle/>
          <a:p>
            <a:pPr marL="285736" indent="-285736">
              <a:spcAft>
                <a:spcPts val="600"/>
              </a:spcAft>
              <a:buFont typeface="Arial" charset="0"/>
              <a:buChar char="•"/>
            </a:pPr>
            <a:r>
              <a:rPr lang="en-US" sz="1969" dirty="0">
                <a:solidFill>
                  <a:srgbClr val="09253F"/>
                </a:solidFill>
                <a:latin typeface="Optima"/>
              </a:rPr>
              <a:t>Developed by IEPI in collaboration with the partners</a:t>
            </a:r>
          </a:p>
          <a:p>
            <a:pPr marL="285736" indent="-285736">
              <a:spcAft>
                <a:spcPts val="600"/>
              </a:spcAft>
              <a:buFont typeface="Arial" charset="0"/>
              <a:buChar char="•"/>
            </a:pPr>
            <a:r>
              <a:rPr lang="en-US" sz="1969" dirty="0">
                <a:solidFill>
                  <a:srgbClr val="09253F"/>
                </a:solidFill>
                <a:latin typeface="Optima"/>
              </a:rPr>
              <a:t>The ASK is housed on the PLN</a:t>
            </a:r>
          </a:p>
          <a:p>
            <a:pPr marL="285736" indent="-285736">
              <a:spcAft>
                <a:spcPts val="600"/>
              </a:spcAft>
              <a:buFont typeface="Arial" charset="0"/>
              <a:buChar char="•"/>
            </a:pPr>
            <a:r>
              <a:rPr lang="en-US" sz="1969" dirty="0">
                <a:solidFill>
                  <a:srgbClr val="09253F"/>
                </a:solidFill>
                <a:latin typeface="Optima"/>
              </a:rPr>
              <a:t>ASKs are designed to improve institutional effectiveness at colleges and/or districts and positively impact student achievement</a:t>
            </a:r>
          </a:p>
          <a:p>
            <a:pPr marL="285736" indent="-285736">
              <a:spcAft>
                <a:spcPts val="600"/>
              </a:spcAft>
              <a:buFont typeface="Arial" charset="0"/>
              <a:buChar char="•"/>
            </a:pPr>
            <a:r>
              <a:rPr lang="en-US" sz="1969" dirty="0">
                <a:solidFill>
                  <a:srgbClr val="09253F"/>
                </a:solidFill>
                <a:latin typeface="Optima"/>
              </a:rPr>
              <a:t>Vetted resources to help develop integrated solutions to multi-disciplinary institution-wide challenges</a:t>
            </a:r>
          </a:p>
        </p:txBody>
      </p:sp>
      <p:sp>
        <p:nvSpPr>
          <p:cNvPr id="2" name="TextBox 1"/>
          <p:cNvSpPr txBox="1"/>
          <p:nvPr/>
        </p:nvSpPr>
        <p:spPr>
          <a:xfrm>
            <a:off x="2133600" y="3928484"/>
            <a:ext cx="6184900" cy="2428935"/>
          </a:xfrm>
          <a:prstGeom prst="rect">
            <a:avLst/>
          </a:prstGeom>
          <a:noFill/>
        </p:spPr>
        <p:txBody>
          <a:bodyPr wrap="square" rtlCol="0">
            <a:spAutoFit/>
          </a:bodyPr>
          <a:lstStyle/>
          <a:p>
            <a:pPr marL="52385" lvl="2"/>
            <a:r>
              <a:rPr lang="en-US" sz="1687" b="1" dirty="0">
                <a:solidFill>
                  <a:srgbClr val="09253F"/>
                </a:solidFill>
                <a:latin typeface="Optima"/>
              </a:rPr>
              <a:t>Currently Available on the PLN </a:t>
            </a:r>
          </a:p>
          <a:p>
            <a:pPr marL="574646" lvl="3" indent="-234938">
              <a:buFont typeface="Arial" panose="020B0604020202020204" pitchFamily="34" charset="0"/>
              <a:buChar char="•"/>
            </a:pPr>
            <a:r>
              <a:rPr lang="en-US" sz="1687" dirty="0">
                <a:solidFill>
                  <a:srgbClr val="09253F"/>
                </a:solidFill>
                <a:latin typeface="Optima"/>
              </a:rPr>
              <a:t>Integrated Planning </a:t>
            </a:r>
          </a:p>
          <a:p>
            <a:pPr marL="574646" lvl="3" indent="-234938">
              <a:buFont typeface="Arial" panose="020B0604020202020204" pitchFamily="34" charset="0"/>
              <a:buChar char="•"/>
            </a:pPr>
            <a:r>
              <a:rPr lang="en-US" sz="1687" dirty="0">
                <a:solidFill>
                  <a:srgbClr val="09253F"/>
                </a:solidFill>
                <a:latin typeface="Optima"/>
              </a:rPr>
              <a:t>Data Disaggregation</a:t>
            </a:r>
          </a:p>
          <a:p>
            <a:pPr marL="574646" lvl="3" indent="-234938">
              <a:buFont typeface="Arial" panose="020B0604020202020204" pitchFamily="34" charset="0"/>
              <a:buChar char="•"/>
            </a:pPr>
            <a:endParaRPr lang="en-US" sz="1687" dirty="0">
              <a:solidFill>
                <a:srgbClr val="09253F"/>
              </a:solidFill>
            </a:endParaRPr>
          </a:p>
          <a:p>
            <a:pPr marL="52385" lvl="2"/>
            <a:r>
              <a:rPr lang="en-US" sz="1687" b="1" dirty="0">
                <a:solidFill>
                  <a:srgbClr val="09253F"/>
                </a:solidFill>
                <a:latin typeface="Optima"/>
              </a:rPr>
              <a:t>ASKs in Development</a:t>
            </a:r>
          </a:p>
          <a:p>
            <a:pPr marL="574646" lvl="3" indent="-234938">
              <a:buFont typeface="Arial" panose="020B0604020202020204" pitchFamily="34" charset="0"/>
              <a:buChar char="•"/>
            </a:pPr>
            <a:r>
              <a:rPr lang="en-US" sz="1687" dirty="0">
                <a:solidFill>
                  <a:srgbClr val="09253F"/>
                </a:solidFill>
                <a:latin typeface="Optima"/>
              </a:rPr>
              <a:t>Guided Pathways </a:t>
            </a:r>
          </a:p>
          <a:p>
            <a:pPr marL="574646" lvl="3" indent="-234938">
              <a:buFont typeface="Arial" panose="020B0604020202020204" pitchFamily="34" charset="0"/>
              <a:buChar char="•"/>
            </a:pPr>
            <a:r>
              <a:rPr lang="en-US" sz="1687" dirty="0">
                <a:solidFill>
                  <a:srgbClr val="09253F"/>
                </a:solidFill>
                <a:latin typeface="Optima"/>
              </a:rPr>
              <a:t>Change Leadership</a:t>
            </a:r>
          </a:p>
          <a:p>
            <a:pPr marL="574646" lvl="3" indent="-234938">
              <a:buFont typeface="Arial" panose="020B0604020202020204" pitchFamily="34" charset="0"/>
              <a:buChar char="•"/>
            </a:pPr>
            <a:r>
              <a:rPr lang="en-US" sz="1687" dirty="0">
                <a:solidFill>
                  <a:srgbClr val="09253F"/>
                </a:solidFill>
                <a:latin typeface="Optima"/>
              </a:rPr>
              <a:t>Strategic Enrollment Management</a:t>
            </a:r>
          </a:p>
          <a:p>
            <a:pPr marL="574646" lvl="3" indent="-234938">
              <a:buFont typeface="Arial" panose="020B0604020202020204" pitchFamily="34" charset="0"/>
              <a:buChar char="•"/>
            </a:pPr>
            <a:r>
              <a:rPr lang="en-US" sz="1687" dirty="0">
                <a:solidFill>
                  <a:srgbClr val="09253F"/>
                </a:solidFill>
                <a:latin typeface="Optima"/>
              </a:rPr>
              <a:t>Noncredit</a:t>
            </a:r>
          </a:p>
        </p:txBody>
      </p:sp>
    </p:spTree>
    <p:extLst>
      <p:ext uri="{BB962C8B-B14F-4D97-AF65-F5344CB8AC3E}">
        <p14:creationId xmlns:p14="http://schemas.microsoft.com/office/powerpoint/2010/main" val="92632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BD61-D575-F740-B496-9FC0F8BA7113}"/>
              </a:ext>
            </a:extLst>
          </p:cNvPr>
          <p:cNvSpPr>
            <a:spLocks noGrp="1"/>
          </p:cNvSpPr>
          <p:nvPr>
            <p:ph type="title"/>
          </p:nvPr>
        </p:nvSpPr>
        <p:spPr/>
        <p:txBody>
          <a:bodyPr/>
          <a:lstStyle/>
          <a:p>
            <a:pPr algn="ctr"/>
            <a:r>
              <a:rPr lang="en-US" b="1" dirty="0">
                <a:solidFill>
                  <a:schemeClr val="accent1">
                    <a:lumMod val="50000"/>
                  </a:schemeClr>
                </a:solidFill>
              </a:rPr>
              <a:t>PRTs and Accreditation Visiting Teams</a:t>
            </a:r>
          </a:p>
        </p:txBody>
      </p:sp>
      <p:sp>
        <p:nvSpPr>
          <p:cNvPr id="3" name="Content Placeholder 2">
            <a:extLst>
              <a:ext uri="{FF2B5EF4-FFF2-40B4-BE49-F238E27FC236}">
                <a16:creationId xmlns:a16="http://schemas.microsoft.com/office/drawing/2014/main" id="{609DE2EE-D1DC-FE47-A3A5-1639E9505EB9}"/>
              </a:ext>
            </a:extLst>
          </p:cNvPr>
          <p:cNvSpPr>
            <a:spLocks noGrp="1"/>
          </p:cNvSpPr>
          <p:nvPr>
            <p:ph idx="1"/>
          </p:nvPr>
        </p:nvSpPr>
        <p:spPr/>
        <p:txBody>
          <a:bodyPr/>
          <a:lstStyle/>
          <a:p>
            <a:r>
              <a:rPr lang="en-US" dirty="0"/>
              <a:t>PRTs: Voluntary – Colleges, Districts </a:t>
            </a:r>
            <a:r>
              <a:rPr lang="en-US" b="1" dirty="0"/>
              <a:t>must request </a:t>
            </a:r>
            <a:r>
              <a:rPr lang="en-US" dirty="0"/>
              <a:t>a team</a:t>
            </a:r>
          </a:p>
          <a:p>
            <a:endParaRPr lang="en-US" dirty="0"/>
          </a:p>
          <a:p>
            <a:r>
              <a:rPr lang="en-US" dirty="0"/>
              <a:t>Accreditation Visiting Teams: Voluntary – </a:t>
            </a:r>
            <a:r>
              <a:rPr lang="en-US" b="1" dirty="0"/>
              <a:t>if</a:t>
            </a:r>
            <a:r>
              <a:rPr lang="en-US" dirty="0"/>
              <a:t> colleges want their institutions accredited…</a:t>
            </a:r>
          </a:p>
          <a:p>
            <a:pPr lvl="1"/>
            <a:r>
              <a:rPr lang="en-US" dirty="0"/>
              <a:t>Federal Financial Aid</a:t>
            </a:r>
          </a:p>
          <a:p>
            <a:pPr lvl="1"/>
            <a:r>
              <a:rPr lang="en-US" dirty="0"/>
              <a:t>Transfer units to other accredited institutions</a:t>
            </a:r>
          </a:p>
          <a:p>
            <a:pPr lvl="1"/>
            <a:r>
              <a:rPr lang="en-US" dirty="0"/>
              <a:t>Certificates and Degrees recognized by employers</a:t>
            </a:r>
          </a:p>
        </p:txBody>
      </p:sp>
    </p:spTree>
    <p:extLst>
      <p:ext uri="{BB962C8B-B14F-4D97-AF65-F5344CB8AC3E}">
        <p14:creationId xmlns:p14="http://schemas.microsoft.com/office/powerpoint/2010/main" val="3382447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59D1-9C1F-554C-8808-047DFE4E41CD}"/>
              </a:ext>
            </a:extLst>
          </p:cNvPr>
          <p:cNvSpPr>
            <a:spLocks noGrp="1"/>
          </p:cNvSpPr>
          <p:nvPr>
            <p:ph type="title"/>
          </p:nvPr>
        </p:nvSpPr>
        <p:spPr>
          <a:xfrm>
            <a:off x="838200" y="365126"/>
            <a:ext cx="10361246" cy="963490"/>
          </a:xfrm>
        </p:spPr>
        <p:txBody>
          <a:bodyPr/>
          <a:lstStyle/>
          <a:p>
            <a:pPr algn="ctr"/>
            <a:r>
              <a:rPr lang="en-US" b="1" dirty="0">
                <a:solidFill>
                  <a:srgbClr val="002060"/>
                </a:solidFill>
              </a:rPr>
              <a:t>PRTs and Accreditation Visiting Teams</a:t>
            </a:r>
          </a:p>
        </p:txBody>
      </p:sp>
      <p:graphicFrame>
        <p:nvGraphicFramePr>
          <p:cNvPr id="4" name="Diagram 3"/>
          <p:cNvGraphicFramePr/>
          <p:nvPr>
            <p:extLst/>
          </p:nvPr>
        </p:nvGraphicFramePr>
        <p:xfrm>
          <a:off x="1946031" y="12055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978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59D1-9C1F-554C-8808-047DFE4E41CD}"/>
              </a:ext>
            </a:extLst>
          </p:cNvPr>
          <p:cNvSpPr>
            <a:spLocks noGrp="1"/>
          </p:cNvSpPr>
          <p:nvPr>
            <p:ph type="title"/>
          </p:nvPr>
        </p:nvSpPr>
        <p:spPr>
          <a:xfrm>
            <a:off x="838200" y="1717561"/>
            <a:ext cx="10515600" cy="740824"/>
          </a:xfrm>
        </p:spPr>
        <p:txBody>
          <a:bodyPr>
            <a:normAutofit/>
          </a:bodyPr>
          <a:lstStyle/>
          <a:p>
            <a:pPr algn="ctr"/>
            <a:r>
              <a:rPr lang="en-US" sz="4000" b="1" dirty="0">
                <a:solidFill>
                  <a:srgbClr val="0070C0"/>
                </a:solidFill>
              </a:rPr>
              <a:t>ACCJC New Directions, New Philosophy</a:t>
            </a:r>
          </a:p>
        </p:txBody>
      </p:sp>
      <p:sp>
        <p:nvSpPr>
          <p:cNvPr id="3" name="Content Placeholder 2">
            <a:extLst>
              <a:ext uri="{FF2B5EF4-FFF2-40B4-BE49-F238E27FC236}">
                <a16:creationId xmlns:a16="http://schemas.microsoft.com/office/drawing/2014/main" id="{08B8C36E-A0C0-6D40-B993-D3A4189A2268}"/>
              </a:ext>
            </a:extLst>
          </p:cNvPr>
          <p:cNvSpPr>
            <a:spLocks noGrp="1"/>
          </p:cNvSpPr>
          <p:nvPr>
            <p:ph idx="1"/>
          </p:nvPr>
        </p:nvSpPr>
        <p:spPr>
          <a:xfrm>
            <a:off x="838200" y="2458386"/>
            <a:ext cx="10515600" cy="4018379"/>
          </a:xfrm>
        </p:spPr>
        <p:txBody>
          <a:bodyPr>
            <a:normAutofit/>
          </a:bodyPr>
          <a:lstStyle/>
          <a:p>
            <a:r>
              <a:rPr lang="en-US" b="1" dirty="0"/>
              <a:t>Mission:</a:t>
            </a:r>
            <a:r>
              <a:rPr lang="en-US" dirty="0"/>
              <a:t> The Accrediting Commission for Community and Junior Colleges works with its </a:t>
            </a:r>
            <a:r>
              <a:rPr lang="en-US" b="1" dirty="0"/>
              <a:t>member institutions to advance educational quality and student learning and achievement</a:t>
            </a:r>
            <a:r>
              <a:rPr lang="en-US" dirty="0"/>
              <a:t>. This collaboration fosters institutional excellence and continuous improvement through innovation, self-analysis, peer review, and application of standards.</a:t>
            </a:r>
          </a:p>
          <a:p>
            <a:r>
              <a:rPr lang="en-US" b="1" dirty="0"/>
              <a:t>ACCJC Core Values</a:t>
            </a:r>
            <a:r>
              <a:rPr lang="en-US" dirty="0"/>
              <a:t>: Integrity; Quality Assurance; Institutional Improvement; Peer Review; Student Learning and Achievement; Collegiality</a:t>
            </a:r>
          </a:p>
          <a:p>
            <a:r>
              <a:rPr lang="en-US" b="1" dirty="0"/>
              <a:t>Strategic Plan &amp; Goals</a:t>
            </a:r>
            <a:endParaRPr lang="en-US" dirty="0"/>
          </a:p>
          <a:p>
            <a:pPr>
              <a:buClr>
                <a:srgbClr val="C00000"/>
              </a:buClr>
            </a:pPr>
            <a:endParaRPr lang="en-US" dirty="0"/>
          </a:p>
        </p:txBody>
      </p:sp>
      <p:sp>
        <p:nvSpPr>
          <p:cNvPr id="4" name="Title 1">
            <a:extLst>
              <a:ext uri="{FF2B5EF4-FFF2-40B4-BE49-F238E27FC236}">
                <a16:creationId xmlns:a16="http://schemas.microsoft.com/office/drawing/2014/main" id="{471816E5-A683-AD47-B415-66D27E9371DC}"/>
              </a:ext>
            </a:extLst>
          </p:cNvPr>
          <p:cNvSpPr txBox="1">
            <a:spLocks/>
          </p:cNvSpPr>
          <p:nvPr/>
        </p:nvSpPr>
        <p:spPr>
          <a:xfrm>
            <a:off x="838200" y="365125"/>
            <a:ext cx="10361246" cy="1352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Accrediting Commission for Community and Junior Colleges (ACCJC)</a:t>
            </a:r>
          </a:p>
        </p:txBody>
      </p:sp>
    </p:spTree>
    <p:extLst>
      <p:ext uri="{BB962C8B-B14F-4D97-AF65-F5344CB8AC3E}">
        <p14:creationId xmlns:p14="http://schemas.microsoft.com/office/powerpoint/2010/main" val="1993539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59D1-9C1F-554C-8808-047DFE4E41CD}"/>
              </a:ext>
            </a:extLst>
          </p:cNvPr>
          <p:cNvSpPr>
            <a:spLocks noGrp="1"/>
          </p:cNvSpPr>
          <p:nvPr>
            <p:ph type="title"/>
          </p:nvPr>
        </p:nvSpPr>
        <p:spPr>
          <a:xfrm>
            <a:off x="838200" y="2143593"/>
            <a:ext cx="10515600" cy="941180"/>
          </a:xfrm>
        </p:spPr>
        <p:txBody>
          <a:bodyPr>
            <a:normAutofit/>
          </a:bodyPr>
          <a:lstStyle/>
          <a:p>
            <a:pPr algn="ctr"/>
            <a:r>
              <a:rPr lang="en-US" sz="4000" b="1" dirty="0">
                <a:solidFill>
                  <a:srgbClr val="0070C0"/>
                </a:solidFill>
              </a:rPr>
              <a:t>Strategic Plan – Continuing Work &amp; Great Strides</a:t>
            </a:r>
          </a:p>
        </p:txBody>
      </p:sp>
      <p:sp>
        <p:nvSpPr>
          <p:cNvPr id="3" name="Content Placeholder 2">
            <a:extLst>
              <a:ext uri="{FF2B5EF4-FFF2-40B4-BE49-F238E27FC236}">
                <a16:creationId xmlns:a16="http://schemas.microsoft.com/office/drawing/2014/main" id="{08B8C36E-A0C0-6D40-B993-D3A4189A2268}"/>
              </a:ext>
            </a:extLst>
          </p:cNvPr>
          <p:cNvSpPr>
            <a:spLocks noGrp="1"/>
          </p:cNvSpPr>
          <p:nvPr>
            <p:ph idx="1"/>
          </p:nvPr>
        </p:nvSpPr>
        <p:spPr>
          <a:xfrm>
            <a:off x="838200" y="3357797"/>
            <a:ext cx="10515600" cy="2819166"/>
          </a:xfrm>
        </p:spPr>
        <p:txBody>
          <a:bodyPr/>
          <a:lstStyle/>
          <a:p>
            <a:pPr lvl="1"/>
            <a:r>
              <a:rPr lang="en-US" b="1" dirty="0"/>
              <a:t>Educational Programming </a:t>
            </a:r>
            <a:r>
              <a:rPr lang="en-US" dirty="0"/>
              <a:t>- Redesigned training model with peers from field; New Peer Reviewer Training; Advanced ISER Training; First-ever ACCJC annual conference with sold-out participation</a:t>
            </a:r>
          </a:p>
          <a:p>
            <a:pPr lvl="1"/>
            <a:r>
              <a:rPr lang="en-US" b="1" dirty="0"/>
              <a:t>Communications</a:t>
            </a:r>
            <a:r>
              <a:rPr lang="en-US" dirty="0"/>
              <a:t> - New staffing and VP model to support colleges, redesigned website, partnering with organizations</a:t>
            </a:r>
          </a:p>
          <a:p>
            <a:pPr lvl="1"/>
            <a:r>
              <a:rPr lang="en-US" b="1" dirty="0"/>
              <a:t>Strategic Planning and Evaluation – </a:t>
            </a:r>
            <a:r>
              <a:rPr lang="en-US" dirty="0"/>
              <a:t>implementation and monitoring of progress; using feedback to make changes for improvement</a:t>
            </a:r>
          </a:p>
          <a:p>
            <a:pPr>
              <a:buClr>
                <a:srgbClr val="C00000"/>
              </a:buClr>
            </a:pPr>
            <a:endParaRPr lang="en-US" dirty="0"/>
          </a:p>
        </p:txBody>
      </p:sp>
      <p:sp>
        <p:nvSpPr>
          <p:cNvPr id="4" name="Title 1">
            <a:extLst>
              <a:ext uri="{FF2B5EF4-FFF2-40B4-BE49-F238E27FC236}">
                <a16:creationId xmlns:a16="http://schemas.microsoft.com/office/drawing/2014/main" id="{A623F795-8C4B-0940-8C81-7F0A7592D522}"/>
              </a:ext>
            </a:extLst>
          </p:cNvPr>
          <p:cNvSpPr txBox="1">
            <a:spLocks/>
          </p:cNvSpPr>
          <p:nvPr/>
        </p:nvSpPr>
        <p:spPr>
          <a:xfrm>
            <a:off x="838200" y="522695"/>
            <a:ext cx="10361246" cy="13478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Accrediting Commission for Community and Junior Colleges (ACCJC)</a:t>
            </a:r>
          </a:p>
        </p:txBody>
      </p:sp>
    </p:spTree>
    <p:extLst>
      <p:ext uri="{BB962C8B-B14F-4D97-AF65-F5344CB8AC3E}">
        <p14:creationId xmlns:p14="http://schemas.microsoft.com/office/powerpoint/2010/main" val="3163098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59D1-9C1F-554C-8808-047DFE4E41CD}"/>
              </a:ext>
            </a:extLst>
          </p:cNvPr>
          <p:cNvSpPr>
            <a:spLocks noGrp="1"/>
          </p:cNvSpPr>
          <p:nvPr>
            <p:ph type="title"/>
          </p:nvPr>
        </p:nvSpPr>
        <p:spPr>
          <a:xfrm>
            <a:off x="838200" y="1648918"/>
            <a:ext cx="10515600" cy="759911"/>
          </a:xfrm>
        </p:spPr>
        <p:txBody>
          <a:bodyPr>
            <a:normAutofit/>
          </a:bodyPr>
          <a:lstStyle/>
          <a:p>
            <a:pPr algn="ctr"/>
            <a:r>
              <a:rPr lang="en-US" sz="4000" b="1" dirty="0">
                <a:solidFill>
                  <a:srgbClr val="0070C0"/>
                </a:solidFill>
              </a:rPr>
              <a:t>Strategic Plan – New Directions</a:t>
            </a:r>
          </a:p>
        </p:txBody>
      </p:sp>
      <p:sp>
        <p:nvSpPr>
          <p:cNvPr id="3" name="Content Placeholder 2">
            <a:extLst>
              <a:ext uri="{FF2B5EF4-FFF2-40B4-BE49-F238E27FC236}">
                <a16:creationId xmlns:a16="http://schemas.microsoft.com/office/drawing/2014/main" id="{08B8C36E-A0C0-6D40-B993-D3A4189A2268}"/>
              </a:ext>
            </a:extLst>
          </p:cNvPr>
          <p:cNvSpPr>
            <a:spLocks noGrp="1"/>
          </p:cNvSpPr>
          <p:nvPr>
            <p:ph idx="1"/>
          </p:nvPr>
        </p:nvSpPr>
        <p:spPr>
          <a:xfrm>
            <a:off x="838200" y="2593297"/>
            <a:ext cx="10515600" cy="3583665"/>
          </a:xfrm>
        </p:spPr>
        <p:txBody>
          <a:bodyPr/>
          <a:lstStyle/>
          <a:p>
            <a:pPr marL="0" indent="0">
              <a:buNone/>
            </a:pPr>
            <a:r>
              <a:rPr lang="en-US" dirty="0"/>
              <a:t>Align </a:t>
            </a:r>
            <a:r>
              <a:rPr lang="en-US" b="1" dirty="0"/>
              <a:t>accreditation processes and structures to support the dual purposes of institutional quality assurance and improvement </a:t>
            </a:r>
          </a:p>
          <a:p>
            <a:pPr lvl="1"/>
            <a:r>
              <a:rPr lang="en-US" dirty="0"/>
              <a:t>Outcome 1: Support member institutions’ efforts to increase student achievement and address low performance as identified by the US Education Department</a:t>
            </a:r>
          </a:p>
          <a:p>
            <a:pPr lvl="1"/>
            <a:r>
              <a:rPr lang="en-US" dirty="0"/>
              <a:t>Outcome 2: Create and implement strategies to support institutions assessed to be in financial risk </a:t>
            </a:r>
          </a:p>
          <a:p>
            <a:pPr lvl="1"/>
            <a:r>
              <a:rPr lang="en-US" dirty="0"/>
              <a:t>Outcome 3: Develop a new taxonomy of standards to enable a more holistic institutional review</a:t>
            </a:r>
          </a:p>
          <a:p>
            <a:pPr>
              <a:buClr>
                <a:srgbClr val="C00000"/>
              </a:buClr>
            </a:pPr>
            <a:endParaRPr lang="en-US" dirty="0"/>
          </a:p>
        </p:txBody>
      </p:sp>
      <p:sp>
        <p:nvSpPr>
          <p:cNvPr id="4" name="Title 1">
            <a:extLst>
              <a:ext uri="{FF2B5EF4-FFF2-40B4-BE49-F238E27FC236}">
                <a16:creationId xmlns:a16="http://schemas.microsoft.com/office/drawing/2014/main" id="{8439109B-2418-2D4C-8763-49FFAA50B919}"/>
              </a:ext>
            </a:extLst>
          </p:cNvPr>
          <p:cNvSpPr txBox="1">
            <a:spLocks/>
          </p:cNvSpPr>
          <p:nvPr/>
        </p:nvSpPr>
        <p:spPr>
          <a:xfrm>
            <a:off x="838200" y="365126"/>
            <a:ext cx="10359452" cy="128379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Accrediting Commission for Community and Junior Colleges (ACCJC)</a:t>
            </a:r>
          </a:p>
        </p:txBody>
      </p:sp>
    </p:spTree>
    <p:extLst>
      <p:ext uri="{BB962C8B-B14F-4D97-AF65-F5344CB8AC3E}">
        <p14:creationId xmlns:p14="http://schemas.microsoft.com/office/powerpoint/2010/main" val="1151888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F7D85-48E0-2645-9DFD-6DB7A3F1F17C}"/>
              </a:ext>
            </a:extLst>
          </p:cNvPr>
          <p:cNvSpPr>
            <a:spLocks noGrp="1"/>
          </p:cNvSpPr>
          <p:nvPr>
            <p:ph type="title"/>
          </p:nvPr>
        </p:nvSpPr>
        <p:spPr/>
        <p:txBody>
          <a:bodyPr/>
          <a:lstStyle/>
          <a:p>
            <a:pPr algn="ctr"/>
            <a:r>
              <a:rPr lang="en-US" b="1" dirty="0">
                <a:solidFill>
                  <a:schemeClr val="accent1">
                    <a:lumMod val="50000"/>
                  </a:schemeClr>
                </a:solidFill>
              </a:rPr>
              <a:t>Academic Senate for California Community Colleges (ASCCC)</a:t>
            </a:r>
          </a:p>
        </p:txBody>
      </p:sp>
      <p:sp>
        <p:nvSpPr>
          <p:cNvPr id="3" name="Content Placeholder 2">
            <a:extLst>
              <a:ext uri="{FF2B5EF4-FFF2-40B4-BE49-F238E27FC236}">
                <a16:creationId xmlns:a16="http://schemas.microsoft.com/office/drawing/2014/main" id="{3E11D7BE-DCE3-2F4C-A598-4C56CDE91747}"/>
              </a:ext>
            </a:extLst>
          </p:cNvPr>
          <p:cNvSpPr>
            <a:spLocks noGrp="1"/>
          </p:cNvSpPr>
          <p:nvPr>
            <p:ph idx="1"/>
          </p:nvPr>
        </p:nvSpPr>
        <p:spPr/>
        <p:txBody>
          <a:bodyPr/>
          <a:lstStyle/>
          <a:p>
            <a:r>
              <a:rPr lang="en-US" dirty="0"/>
              <a:t>Title 5 §53206 – Recognized by the Board of Governors as the representative body of the college academic senates</a:t>
            </a:r>
          </a:p>
          <a:p>
            <a:r>
              <a:rPr lang="en-US" dirty="0"/>
              <a:t>Partnership with IEPI</a:t>
            </a:r>
          </a:p>
          <a:p>
            <a:pPr lvl="1"/>
            <a:r>
              <a:rPr lang="en-US" dirty="0"/>
              <a:t>Steering Committee</a:t>
            </a:r>
          </a:p>
          <a:p>
            <a:pPr lvl="1"/>
            <a:r>
              <a:rPr lang="en-US" dirty="0"/>
              <a:t>Advisory Committee</a:t>
            </a:r>
          </a:p>
          <a:p>
            <a:pPr lvl="1"/>
            <a:r>
              <a:rPr lang="en-US" dirty="0"/>
              <a:t>Appoints faculty to serve on all committees, workgroups, PRTs</a:t>
            </a:r>
          </a:p>
          <a:p>
            <a:endParaRPr lang="en-US" dirty="0"/>
          </a:p>
        </p:txBody>
      </p:sp>
    </p:spTree>
    <p:extLst>
      <p:ext uri="{BB962C8B-B14F-4D97-AF65-F5344CB8AC3E}">
        <p14:creationId xmlns:p14="http://schemas.microsoft.com/office/powerpoint/2010/main" val="3502640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59D1-9C1F-554C-8808-047DFE4E41CD}"/>
              </a:ext>
            </a:extLst>
          </p:cNvPr>
          <p:cNvSpPr>
            <a:spLocks noGrp="1"/>
          </p:cNvSpPr>
          <p:nvPr>
            <p:ph type="title"/>
          </p:nvPr>
        </p:nvSpPr>
        <p:spPr/>
        <p:txBody>
          <a:bodyPr/>
          <a:lstStyle/>
          <a:p>
            <a:pPr algn="ctr"/>
            <a:r>
              <a:rPr lang="en-US" b="1" dirty="0">
                <a:solidFill>
                  <a:srgbClr val="002060"/>
                </a:solidFill>
              </a:rPr>
              <a:t>Collaborative Efforts: Past, Current, Future</a:t>
            </a:r>
          </a:p>
        </p:txBody>
      </p:sp>
      <p:sp>
        <p:nvSpPr>
          <p:cNvPr id="3" name="Content Placeholder 2">
            <a:extLst>
              <a:ext uri="{FF2B5EF4-FFF2-40B4-BE49-F238E27FC236}">
                <a16:creationId xmlns:a16="http://schemas.microsoft.com/office/drawing/2014/main" id="{08B8C36E-A0C0-6D40-B993-D3A4189A2268}"/>
              </a:ext>
            </a:extLst>
          </p:cNvPr>
          <p:cNvSpPr>
            <a:spLocks noGrp="1"/>
          </p:cNvSpPr>
          <p:nvPr>
            <p:ph idx="1"/>
          </p:nvPr>
        </p:nvSpPr>
        <p:spPr/>
        <p:txBody>
          <a:bodyPr/>
          <a:lstStyle/>
          <a:p>
            <a:pPr>
              <a:buClr>
                <a:srgbClr val="C00000"/>
              </a:buClr>
            </a:pPr>
            <a:r>
              <a:rPr lang="en-US" dirty="0"/>
              <a:t>ACCJC Training now includes peers from field</a:t>
            </a:r>
          </a:p>
          <a:p>
            <a:pPr>
              <a:buClr>
                <a:srgbClr val="C00000"/>
              </a:buClr>
            </a:pPr>
            <a:r>
              <a:rPr lang="en-US" dirty="0"/>
              <a:t>IEPI and ACCJC</a:t>
            </a:r>
          </a:p>
          <a:p>
            <a:pPr>
              <a:buClr>
                <a:srgbClr val="C00000"/>
              </a:buClr>
            </a:pPr>
            <a:r>
              <a:rPr lang="en-US" dirty="0"/>
              <a:t>ASCCC and ACCJC</a:t>
            </a:r>
          </a:p>
          <a:p>
            <a:pPr>
              <a:buClr>
                <a:srgbClr val="C00000"/>
              </a:buClr>
            </a:pPr>
            <a:r>
              <a:rPr lang="en-US" dirty="0"/>
              <a:t>ASCCC and IEPI</a:t>
            </a:r>
          </a:p>
        </p:txBody>
      </p:sp>
      <p:pic>
        <p:nvPicPr>
          <p:cNvPr id="4" name="Picture 3">
            <a:extLst>
              <a:ext uri="{FF2B5EF4-FFF2-40B4-BE49-F238E27FC236}">
                <a16:creationId xmlns:a16="http://schemas.microsoft.com/office/drawing/2014/main" id="{A873BA45-B00F-2543-A1E9-7F2AEF754A33}"/>
              </a:ext>
            </a:extLst>
          </p:cNvPr>
          <p:cNvPicPr>
            <a:picLocks noChangeAspect="1"/>
          </p:cNvPicPr>
          <p:nvPr/>
        </p:nvPicPr>
        <p:blipFill>
          <a:blip r:embed="rId2"/>
          <a:stretch>
            <a:fillRect/>
          </a:stretch>
        </p:blipFill>
        <p:spPr>
          <a:xfrm>
            <a:off x="4832515" y="2713220"/>
            <a:ext cx="6185256" cy="3463743"/>
          </a:xfrm>
          <a:prstGeom prst="rect">
            <a:avLst/>
          </a:prstGeom>
        </p:spPr>
      </p:pic>
    </p:spTree>
    <p:extLst>
      <p:ext uri="{BB962C8B-B14F-4D97-AF65-F5344CB8AC3E}">
        <p14:creationId xmlns:p14="http://schemas.microsoft.com/office/powerpoint/2010/main" val="23364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59D1-9C1F-554C-8808-047DFE4E41CD}"/>
              </a:ext>
            </a:extLst>
          </p:cNvPr>
          <p:cNvSpPr>
            <a:spLocks noGrp="1"/>
          </p:cNvSpPr>
          <p:nvPr>
            <p:ph type="title"/>
          </p:nvPr>
        </p:nvSpPr>
        <p:spPr/>
        <p:txBody>
          <a:bodyPr/>
          <a:lstStyle/>
          <a:p>
            <a:pPr algn="ctr"/>
            <a:r>
              <a:rPr lang="en-US" b="1" dirty="0">
                <a:solidFill>
                  <a:srgbClr val="002060"/>
                </a:solidFill>
              </a:rPr>
              <a:t>Overview</a:t>
            </a:r>
          </a:p>
        </p:txBody>
      </p:sp>
      <p:sp>
        <p:nvSpPr>
          <p:cNvPr id="3" name="Content Placeholder 2">
            <a:extLst>
              <a:ext uri="{FF2B5EF4-FFF2-40B4-BE49-F238E27FC236}">
                <a16:creationId xmlns:a16="http://schemas.microsoft.com/office/drawing/2014/main" id="{08B8C36E-A0C0-6D40-B993-D3A4189A2268}"/>
              </a:ext>
            </a:extLst>
          </p:cNvPr>
          <p:cNvSpPr>
            <a:spLocks noGrp="1"/>
          </p:cNvSpPr>
          <p:nvPr>
            <p:ph idx="1"/>
          </p:nvPr>
        </p:nvSpPr>
        <p:spPr>
          <a:xfrm>
            <a:off x="838200" y="1825625"/>
            <a:ext cx="6596921" cy="4889968"/>
          </a:xfrm>
        </p:spPr>
        <p:txBody>
          <a:bodyPr>
            <a:normAutofit fontScale="92500" lnSpcReduction="10000"/>
          </a:bodyPr>
          <a:lstStyle/>
          <a:p>
            <a:pPr>
              <a:buClr>
                <a:srgbClr val="C00000"/>
              </a:buClr>
            </a:pPr>
            <a:r>
              <a:rPr lang="en-US" dirty="0"/>
              <a:t>California Community Colleges: Vision for Success</a:t>
            </a:r>
          </a:p>
          <a:p>
            <a:pPr>
              <a:buClr>
                <a:srgbClr val="C00000"/>
              </a:buClr>
            </a:pPr>
            <a:r>
              <a:rPr lang="en-US" dirty="0"/>
              <a:t>Institutional Effectiveness Partnership Initiative (IEPI)</a:t>
            </a:r>
          </a:p>
          <a:p>
            <a:pPr>
              <a:buClr>
                <a:srgbClr val="C00000"/>
              </a:buClr>
            </a:pPr>
            <a:r>
              <a:rPr lang="en-US" dirty="0"/>
              <a:t>Partnership Resource Teams (PRTs)</a:t>
            </a:r>
          </a:p>
          <a:p>
            <a:pPr>
              <a:buClr>
                <a:srgbClr val="C00000"/>
              </a:buClr>
            </a:pPr>
            <a:r>
              <a:rPr lang="en-US" dirty="0"/>
              <a:t>ASK: Applied Solution Kit</a:t>
            </a:r>
          </a:p>
          <a:p>
            <a:pPr>
              <a:buClr>
                <a:srgbClr val="C00000"/>
              </a:buClr>
            </a:pPr>
            <a:r>
              <a:rPr lang="en-US" dirty="0"/>
              <a:t>PRTs and Accreditation Visiting Teams</a:t>
            </a:r>
          </a:p>
          <a:p>
            <a:pPr>
              <a:buClr>
                <a:srgbClr val="C00000"/>
              </a:buClr>
            </a:pPr>
            <a:r>
              <a:rPr lang="en-US" dirty="0"/>
              <a:t>Accrediting Commission for Community and Junior College (ACCJC)</a:t>
            </a:r>
          </a:p>
          <a:p>
            <a:pPr>
              <a:buClr>
                <a:srgbClr val="C00000"/>
              </a:buClr>
            </a:pPr>
            <a:r>
              <a:rPr lang="en-US" dirty="0"/>
              <a:t>Academic Senate for California Community Colleges (ASCCC)</a:t>
            </a:r>
          </a:p>
          <a:p>
            <a:pPr>
              <a:buClr>
                <a:srgbClr val="C00000"/>
              </a:buClr>
            </a:pPr>
            <a:r>
              <a:rPr lang="en-US" dirty="0"/>
              <a:t>Collaborative Efforts: Past, Current, Future</a:t>
            </a:r>
          </a:p>
        </p:txBody>
      </p:sp>
      <p:pic>
        <p:nvPicPr>
          <p:cNvPr id="5" name="Picture 4">
            <a:extLst>
              <a:ext uri="{FF2B5EF4-FFF2-40B4-BE49-F238E27FC236}">
                <a16:creationId xmlns:a16="http://schemas.microsoft.com/office/drawing/2014/main" id="{FFC0A4F1-E9EF-1043-93F6-8646CB05E788}"/>
              </a:ext>
            </a:extLst>
          </p:cNvPr>
          <p:cNvPicPr>
            <a:picLocks noChangeAspect="1"/>
          </p:cNvPicPr>
          <p:nvPr/>
        </p:nvPicPr>
        <p:blipFill>
          <a:blip r:embed="rId2"/>
          <a:stretch>
            <a:fillRect/>
          </a:stretch>
        </p:blipFill>
        <p:spPr>
          <a:xfrm>
            <a:off x="8071993" y="2188598"/>
            <a:ext cx="3281807" cy="3401146"/>
          </a:xfrm>
          <a:prstGeom prst="rect">
            <a:avLst/>
          </a:prstGeom>
        </p:spPr>
      </p:pic>
    </p:spTree>
    <p:extLst>
      <p:ext uri="{BB962C8B-B14F-4D97-AF65-F5344CB8AC3E}">
        <p14:creationId xmlns:p14="http://schemas.microsoft.com/office/powerpoint/2010/main" val="65932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E6DA7-469D-4323-82F6-126571A50224}"/>
              </a:ext>
            </a:extLst>
          </p:cNvPr>
          <p:cNvSpPr>
            <a:spLocks noGrp="1"/>
          </p:cNvSpPr>
          <p:nvPr>
            <p:ph type="title"/>
          </p:nvPr>
        </p:nvSpPr>
        <p:spPr>
          <a:xfrm>
            <a:off x="2416973" y="178595"/>
            <a:ext cx="7358063" cy="892969"/>
          </a:xfrm>
        </p:spPr>
        <p:txBody>
          <a:bodyPr/>
          <a:lstStyle/>
          <a:p>
            <a:r>
              <a:rPr lang="en-US" sz="3797" dirty="0">
                <a:solidFill>
                  <a:schemeClr val="accent3"/>
                </a:solidFill>
                <a:latin typeface="Rockwell" panose="02060603020205020403" pitchFamily="18" charset="0"/>
              </a:rPr>
              <a:t>Transformational Strategies </a:t>
            </a:r>
          </a:p>
        </p:txBody>
      </p:sp>
      <p:sp>
        <p:nvSpPr>
          <p:cNvPr id="4" name="Rectangle 3">
            <a:extLst>
              <a:ext uri="{FF2B5EF4-FFF2-40B4-BE49-F238E27FC236}">
                <a16:creationId xmlns:a16="http://schemas.microsoft.com/office/drawing/2014/main" id="{EF9C93A0-4445-4411-AD88-AF0DCCB86BA1}"/>
              </a:ext>
            </a:extLst>
          </p:cNvPr>
          <p:cNvSpPr/>
          <p:nvPr/>
        </p:nvSpPr>
        <p:spPr bwMode="auto">
          <a:xfrm>
            <a:off x="1809751" y="1339454"/>
            <a:ext cx="3857625" cy="2303859"/>
          </a:xfrm>
          <a:prstGeom prst="rect">
            <a:avLst/>
          </a:prstGeom>
          <a:solidFill>
            <a:schemeClr val="accent6">
              <a:lumMod val="75000"/>
            </a:schemeClr>
          </a:solidFill>
          <a:ln w="25400" cap="flat" cmpd="sng" algn="ctr">
            <a:solidFill>
              <a:srgbClr val="000000"/>
            </a:solid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dirty="0">
              <a:solidFill>
                <a:srgbClr val="000000"/>
              </a:solidFill>
              <a:latin typeface="Gill Sans" charset="0"/>
              <a:ea typeface="ヒラギノ角ゴ ProN W3" charset="-128"/>
              <a:cs typeface="ヒラギノ角ゴ ProN W3" charset="-128"/>
              <a:sym typeface="Gill Sans" charset="0"/>
            </a:endParaRPr>
          </a:p>
        </p:txBody>
      </p:sp>
      <p:sp>
        <p:nvSpPr>
          <p:cNvPr id="8" name="Rectangle 7">
            <a:extLst>
              <a:ext uri="{FF2B5EF4-FFF2-40B4-BE49-F238E27FC236}">
                <a16:creationId xmlns:a16="http://schemas.microsoft.com/office/drawing/2014/main" id="{D510AA60-2F21-4EB2-984D-86A89EA24910}"/>
              </a:ext>
            </a:extLst>
          </p:cNvPr>
          <p:cNvSpPr/>
          <p:nvPr/>
        </p:nvSpPr>
        <p:spPr bwMode="auto">
          <a:xfrm>
            <a:off x="2934891" y="3857625"/>
            <a:ext cx="5893594" cy="2464594"/>
          </a:xfrm>
          <a:prstGeom prst="rect">
            <a:avLst/>
          </a:prstGeom>
          <a:solidFill>
            <a:schemeClr val="accent6">
              <a:lumMod val="75000"/>
            </a:schemeClr>
          </a:solidFill>
          <a:ln w="25400" cap="flat" cmpd="sng" algn="ctr">
            <a:solidFill>
              <a:srgbClr val="000000"/>
            </a:solid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000000"/>
              </a:solidFill>
              <a:latin typeface="Gill Sans" charset="0"/>
              <a:ea typeface="ヒラギノ角ゴ ProN W3" charset="-128"/>
              <a:cs typeface="ヒラギノ角ゴ ProN W3" charset="-128"/>
              <a:sym typeface="Gill Sans" charset="0"/>
            </a:endParaRPr>
          </a:p>
        </p:txBody>
      </p:sp>
      <p:sp>
        <p:nvSpPr>
          <p:cNvPr id="9" name="TextBox 8">
            <a:extLst>
              <a:ext uri="{FF2B5EF4-FFF2-40B4-BE49-F238E27FC236}">
                <a16:creationId xmlns:a16="http://schemas.microsoft.com/office/drawing/2014/main" id="{99AAEBFC-20B6-4822-A71B-DFF6564168ED}"/>
              </a:ext>
            </a:extLst>
          </p:cNvPr>
          <p:cNvSpPr txBox="1"/>
          <p:nvPr/>
        </p:nvSpPr>
        <p:spPr>
          <a:xfrm>
            <a:off x="2102296" y="1420534"/>
            <a:ext cx="3643313" cy="2105320"/>
          </a:xfrm>
          <a:prstGeom prst="rect">
            <a:avLst/>
          </a:prstGeom>
          <a:noFill/>
        </p:spPr>
        <p:txBody>
          <a:bodyPr wrap="square" rtlCol="0">
            <a:spAutoFit/>
          </a:bodyPr>
          <a:lstStyle/>
          <a:p>
            <a:r>
              <a:rPr lang="en-US" sz="1266" dirty="0">
                <a:solidFill>
                  <a:schemeClr val="accent3"/>
                </a:solidFill>
                <a:latin typeface="Rockwell" panose="02060603020205020403" pitchFamily="18" charset="0"/>
              </a:rPr>
              <a:t>Central</a:t>
            </a:r>
          </a:p>
          <a:p>
            <a:pPr algn="l"/>
            <a:r>
              <a:rPr lang="en-US" sz="1969" dirty="0">
                <a:solidFill>
                  <a:schemeClr val="accent3"/>
                </a:solidFill>
                <a:latin typeface="Rockwell" panose="02060603020205020403" pitchFamily="18" charset="0"/>
              </a:rPr>
              <a:t>Workshops for self-assessment and planning</a:t>
            </a:r>
          </a:p>
          <a:p>
            <a:pPr algn="l"/>
            <a:r>
              <a:rPr lang="en-US" sz="1969" dirty="0">
                <a:solidFill>
                  <a:schemeClr val="accent3"/>
                </a:solidFill>
                <a:latin typeface="Rockwell" panose="02060603020205020403" pitchFamily="18" charset="0"/>
              </a:rPr>
              <a:t>Institutes</a:t>
            </a:r>
          </a:p>
          <a:p>
            <a:pPr algn="l"/>
            <a:r>
              <a:rPr lang="en-US" sz="1969" dirty="0">
                <a:solidFill>
                  <a:schemeClr val="accent3"/>
                </a:solidFill>
                <a:latin typeface="Rockwell" panose="02060603020205020403" pitchFamily="18" charset="0"/>
              </a:rPr>
              <a:t>Tool development</a:t>
            </a:r>
          </a:p>
          <a:p>
            <a:pPr algn="l"/>
            <a:r>
              <a:rPr lang="en-US" sz="1969" dirty="0">
                <a:solidFill>
                  <a:schemeClr val="accent3"/>
                </a:solidFill>
                <a:latin typeface="Rockwell" panose="02060603020205020403" pitchFamily="18" charset="0"/>
              </a:rPr>
              <a:t>Collaborative platform </a:t>
            </a:r>
          </a:p>
          <a:p>
            <a:pPr algn="l"/>
            <a:r>
              <a:rPr lang="en-US" sz="1969" dirty="0">
                <a:solidFill>
                  <a:schemeClr val="accent3"/>
                </a:solidFill>
                <a:latin typeface="Rockwell" panose="02060603020205020403" pitchFamily="18" charset="0"/>
              </a:rPr>
              <a:t>Facilitation</a:t>
            </a:r>
          </a:p>
        </p:txBody>
      </p:sp>
      <p:sp>
        <p:nvSpPr>
          <p:cNvPr id="13" name="Rectangle 12">
            <a:extLst>
              <a:ext uri="{FF2B5EF4-FFF2-40B4-BE49-F238E27FC236}">
                <a16:creationId xmlns:a16="http://schemas.microsoft.com/office/drawing/2014/main" id="{AB8D0D7B-40C1-4216-9496-81FA9ABE7716}"/>
              </a:ext>
            </a:extLst>
          </p:cNvPr>
          <p:cNvSpPr/>
          <p:nvPr/>
        </p:nvSpPr>
        <p:spPr bwMode="auto">
          <a:xfrm>
            <a:off x="6104543" y="1339454"/>
            <a:ext cx="3857625" cy="2303859"/>
          </a:xfrm>
          <a:prstGeom prst="rect">
            <a:avLst/>
          </a:prstGeom>
          <a:solidFill>
            <a:schemeClr val="accent6">
              <a:lumMod val="75000"/>
            </a:schemeClr>
          </a:solidFill>
          <a:ln w="25400" cap="flat" cmpd="sng" algn="ctr">
            <a:solidFill>
              <a:srgbClr val="000000"/>
            </a:solid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dirty="0">
              <a:solidFill>
                <a:srgbClr val="000000"/>
              </a:solidFill>
              <a:latin typeface="Gill Sans" charset="0"/>
              <a:ea typeface="ヒラギノ角ゴ ProN W3" charset="-128"/>
              <a:cs typeface="ヒラギノ角ゴ ProN W3" charset="-128"/>
              <a:sym typeface="Gill Sans" charset="0"/>
            </a:endParaRPr>
          </a:p>
        </p:txBody>
      </p:sp>
      <p:sp>
        <p:nvSpPr>
          <p:cNvPr id="14" name="TextBox 13">
            <a:extLst>
              <a:ext uri="{FF2B5EF4-FFF2-40B4-BE49-F238E27FC236}">
                <a16:creationId xmlns:a16="http://schemas.microsoft.com/office/drawing/2014/main" id="{DC7453D1-8A85-4A41-8586-4F166A77B91D}"/>
              </a:ext>
            </a:extLst>
          </p:cNvPr>
          <p:cNvSpPr txBox="1"/>
          <p:nvPr/>
        </p:nvSpPr>
        <p:spPr>
          <a:xfrm>
            <a:off x="6677789" y="1452242"/>
            <a:ext cx="3643313" cy="1802288"/>
          </a:xfrm>
          <a:prstGeom prst="rect">
            <a:avLst/>
          </a:prstGeom>
          <a:noFill/>
        </p:spPr>
        <p:txBody>
          <a:bodyPr wrap="square" rtlCol="0">
            <a:spAutoFit/>
          </a:bodyPr>
          <a:lstStyle/>
          <a:p>
            <a:r>
              <a:rPr lang="en-US" sz="1266" dirty="0">
                <a:solidFill>
                  <a:schemeClr val="accent3"/>
                </a:solidFill>
                <a:latin typeface="Rockwell" panose="02060603020205020403" pitchFamily="18" charset="0"/>
              </a:rPr>
              <a:t>Local</a:t>
            </a:r>
          </a:p>
          <a:p>
            <a:pPr algn="l"/>
            <a:r>
              <a:rPr lang="en-US" sz="1969" dirty="0">
                <a:solidFill>
                  <a:schemeClr val="accent3"/>
                </a:solidFill>
                <a:latin typeface="Rockwell" panose="02060603020205020403" pitchFamily="18" charset="0"/>
              </a:rPr>
              <a:t>Identify leaders at all levels</a:t>
            </a:r>
          </a:p>
          <a:p>
            <a:pPr algn="l"/>
            <a:r>
              <a:rPr lang="en-US" sz="1969" dirty="0">
                <a:solidFill>
                  <a:schemeClr val="accent3"/>
                </a:solidFill>
                <a:latin typeface="Rockwell" panose="02060603020205020403" pitchFamily="18" charset="0"/>
              </a:rPr>
              <a:t>Use student voice</a:t>
            </a:r>
          </a:p>
          <a:p>
            <a:pPr algn="l"/>
            <a:r>
              <a:rPr lang="en-US" sz="1969" dirty="0">
                <a:solidFill>
                  <a:schemeClr val="accent3"/>
                </a:solidFill>
                <a:latin typeface="Rockwell" panose="02060603020205020403" pitchFamily="18" charset="0"/>
              </a:rPr>
              <a:t>Strategize funding</a:t>
            </a:r>
          </a:p>
          <a:p>
            <a:pPr algn="l"/>
            <a:r>
              <a:rPr lang="en-US" sz="1969" dirty="0">
                <a:solidFill>
                  <a:schemeClr val="accent3"/>
                </a:solidFill>
                <a:latin typeface="Rockwell" panose="02060603020205020403" pitchFamily="18" charset="0"/>
              </a:rPr>
              <a:t>Develop support</a:t>
            </a:r>
          </a:p>
          <a:p>
            <a:pPr algn="l"/>
            <a:r>
              <a:rPr lang="en-US" sz="1969" dirty="0">
                <a:solidFill>
                  <a:schemeClr val="accent3"/>
                </a:solidFill>
                <a:latin typeface="Rockwell" panose="02060603020205020403" pitchFamily="18" charset="0"/>
              </a:rPr>
              <a:t>Engage resistance </a:t>
            </a:r>
          </a:p>
        </p:txBody>
      </p:sp>
      <p:sp>
        <p:nvSpPr>
          <p:cNvPr id="15" name="TextBox 14">
            <a:extLst>
              <a:ext uri="{FF2B5EF4-FFF2-40B4-BE49-F238E27FC236}">
                <a16:creationId xmlns:a16="http://schemas.microsoft.com/office/drawing/2014/main" id="{BD8805E2-34C3-4A14-883C-B6F32722AE1A}"/>
              </a:ext>
            </a:extLst>
          </p:cNvPr>
          <p:cNvSpPr txBox="1"/>
          <p:nvPr/>
        </p:nvSpPr>
        <p:spPr>
          <a:xfrm>
            <a:off x="3149204" y="3911203"/>
            <a:ext cx="5572125" cy="1802288"/>
          </a:xfrm>
          <a:prstGeom prst="rect">
            <a:avLst/>
          </a:prstGeom>
          <a:noFill/>
        </p:spPr>
        <p:txBody>
          <a:bodyPr wrap="square" rtlCol="0">
            <a:spAutoFit/>
          </a:bodyPr>
          <a:lstStyle/>
          <a:p>
            <a:r>
              <a:rPr lang="en-US" sz="1266" dirty="0">
                <a:solidFill>
                  <a:schemeClr val="accent3"/>
                </a:solidFill>
                <a:latin typeface="Rockwell" panose="02060603020205020403" pitchFamily="18" charset="0"/>
              </a:rPr>
              <a:t>Regional</a:t>
            </a:r>
          </a:p>
          <a:p>
            <a:pPr algn="l"/>
            <a:r>
              <a:rPr lang="en-US" sz="1969" dirty="0">
                <a:solidFill>
                  <a:schemeClr val="accent3"/>
                </a:solidFill>
                <a:latin typeface="Rockwell" panose="02060603020205020403" pitchFamily="18" charset="0"/>
              </a:rPr>
              <a:t>Develop a community of practice</a:t>
            </a:r>
          </a:p>
          <a:p>
            <a:pPr algn="l"/>
            <a:r>
              <a:rPr lang="en-US" sz="1969" dirty="0">
                <a:solidFill>
                  <a:schemeClr val="accent3"/>
                </a:solidFill>
                <a:latin typeface="Rockwell" panose="02060603020205020403" pitchFamily="18" charset="0"/>
              </a:rPr>
              <a:t>Coordinate with local segments</a:t>
            </a:r>
          </a:p>
          <a:p>
            <a:pPr algn="l"/>
            <a:r>
              <a:rPr lang="en-US" sz="1969" dirty="0">
                <a:solidFill>
                  <a:schemeClr val="accent3"/>
                </a:solidFill>
                <a:latin typeface="Rockwell" panose="02060603020205020403" pitchFamily="18" charset="0"/>
              </a:rPr>
              <a:t>Share experiences and successes</a:t>
            </a:r>
          </a:p>
          <a:p>
            <a:pPr algn="l"/>
            <a:r>
              <a:rPr lang="en-US" sz="1969" dirty="0">
                <a:solidFill>
                  <a:schemeClr val="accent3"/>
                </a:solidFill>
                <a:latin typeface="Rockwell" panose="02060603020205020403" pitchFamily="18" charset="0"/>
              </a:rPr>
              <a:t>Collaborate on planning</a:t>
            </a:r>
          </a:p>
          <a:p>
            <a:pPr algn="l"/>
            <a:r>
              <a:rPr lang="en-US" sz="1969" dirty="0">
                <a:solidFill>
                  <a:schemeClr val="accent3"/>
                </a:solidFill>
                <a:latin typeface="Rockwell" panose="02060603020205020403" pitchFamily="18" charset="0"/>
              </a:rPr>
              <a:t>Grow local capacity </a:t>
            </a:r>
          </a:p>
        </p:txBody>
      </p:sp>
      <p:sp>
        <p:nvSpPr>
          <p:cNvPr id="16" name="Arrow: Left-Up 15">
            <a:extLst>
              <a:ext uri="{FF2B5EF4-FFF2-40B4-BE49-F238E27FC236}">
                <a16:creationId xmlns:a16="http://schemas.microsoft.com/office/drawing/2014/main" id="{62C440DA-C025-4061-972B-C7EE24C7B3E2}"/>
              </a:ext>
            </a:extLst>
          </p:cNvPr>
          <p:cNvSpPr/>
          <p:nvPr/>
        </p:nvSpPr>
        <p:spPr bwMode="auto">
          <a:xfrm>
            <a:off x="8890605" y="3887909"/>
            <a:ext cx="1071563" cy="1660922"/>
          </a:xfrm>
          <a:prstGeom prst="leftUpArrow">
            <a:avLst/>
          </a:prstGeom>
          <a:solidFill>
            <a:srgbClr val="F6B31E"/>
          </a:solidFill>
          <a:ln w="25400" cap="flat" cmpd="sng" algn="ctr">
            <a:solidFill>
              <a:srgbClr val="F6B31E"/>
            </a:solid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dirty="0">
              <a:solidFill>
                <a:srgbClr val="000000"/>
              </a:solidFill>
              <a:latin typeface="Gill Sans" charset="0"/>
              <a:ea typeface="ヒラギノ角ゴ ProN W3" charset="-128"/>
              <a:cs typeface="ヒラギノ角ゴ ProN W3" charset="-128"/>
              <a:sym typeface="Gill Sans" charset="0"/>
            </a:endParaRPr>
          </a:p>
        </p:txBody>
      </p:sp>
      <p:sp>
        <p:nvSpPr>
          <p:cNvPr id="18" name="Arrow: Left-Up 17">
            <a:extLst>
              <a:ext uri="{FF2B5EF4-FFF2-40B4-BE49-F238E27FC236}">
                <a16:creationId xmlns:a16="http://schemas.microsoft.com/office/drawing/2014/main" id="{02C1C80A-4C84-44A1-8EAE-0DEECC3D9A08}"/>
              </a:ext>
            </a:extLst>
          </p:cNvPr>
          <p:cNvSpPr/>
          <p:nvPr/>
        </p:nvSpPr>
        <p:spPr bwMode="auto">
          <a:xfrm rot="5400000">
            <a:off x="1528468" y="4040685"/>
            <a:ext cx="1553765" cy="1080489"/>
          </a:xfrm>
          <a:prstGeom prst="leftUpArrow">
            <a:avLst/>
          </a:prstGeom>
          <a:solidFill>
            <a:srgbClr val="F6B31E"/>
          </a:solidFill>
          <a:ln w="25400" cap="flat" cmpd="sng" algn="ctr">
            <a:solidFill>
              <a:srgbClr val="F6B31E"/>
            </a:solid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000000"/>
              </a:solidFill>
              <a:latin typeface="Gill Sans" charset="0"/>
              <a:ea typeface="ヒラギノ角ゴ ProN W3" charset="-128"/>
              <a:cs typeface="ヒラギノ角ゴ ProN W3" charset="-128"/>
              <a:sym typeface="Gill Sans" charset="0"/>
            </a:endParaRPr>
          </a:p>
        </p:txBody>
      </p:sp>
      <p:sp>
        <p:nvSpPr>
          <p:cNvPr id="20" name="Arrow: Left-Right 19">
            <a:extLst>
              <a:ext uri="{FF2B5EF4-FFF2-40B4-BE49-F238E27FC236}">
                <a16:creationId xmlns:a16="http://schemas.microsoft.com/office/drawing/2014/main" id="{ADEEF072-3EE9-4677-973F-D19240838D6C}"/>
              </a:ext>
            </a:extLst>
          </p:cNvPr>
          <p:cNvSpPr/>
          <p:nvPr/>
        </p:nvSpPr>
        <p:spPr bwMode="auto">
          <a:xfrm>
            <a:off x="5078017" y="1344113"/>
            <a:ext cx="1553767" cy="482203"/>
          </a:xfrm>
          <a:prstGeom prst="leftRightArrow">
            <a:avLst/>
          </a:prstGeom>
          <a:solidFill>
            <a:srgbClr val="F6B31E"/>
          </a:solidFill>
          <a:ln w="25400" cap="flat" cmpd="sng" algn="ctr">
            <a:solidFill>
              <a:srgbClr val="F6B31E"/>
            </a:solid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000000"/>
              </a:solidFill>
              <a:latin typeface="Gill Sans" charset="0"/>
              <a:ea typeface="ヒラギノ角ゴ ProN W3" charset="-128"/>
              <a:cs typeface="ヒラギノ角ゴ ProN W3" charset="-128"/>
              <a:sym typeface="Gill Sans" charset="0"/>
            </a:endParaRPr>
          </a:p>
        </p:txBody>
      </p:sp>
    </p:spTree>
    <p:extLst>
      <p:ext uri="{BB962C8B-B14F-4D97-AF65-F5344CB8AC3E}">
        <p14:creationId xmlns:p14="http://schemas.microsoft.com/office/powerpoint/2010/main" val="2428134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59D1-9C1F-554C-8808-047DFE4E41CD}"/>
              </a:ext>
            </a:extLst>
          </p:cNvPr>
          <p:cNvSpPr>
            <a:spLocks noGrp="1"/>
          </p:cNvSpPr>
          <p:nvPr>
            <p:ph type="title"/>
          </p:nvPr>
        </p:nvSpPr>
        <p:spPr/>
        <p:txBody>
          <a:bodyPr/>
          <a:lstStyle/>
          <a:p>
            <a:pPr algn="ctr"/>
            <a:r>
              <a:rPr lang="en-US" b="1" dirty="0">
                <a:solidFill>
                  <a:srgbClr val="002060"/>
                </a:solidFill>
              </a:rPr>
              <a:t>Questions?</a:t>
            </a:r>
          </a:p>
        </p:txBody>
      </p:sp>
      <p:sp>
        <p:nvSpPr>
          <p:cNvPr id="3" name="Content Placeholder 2">
            <a:extLst>
              <a:ext uri="{FF2B5EF4-FFF2-40B4-BE49-F238E27FC236}">
                <a16:creationId xmlns:a16="http://schemas.microsoft.com/office/drawing/2014/main" id="{08B8C36E-A0C0-6D40-B993-D3A4189A2268}"/>
              </a:ext>
            </a:extLst>
          </p:cNvPr>
          <p:cNvSpPr>
            <a:spLocks noGrp="1"/>
          </p:cNvSpPr>
          <p:nvPr>
            <p:ph idx="1"/>
          </p:nvPr>
        </p:nvSpPr>
        <p:spPr>
          <a:xfrm>
            <a:off x="838200" y="1825625"/>
            <a:ext cx="5547610" cy="4815018"/>
          </a:xfrm>
        </p:spPr>
        <p:txBody>
          <a:bodyPr/>
          <a:lstStyle/>
          <a:p>
            <a:pPr>
              <a:buClr>
                <a:srgbClr val="C00000"/>
              </a:buClr>
            </a:pPr>
            <a:r>
              <a:rPr lang="en-US" dirty="0"/>
              <a:t>How do we leverage our strengths to support our colleges?</a:t>
            </a:r>
          </a:p>
          <a:p>
            <a:pPr>
              <a:buClr>
                <a:srgbClr val="C00000"/>
              </a:buClr>
            </a:pPr>
            <a:r>
              <a:rPr lang="en-US" dirty="0"/>
              <a:t>What challenges do we still face?</a:t>
            </a:r>
          </a:p>
          <a:p>
            <a:pPr>
              <a:buClr>
                <a:srgbClr val="C00000"/>
              </a:buClr>
            </a:pPr>
            <a:r>
              <a:rPr lang="en-US" dirty="0"/>
              <a:t>What are new opportunities?</a:t>
            </a:r>
          </a:p>
          <a:p>
            <a:pPr>
              <a:buClr>
                <a:srgbClr val="C00000"/>
              </a:buClr>
            </a:pPr>
            <a:r>
              <a:rPr lang="en-US" dirty="0"/>
              <a:t>Practical steps to take and meaningfully shape partnerships for our common cause – student success</a:t>
            </a:r>
          </a:p>
          <a:p>
            <a:pPr>
              <a:buClr>
                <a:srgbClr val="C00000"/>
              </a:buClr>
            </a:pPr>
            <a:r>
              <a:rPr lang="en-US" dirty="0"/>
              <a:t>More…?</a:t>
            </a:r>
          </a:p>
          <a:p>
            <a:pPr marL="0" indent="0" algn="ctr">
              <a:buClr>
                <a:srgbClr val="C00000"/>
              </a:buClr>
              <a:buNone/>
            </a:pPr>
            <a:r>
              <a:rPr lang="en-US" b="1" dirty="0">
                <a:solidFill>
                  <a:srgbClr val="FF0000"/>
                </a:solidFill>
              </a:rPr>
              <a:t>THANK YOU!</a:t>
            </a:r>
          </a:p>
        </p:txBody>
      </p:sp>
      <p:pic>
        <p:nvPicPr>
          <p:cNvPr id="4" name="Picture 3">
            <a:extLst>
              <a:ext uri="{FF2B5EF4-FFF2-40B4-BE49-F238E27FC236}">
                <a16:creationId xmlns:a16="http://schemas.microsoft.com/office/drawing/2014/main" id="{142FE188-C70E-E449-9468-536167C662B3}"/>
              </a:ext>
            </a:extLst>
          </p:cNvPr>
          <p:cNvPicPr>
            <a:picLocks noChangeAspect="1"/>
          </p:cNvPicPr>
          <p:nvPr/>
        </p:nvPicPr>
        <p:blipFill>
          <a:blip r:embed="rId2"/>
          <a:stretch>
            <a:fillRect/>
          </a:stretch>
        </p:blipFill>
        <p:spPr>
          <a:xfrm>
            <a:off x="6759314" y="1925923"/>
            <a:ext cx="4048594" cy="4385977"/>
          </a:xfrm>
          <a:prstGeom prst="rect">
            <a:avLst/>
          </a:prstGeom>
        </p:spPr>
      </p:pic>
    </p:spTree>
    <p:extLst>
      <p:ext uri="{BB962C8B-B14F-4D97-AF65-F5344CB8AC3E}">
        <p14:creationId xmlns:p14="http://schemas.microsoft.com/office/powerpoint/2010/main" val="280078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59D1-9C1F-554C-8808-047DFE4E41CD}"/>
              </a:ext>
            </a:extLst>
          </p:cNvPr>
          <p:cNvSpPr>
            <a:spLocks noGrp="1"/>
          </p:cNvSpPr>
          <p:nvPr>
            <p:ph type="title"/>
          </p:nvPr>
        </p:nvSpPr>
        <p:spPr/>
        <p:txBody>
          <a:bodyPr/>
          <a:lstStyle/>
          <a:p>
            <a:pPr algn="ctr"/>
            <a:r>
              <a:rPr lang="en-US" b="1" dirty="0">
                <a:solidFill>
                  <a:srgbClr val="002060"/>
                </a:solidFill>
              </a:rPr>
              <a:t>RESOURCES</a:t>
            </a:r>
          </a:p>
        </p:txBody>
      </p:sp>
      <p:sp>
        <p:nvSpPr>
          <p:cNvPr id="3" name="Content Placeholder 2">
            <a:extLst>
              <a:ext uri="{FF2B5EF4-FFF2-40B4-BE49-F238E27FC236}">
                <a16:creationId xmlns:a16="http://schemas.microsoft.com/office/drawing/2014/main" id="{08B8C36E-A0C0-6D40-B993-D3A4189A2268}"/>
              </a:ext>
            </a:extLst>
          </p:cNvPr>
          <p:cNvSpPr>
            <a:spLocks noGrp="1"/>
          </p:cNvSpPr>
          <p:nvPr>
            <p:ph idx="1"/>
          </p:nvPr>
        </p:nvSpPr>
        <p:spPr>
          <a:xfrm>
            <a:off x="3893694" y="2425230"/>
            <a:ext cx="4404611" cy="3076159"/>
          </a:xfrm>
        </p:spPr>
        <p:txBody>
          <a:bodyPr/>
          <a:lstStyle/>
          <a:p>
            <a:pPr>
              <a:buClr>
                <a:srgbClr val="C00000"/>
              </a:buClr>
            </a:pPr>
            <a:r>
              <a:rPr lang="en-US" dirty="0"/>
              <a:t>ASCCC: </a:t>
            </a:r>
            <a:r>
              <a:rPr lang="en-US" dirty="0">
                <a:hlinkClick r:id="rId2"/>
              </a:rPr>
              <a:t>https://asccc.org</a:t>
            </a:r>
            <a:endParaRPr lang="en-US" dirty="0"/>
          </a:p>
          <a:p>
            <a:pPr>
              <a:buClr>
                <a:srgbClr val="C00000"/>
              </a:buClr>
            </a:pPr>
            <a:r>
              <a:rPr lang="en-US" dirty="0"/>
              <a:t>IEPI: </a:t>
            </a:r>
            <a:r>
              <a:rPr lang="en-US" dirty="0">
                <a:hlinkClick r:id="rId3"/>
              </a:rPr>
              <a:t>http://iepi.cccco.edu</a:t>
            </a:r>
            <a:endParaRPr lang="en-US" dirty="0"/>
          </a:p>
          <a:p>
            <a:pPr>
              <a:buClr>
                <a:srgbClr val="C00000"/>
              </a:buClr>
            </a:pPr>
            <a:r>
              <a:rPr lang="en-US" dirty="0"/>
              <a:t>ACCJC: </a:t>
            </a:r>
            <a:r>
              <a:rPr lang="en-US" dirty="0">
                <a:hlinkClick r:id="rId4"/>
              </a:rPr>
              <a:t>https://accjc.org</a:t>
            </a:r>
            <a:endParaRPr lang="en-US" dirty="0"/>
          </a:p>
          <a:p>
            <a:pPr>
              <a:buClr>
                <a:srgbClr val="C00000"/>
              </a:buClr>
            </a:pPr>
            <a:endParaRPr lang="en-US" dirty="0"/>
          </a:p>
        </p:txBody>
      </p:sp>
    </p:spTree>
    <p:extLst>
      <p:ext uri="{BB962C8B-B14F-4D97-AF65-F5344CB8AC3E}">
        <p14:creationId xmlns:p14="http://schemas.microsoft.com/office/powerpoint/2010/main" val="2006013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53717" y="57078"/>
            <a:ext cx="7943521" cy="1390894"/>
          </a:xfrm>
          <a:prstGeom prst="rect">
            <a:avLst/>
          </a:prstGeom>
          <a:noFill/>
        </p:spPr>
        <p:txBody>
          <a:bodyPr wrap="none" rtlCol="0">
            <a:spAutoFit/>
          </a:bodyPr>
          <a:lstStyle/>
          <a:p>
            <a:pPr algn="ctr"/>
            <a:r>
              <a:rPr lang="en-US" sz="4219" b="1" dirty="0">
                <a:solidFill>
                  <a:schemeClr val="tx2"/>
                </a:solidFill>
                <a:latin typeface="Rockwell" charset="0"/>
                <a:ea typeface="Rockwell" charset="0"/>
                <a:cs typeface="Rockwell" charset="0"/>
              </a:rPr>
              <a:t>CA Community Chancellor’s </a:t>
            </a:r>
          </a:p>
          <a:p>
            <a:pPr algn="ctr"/>
            <a:r>
              <a:rPr lang="en-US" sz="4219" b="1" dirty="0">
                <a:solidFill>
                  <a:schemeClr val="tx2"/>
                </a:solidFill>
                <a:latin typeface="Rockwell" charset="0"/>
                <a:ea typeface="Rockwell" charset="0"/>
                <a:cs typeface="Rockwell" charset="0"/>
              </a:rPr>
              <a:t>Office:  Vision for Success</a:t>
            </a:r>
          </a:p>
        </p:txBody>
      </p:sp>
      <p:sp>
        <p:nvSpPr>
          <p:cNvPr id="13" name="Title 1">
            <a:extLst>
              <a:ext uri="{FF2B5EF4-FFF2-40B4-BE49-F238E27FC236}">
                <a16:creationId xmlns:a16="http://schemas.microsoft.com/office/drawing/2014/main" id="{DEA21B73-B078-448F-851D-876EB3A46575}"/>
              </a:ext>
            </a:extLst>
          </p:cNvPr>
          <p:cNvSpPr>
            <a:spLocks noGrp="1"/>
          </p:cNvSpPr>
          <p:nvPr>
            <p:ph type="title"/>
          </p:nvPr>
        </p:nvSpPr>
        <p:spPr>
          <a:xfrm>
            <a:off x="2476218" y="1431184"/>
            <a:ext cx="4725003" cy="932036"/>
          </a:xfrm>
        </p:spPr>
        <p:txBody>
          <a:bodyPr>
            <a:noAutofit/>
          </a:bodyPr>
          <a:lstStyle/>
          <a:p>
            <a:pPr algn="l"/>
            <a:r>
              <a:rPr lang="en-US" sz="3234" b="1" dirty="0">
                <a:solidFill>
                  <a:schemeClr val="tx2"/>
                </a:solidFill>
                <a:latin typeface="Rockwell" panose="02060603020205020403" pitchFamily="18" charset="0"/>
              </a:rPr>
              <a:t>Goal 1:</a:t>
            </a:r>
          </a:p>
        </p:txBody>
      </p:sp>
      <p:sp>
        <p:nvSpPr>
          <p:cNvPr id="14" name="Title 1">
            <a:extLst>
              <a:ext uri="{FF2B5EF4-FFF2-40B4-BE49-F238E27FC236}">
                <a16:creationId xmlns:a16="http://schemas.microsoft.com/office/drawing/2014/main" id="{DEA21B73-B078-448F-851D-876EB3A46575}"/>
              </a:ext>
            </a:extLst>
          </p:cNvPr>
          <p:cNvSpPr txBox="1">
            <a:spLocks/>
          </p:cNvSpPr>
          <p:nvPr/>
        </p:nvSpPr>
        <p:spPr>
          <a:xfrm>
            <a:off x="2496139" y="4389510"/>
            <a:ext cx="4725003" cy="932036"/>
          </a:xfrm>
          <a:prstGeom prst="rect">
            <a:avLst/>
          </a:prstGeom>
        </p:spPr>
        <p:txBody>
          <a:bodyPr vert="horz" lIns="64294" tIns="32147" rIns="64294" bIns="32147" rtlCol="0" anchor="ctr">
            <a:no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sz="3234" dirty="0">
                <a:solidFill>
                  <a:schemeClr val="tx2"/>
                </a:solidFill>
                <a:latin typeface="Rockwell" panose="02060603020205020403" pitchFamily="18" charset="0"/>
              </a:rPr>
              <a:t>Goal 3:</a:t>
            </a:r>
          </a:p>
        </p:txBody>
      </p:sp>
      <p:sp>
        <p:nvSpPr>
          <p:cNvPr id="15" name="Title 1">
            <a:extLst>
              <a:ext uri="{FF2B5EF4-FFF2-40B4-BE49-F238E27FC236}">
                <a16:creationId xmlns:a16="http://schemas.microsoft.com/office/drawing/2014/main" id="{DEA21B73-B078-448F-851D-876EB3A46575}"/>
              </a:ext>
            </a:extLst>
          </p:cNvPr>
          <p:cNvSpPr txBox="1">
            <a:spLocks/>
          </p:cNvSpPr>
          <p:nvPr/>
        </p:nvSpPr>
        <p:spPr>
          <a:xfrm>
            <a:off x="2496139" y="2950908"/>
            <a:ext cx="4725003" cy="932036"/>
          </a:xfrm>
          <a:prstGeom prst="rect">
            <a:avLst/>
          </a:prstGeom>
        </p:spPr>
        <p:txBody>
          <a:bodyPr vert="horz" lIns="64294" tIns="32147" rIns="64294" bIns="32147" rtlCol="0" anchor="ctr">
            <a:no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sz="3234" dirty="0">
                <a:solidFill>
                  <a:schemeClr val="tx2"/>
                </a:solidFill>
                <a:latin typeface="Rockwell" panose="02060603020205020403" pitchFamily="18" charset="0"/>
              </a:rPr>
              <a:t>Goal 2:</a:t>
            </a:r>
          </a:p>
        </p:txBody>
      </p:sp>
      <p:pic>
        <p:nvPicPr>
          <p:cNvPr id="16" name="Graphic 3">
            <a:extLst>
              <a:ext uri="{FF2B5EF4-FFF2-40B4-BE49-F238E27FC236}">
                <a16:creationId xmlns:a16="http://schemas.microsoft.com/office/drawing/2014/main" id="{065B5649-3D34-42A3-BD80-88B846166F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6172" y="1607345"/>
            <a:ext cx="584902" cy="590117"/>
          </a:xfrm>
          <a:prstGeom prst="rect">
            <a:avLst/>
          </a:prstGeom>
        </p:spPr>
      </p:pic>
      <p:pic>
        <p:nvPicPr>
          <p:cNvPr id="17" name="Graphic 3">
            <a:extLst>
              <a:ext uri="{FF2B5EF4-FFF2-40B4-BE49-F238E27FC236}">
                <a16:creationId xmlns:a16="http://schemas.microsoft.com/office/drawing/2014/main" id="{065B5649-3D34-42A3-BD80-88B846166F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6172" y="2987271"/>
            <a:ext cx="584902" cy="590117"/>
          </a:xfrm>
          <a:prstGeom prst="rect">
            <a:avLst/>
          </a:prstGeom>
        </p:spPr>
      </p:pic>
      <p:pic>
        <p:nvPicPr>
          <p:cNvPr id="18" name="Graphic 3">
            <a:extLst>
              <a:ext uri="{FF2B5EF4-FFF2-40B4-BE49-F238E27FC236}">
                <a16:creationId xmlns:a16="http://schemas.microsoft.com/office/drawing/2014/main" id="{065B5649-3D34-42A3-BD80-88B846166F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6172" y="4606963"/>
            <a:ext cx="584902" cy="590117"/>
          </a:xfrm>
          <a:prstGeom prst="rect">
            <a:avLst/>
          </a:prstGeom>
        </p:spPr>
      </p:pic>
      <p:sp>
        <p:nvSpPr>
          <p:cNvPr id="2" name="Rectangle 1"/>
          <p:cNvSpPr/>
          <p:nvPr/>
        </p:nvSpPr>
        <p:spPr>
          <a:xfrm>
            <a:off x="2631282" y="2083368"/>
            <a:ext cx="7635529" cy="903902"/>
          </a:xfrm>
          <a:prstGeom prst="rect">
            <a:avLst/>
          </a:prstGeom>
        </p:spPr>
        <p:txBody>
          <a:bodyPr wrap="square">
            <a:spAutoFit/>
          </a:bodyPr>
          <a:lstStyle/>
          <a:p>
            <a:r>
              <a:rPr lang="en-US" sz="1758" dirty="0">
                <a:latin typeface="Rockwell" panose="02060603020205020403" pitchFamily="18" charset="0"/>
              </a:rPr>
              <a:t>Increase by at least 20 percent the number of CCC students annually who acquire associates degrees, credentials, certificates, or specific skill sets that prepare them for an in-demand job.</a:t>
            </a:r>
          </a:p>
        </p:txBody>
      </p:sp>
      <p:sp>
        <p:nvSpPr>
          <p:cNvPr id="19" name="Content Placeholder 2">
            <a:extLst>
              <a:ext uri="{FF2B5EF4-FFF2-40B4-BE49-F238E27FC236}">
                <a16:creationId xmlns:a16="http://schemas.microsoft.com/office/drawing/2014/main" id="{87B2A0BA-B921-4307-B4FA-64BB6FBA28A6}"/>
              </a:ext>
            </a:extLst>
          </p:cNvPr>
          <p:cNvSpPr txBox="1">
            <a:spLocks/>
          </p:cNvSpPr>
          <p:nvPr/>
        </p:nvSpPr>
        <p:spPr>
          <a:xfrm>
            <a:off x="2631281" y="3664778"/>
            <a:ext cx="7215188" cy="677251"/>
          </a:xfrm>
          <a:prstGeom prst="rect">
            <a:avLst/>
          </a:prstGeom>
        </p:spPr>
        <p:txBody>
          <a:bodyPr vert="horz" lIns="64294" tIns="32147" rIns="64294" bIns="3214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58" dirty="0">
                <a:latin typeface="Rockwell" panose="02060603020205020403" pitchFamily="18" charset="0"/>
              </a:rPr>
              <a:t>Increase by 35 percent the number of CCC students system-wide transferring annually to a CSU or UC, necessary to meet the state’s needs for workers with baccalaureate degrees.</a:t>
            </a:r>
          </a:p>
        </p:txBody>
      </p:sp>
      <p:sp>
        <p:nvSpPr>
          <p:cNvPr id="21" name="Rectangle 20"/>
          <p:cNvSpPr/>
          <p:nvPr/>
        </p:nvSpPr>
        <p:spPr>
          <a:xfrm>
            <a:off x="2631281" y="5038968"/>
            <a:ext cx="7565956" cy="1444947"/>
          </a:xfrm>
          <a:prstGeom prst="rect">
            <a:avLst/>
          </a:prstGeom>
        </p:spPr>
        <p:txBody>
          <a:bodyPr wrap="square">
            <a:spAutoFit/>
          </a:bodyPr>
          <a:lstStyle/>
          <a:p>
            <a:pPr algn="l"/>
            <a:r>
              <a:rPr lang="en-US" sz="1758" dirty="0">
                <a:latin typeface="Rockwell" panose="02060603020205020403" pitchFamily="18" charset="0"/>
              </a:rPr>
              <a:t>Decrease the average number of units accumulated by CCC students earning associates degrees from approximately 87 to 79 total units—the average among the top 5th of colleges showing the strongest performance on this measure.</a:t>
            </a:r>
          </a:p>
          <a:p>
            <a:pPr algn="l"/>
            <a:endParaRPr lang="en-US" sz="1758" dirty="0">
              <a:latin typeface="Rockwell" panose="02060603020205020403" pitchFamily="18" charset="0"/>
            </a:endParaRPr>
          </a:p>
        </p:txBody>
      </p:sp>
    </p:spTree>
    <p:extLst>
      <p:ext uri="{BB962C8B-B14F-4D97-AF65-F5344CB8AC3E}">
        <p14:creationId xmlns:p14="http://schemas.microsoft.com/office/powerpoint/2010/main" val="127778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53717" y="57078"/>
            <a:ext cx="7943521" cy="1390894"/>
          </a:xfrm>
          <a:prstGeom prst="rect">
            <a:avLst/>
          </a:prstGeom>
          <a:noFill/>
        </p:spPr>
        <p:txBody>
          <a:bodyPr wrap="none" rtlCol="0">
            <a:spAutoFit/>
          </a:bodyPr>
          <a:lstStyle/>
          <a:p>
            <a:pPr algn="ctr"/>
            <a:r>
              <a:rPr lang="en-US" sz="4219" b="1" dirty="0">
                <a:solidFill>
                  <a:schemeClr val="tx2"/>
                </a:solidFill>
                <a:latin typeface="Rockwell" charset="0"/>
                <a:ea typeface="Rockwell" charset="0"/>
                <a:cs typeface="Rockwell" charset="0"/>
              </a:rPr>
              <a:t>CA Community Chancellor’s </a:t>
            </a:r>
          </a:p>
          <a:p>
            <a:pPr algn="ctr"/>
            <a:r>
              <a:rPr lang="en-US" sz="4219" b="1" dirty="0">
                <a:solidFill>
                  <a:schemeClr val="tx2"/>
                </a:solidFill>
                <a:latin typeface="Rockwell" charset="0"/>
                <a:ea typeface="Rockwell" charset="0"/>
                <a:cs typeface="Rockwell" charset="0"/>
              </a:rPr>
              <a:t>Office:  Vision for Success</a:t>
            </a:r>
          </a:p>
        </p:txBody>
      </p:sp>
      <p:sp>
        <p:nvSpPr>
          <p:cNvPr id="13" name="Title 1">
            <a:extLst>
              <a:ext uri="{FF2B5EF4-FFF2-40B4-BE49-F238E27FC236}">
                <a16:creationId xmlns:a16="http://schemas.microsoft.com/office/drawing/2014/main" id="{DEA21B73-B078-448F-851D-876EB3A46575}"/>
              </a:ext>
            </a:extLst>
          </p:cNvPr>
          <p:cNvSpPr>
            <a:spLocks noGrp="1"/>
          </p:cNvSpPr>
          <p:nvPr>
            <p:ph type="title"/>
          </p:nvPr>
        </p:nvSpPr>
        <p:spPr>
          <a:xfrm>
            <a:off x="2476218" y="1431184"/>
            <a:ext cx="4725003" cy="932036"/>
          </a:xfrm>
        </p:spPr>
        <p:txBody>
          <a:bodyPr>
            <a:noAutofit/>
          </a:bodyPr>
          <a:lstStyle/>
          <a:p>
            <a:pPr algn="l"/>
            <a:r>
              <a:rPr lang="en-US" sz="3234" b="1" dirty="0">
                <a:solidFill>
                  <a:schemeClr val="tx2"/>
                </a:solidFill>
                <a:latin typeface="Rockwell" panose="02060603020205020403" pitchFamily="18" charset="0"/>
              </a:rPr>
              <a:t>Goal 4:</a:t>
            </a:r>
          </a:p>
        </p:txBody>
      </p:sp>
      <p:sp>
        <p:nvSpPr>
          <p:cNvPr id="14" name="Title 1">
            <a:extLst>
              <a:ext uri="{FF2B5EF4-FFF2-40B4-BE49-F238E27FC236}">
                <a16:creationId xmlns:a16="http://schemas.microsoft.com/office/drawing/2014/main" id="{DEA21B73-B078-448F-851D-876EB3A46575}"/>
              </a:ext>
            </a:extLst>
          </p:cNvPr>
          <p:cNvSpPr txBox="1">
            <a:spLocks/>
          </p:cNvSpPr>
          <p:nvPr/>
        </p:nvSpPr>
        <p:spPr>
          <a:xfrm>
            <a:off x="2496139" y="4389510"/>
            <a:ext cx="4725003" cy="932036"/>
          </a:xfrm>
          <a:prstGeom prst="rect">
            <a:avLst/>
          </a:prstGeom>
        </p:spPr>
        <p:txBody>
          <a:bodyPr vert="horz" lIns="64294" tIns="32147" rIns="64294" bIns="32147" rtlCol="0" anchor="ctr">
            <a:no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sz="3234" dirty="0">
                <a:solidFill>
                  <a:schemeClr val="tx2"/>
                </a:solidFill>
                <a:latin typeface="Rockwell" panose="02060603020205020403" pitchFamily="18" charset="0"/>
              </a:rPr>
              <a:t>Goal 6:</a:t>
            </a:r>
          </a:p>
        </p:txBody>
      </p:sp>
      <p:sp>
        <p:nvSpPr>
          <p:cNvPr id="15" name="Title 1">
            <a:extLst>
              <a:ext uri="{FF2B5EF4-FFF2-40B4-BE49-F238E27FC236}">
                <a16:creationId xmlns:a16="http://schemas.microsoft.com/office/drawing/2014/main" id="{DEA21B73-B078-448F-851D-876EB3A46575}"/>
              </a:ext>
            </a:extLst>
          </p:cNvPr>
          <p:cNvSpPr txBox="1">
            <a:spLocks/>
          </p:cNvSpPr>
          <p:nvPr/>
        </p:nvSpPr>
        <p:spPr>
          <a:xfrm>
            <a:off x="2496139" y="2950908"/>
            <a:ext cx="4725003" cy="932036"/>
          </a:xfrm>
          <a:prstGeom prst="rect">
            <a:avLst/>
          </a:prstGeom>
        </p:spPr>
        <p:txBody>
          <a:bodyPr vert="horz" lIns="64294" tIns="32147" rIns="64294" bIns="32147" rtlCol="0" anchor="ctr">
            <a:no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sz="3234" dirty="0">
                <a:solidFill>
                  <a:schemeClr val="tx2"/>
                </a:solidFill>
                <a:latin typeface="Rockwell" panose="02060603020205020403" pitchFamily="18" charset="0"/>
              </a:rPr>
              <a:t>Goal 5:</a:t>
            </a:r>
          </a:p>
        </p:txBody>
      </p:sp>
      <p:pic>
        <p:nvPicPr>
          <p:cNvPr id="16" name="Graphic 3">
            <a:extLst>
              <a:ext uri="{FF2B5EF4-FFF2-40B4-BE49-F238E27FC236}">
                <a16:creationId xmlns:a16="http://schemas.microsoft.com/office/drawing/2014/main" id="{065B5649-3D34-42A3-BD80-88B846166F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6172" y="1607345"/>
            <a:ext cx="584902" cy="590117"/>
          </a:xfrm>
          <a:prstGeom prst="rect">
            <a:avLst/>
          </a:prstGeom>
        </p:spPr>
      </p:pic>
      <p:pic>
        <p:nvPicPr>
          <p:cNvPr id="17" name="Graphic 3">
            <a:extLst>
              <a:ext uri="{FF2B5EF4-FFF2-40B4-BE49-F238E27FC236}">
                <a16:creationId xmlns:a16="http://schemas.microsoft.com/office/drawing/2014/main" id="{065B5649-3D34-42A3-BD80-88B846166F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6172" y="2987271"/>
            <a:ext cx="584902" cy="590117"/>
          </a:xfrm>
          <a:prstGeom prst="rect">
            <a:avLst/>
          </a:prstGeom>
        </p:spPr>
      </p:pic>
      <p:pic>
        <p:nvPicPr>
          <p:cNvPr id="18" name="Graphic 3">
            <a:extLst>
              <a:ext uri="{FF2B5EF4-FFF2-40B4-BE49-F238E27FC236}">
                <a16:creationId xmlns:a16="http://schemas.microsoft.com/office/drawing/2014/main" id="{065B5649-3D34-42A3-BD80-88B846166F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6172" y="4606963"/>
            <a:ext cx="584902" cy="590117"/>
          </a:xfrm>
          <a:prstGeom prst="rect">
            <a:avLst/>
          </a:prstGeom>
        </p:spPr>
      </p:pic>
      <p:sp>
        <p:nvSpPr>
          <p:cNvPr id="2" name="Rectangle 1"/>
          <p:cNvSpPr/>
          <p:nvPr/>
        </p:nvSpPr>
        <p:spPr>
          <a:xfrm>
            <a:off x="2631282" y="2083368"/>
            <a:ext cx="7635529" cy="1174424"/>
          </a:xfrm>
          <a:prstGeom prst="rect">
            <a:avLst/>
          </a:prstGeom>
        </p:spPr>
        <p:txBody>
          <a:bodyPr wrap="square">
            <a:spAutoFit/>
          </a:bodyPr>
          <a:lstStyle/>
          <a:p>
            <a:r>
              <a:rPr lang="en-US" sz="1758" dirty="0">
                <a:latin typeface="Rockwell" panose="02060603020205020403" pitchFamily="18" charset="0"/>
              </a:rPr>
              <a:t>Increase the percentage of exiting CTE students who report being employed in their field of study, from the statewide average of 60% to 69%--the average among the top 5</a:t>
            </a:r>
            <a:r>
              <a:rPr lang="en-US" sz="1758" baseline="30000" dirty="0">
                <a:latin typeface="Rockwell" panose="02060603020205020403" pitchFamily="18" charset="0"/>
              </a:rPr>
              <a:t>th</a:t>
            </a:r>
            <a:r>
              <a:rPr lang="en-US" sz="1758" dirty="0">
                <a:latin typeface="Rockwell" panose="02060603020205020403" pitchFamily="18" charset="0"/>
              </a:rPr>
              <a:t> of colleges showing the strongest performance on this measure.</a:t>
            </a:r>
          </a:p>
        </p:txBody>
      </p:sp>
      <p:sp>
        <p:nvSpPr>
          <p:cNvPr id="19" name="Content Placeholder 2">
            <a:extLst>
              <a:ext uri="{FF2B5EF4-FFF2-40B4-BE49-F238E27FC236}">
                <a16:creationId xmlns:a16="http://schemas.microsoft.com/office/drawing/2014/main" id="{87B2A0BA-B921-4307-B4FA-64BB6FBA28A6}"/>
              </a:ext>
            </a:extLst>
          </p:cNvPr>
          <p:cNvSpPr txBox="1">
            <a:spLocks/>
          </p:cNvSpPr>
          <p:nvPr/>
        </p:nvSpPr>
        <p:spPr>
          <a:xfrm>
            <a:off x="2631281" y="3664778"/>
            <a:ext cx="7215188" cy="677251"/>
          </a:xfrm>
          <a:prstGeom prst="rect">
            <a:avLst/>
          </a:prstGeom>
        </p:spPr>
        <p:txBody>
          <a:bodyPr vert="horz" lIns="64294" tIns="32147" rIns="64294" bIns="3214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58" dirty="0">
                <a:latin typeface="Rockwell" panose="02060603020205020403" pitchFamily="18" charset="0"/>
              </a:rPr>
              <a:t>Reduce equity gaps by 40% across all of the previous measures through faster improvements among traditionally underrepresented students, closing the gap within 10 years.</a:t>
            </a:r>
          </a:p>
        </p:txBody>
      </p:sp>
      <p:sp>
        <p:nvSpPr>
          <p:cNvPr id="21" name="Rectangle 20"/>
          <p:cNvSpPr/>
          <p:nvPr/>
        </p:nvSpPr>
        <p:spPr>
          <a:xfrm>
            <a:off x="2631281" y="5038968"/>
            <a:ext cx="7565956" cy="1444947"/>
          </a:xfrm>
          <a:prstGeom prst="rect">
            <a:avLst/>
          </a:prstGeom>
        </p:spPr>
        <p:txBody>
          <a:bodyPr wrap="square">
            <a:spAutoFit/>
          </a:bodyPr>
          <a:lstStyle/>
          <a:p>
            <a:r>
              <a:rPr lang="en-US" sz="1758" dirty="0">
                <a:latin typeface="Rockwell" panose="02060603020205020403" pitchFamily="18" charset="0"/>
              </a:rPr>
              <a:t>Reduce regional achievement gaps across the previous measures through faster improvements among colleges located in regions with the lowest educational attainment of adults, with the goal of closing the gap within 10 years.</a:t>
            </a:r>
          </a:p>
          <a:p>
            <a:pPr algn="l"/>
            <a:endParaRPr lang="en-US" sz="1758" dirty="0">
              <a:latin typeface="Rockwell" panose="02060603020205020403" pitchFamily="18" charset="0"/>
            </a:endParaRPr>
          </a:p>
        </p:txBody>
      </p:sp>
    </p:spTree>
    <p:extLst>
      <p:ext uri="{BB962C8B-B14F-4D97-AF65-F5344CB8AC3E}">
        <p14:creationId xmlns:p14="http://schemas.microsoft.com/office/powerpoint/2010/main" val="322085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40707" y="1"/>
            <a:ext cx="7732005" cy="1323439"/>
          </a:xfrm>
          <a:prstGeom prst="rect">
            <a:avLst/>
          </a:prstGeom>
          <a:noFill/>
        </p:spPr>
        <p:txBody>
          <a:bodyPr wrap="square" rtlCol="0">
            <a:spAutoFit/>
          </a:bodyPr>
          <a:lstStyle/>
          <a:p>
            <a:pPr lvl="1" algn="ctr"/>
            <a:r>
              <a:rPr lang="en-US" sz="4000" b="1" dirty="0">
                <a:solidFill>
                  <a:schemeClr val="tx2"/>
                </a:solidFill>
                <a:latin typeface="Rockwell" panose="02060603020205020403" pitchFamily="18" charset="0"/>
              </a:rPr>
              <a:t>Institutional Effectiveness Partnership Initiative(IEPI)</a:t>
            </a:r>
          </a:p>
        </p:txBody>
      </p:sp>
      <p:sp>
        <p:nvSpPr>
          <p:cNvPr id="8" name="TextBox 7"/>
          <p:cNvSpPr txBox="1"/>
          <p:nvPr/>
        </p:nvSpPr>
        <p:spPr>
          <a:xfrm>
            <a:off x="3124200" y="2286001"/>
            <a:ext cx="6705600" cy="400110"/>
          </a:xfrm>
          <a:prstGeom prst="rect">
            <a:avLst/>
          </a:prstGeom>
          <a:noFill/>
        </p:spPr>
        <p:txBody>
          <a:bodyPr wrap="square" rtlCol="0">
            <a:spAutoFit/>
          </a:bodyPr>
          <a:lstStyle/>
          <a:p>
            <a:endParaRPr lang="en-US" sz="2000" dirty="0">
              <a:solidFill>
                <a:srgbClr val="09253F"/>
              </a:solidFill>
              <a:latin typeface="Optima"/>
              <a:cs typeface="Optima"/>
            </a:endParaRPr>
          </a:p>
        </p:txBody>
      </p:sp>
      <p:sp>
        <p:nvSpPr>
          <p:cNvPr id="7" name="Content Placeholder 2"/>
          <p:cNvSpPr>
            <a:spLocks noGrp="1"/>
          </p:cNvSpPr>
          <p:nvPr>
            <p:ph idx="1"/>
          </p:nvPr>
        </p:nvSpPr>
        <p:spPr>
          <a:xfrm>
            <a:off x="1840706" y="1982393"/>
            <a:ext cx="8382000" cy="4875609"/>
          </a:xfrm>
        </p:spPr>
        <p:txBody>
          <a:bodyPr>
            <a:normAutofit/>
          </a:bodyPr>
          <a:lstStyle/>
          <a:p>
            <a:pPr lvl="1">
              <a:buFont typeface="Arial" panose="020B0604020202020204" pitchFamily="34" charset="0"/>
              <a:buChar char="•"/>
            </a:pPr>
            <a:r>
              <a:rPr lang="en-US" sz="2531" dirty="0">
                <a:latin typeface="Rockwell" panose="02060603020205020403" pitchFamily="18" charset="0"/>
              </a:rPr>
              <a:t>Initiative funded by the Legislature</a:t>
            </a:r>
          </a:p>
          <a:p>
            <a:pPr lvl="1">
              <a:buFont typeface="Arial" panose="020B0604020202020204" pitchFamily="34" charset="0"/>
              <a:buChar char="•"/>
            </a:pPr>
            <a:r>
              <a:rPr lang="en-US" sz="2531" dirty="0">
                <a:latin typeface="Rockwell" panose="02060603020205020403" pitchFamily="18" charset="0"/>
              </a:rPr>
              <a:t>Partnership</a:t>
            </a:r>
          </a:p>
          <a:p>
            <a:pPr lvl="2"/>
            <a:r>
              <a:rPr lang="en-US" sz="2200" dirty="0">
                <a:latin typeface="Rockwell" panose="02060603020205020403" pitchFamily="18" charset="0"/>
              </a:rPr>
              <a:t>CCC Chancellor’s Office</a:t>
            </a:r>
          </a:p>
          <a:p>
            <a:pPr lvl="2"/>
            <a:r>
              <a:rPr lang="en-US" sz="2200" dirty="0">
                <a:latin typeface="Rockwell" panose="02060603020205020403" pitchFamily="18" charset="0"/>
              </a:rPr>
              <a:t>College of the Canyons, Foothill College &amp; Chabot-Las Positas CCD</a:t>
            </a:r>
          </a:p>
          <a:p>
            <a:pPr lvl="2"/>
            <a:r>
              <a:rPr lang="en-US" sz="2200" dirty="0">
                <a:latin typeface="Rockwell" panose="02060603020205020403" pitchFamily="18" charset="0"/>
              </a:rPr>
              <a:t>State Academic Senate</a:t>
            </a:r>
          </a:p>
          <a:p>
            <a:pPr lvl="2"/>
            <a:r>
              <a:rPr lang="en-US" sz="2200" dirty="0">
                <a:latin typeface="Rockwell" panose="02060603020205020403" pitchFamily="18" charset="0"/>
              </a:rPr>
              <a:t>Success Center for California Community Colleges</a:t>
            </a:r>
          </a:p>
          <a:p>
            <a:pPr lvl="2"/>
            <a:r>
              <a:rPr lang="en-US" sz="2200" dirty="0">
                <a:latin typeface="Rockwell" panose="02060603020205020403" pitchFamily="18" charset="0"/>
              </a:rPr>
              <a:t>Workgroups with representatives from 22 statewide organizations</a:t>
            </a:r>
          </a:p>
          <a:p>
            <a:pPr marL="914353" lvl="2" indent="0">
              <a:buNone/>
            </a:pPr>
            <a:endParaRPr lang="en-US" sz="2200" dirty="0"/>
          </a:p>
          <a:p>
            <a:pPr marL="457177" lvl="1" indent="0">
              <a:buNone/>
            </a:pPr>
            <a:endParaRPr lang="en-US" sz="3000" dirty="0"/>
          </a:p>
        </p:txBody>
      </p:sp>
      <p:sp>
        <p:nvSpPr>
          <p:cNvPr id="3" name="Slide Number Placeholder 2"/>
          <p:cNvSpPr>
            <a:spLocks noGrp="1"/>
          </p:cNvSpPr>
          <p:nvPr>
            <p:ph type="sldNum" sz="quarter" idx="4294967295"/>
          </p:nvPr>
        </p:nvSpPr>
        <p:spPr/>
        <p:txBody>
          <a:bodyPr/>
          <a:lstStyle/>
          <a:p>
            <a:fld id="{E5E507D8-6DC6-4D2C-8233-08C18F3EF4D6}"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4127881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40707" y="1"/>
            <a:ext cx="7732005" cy="1323439"/>
          </a:xfrm>
          <a:prstGeom prst="rect">
            <a:avLst/>
          </a:prstGeom>
          <a:noFill/>
        </p:spPr>
        <p:txBody>
          <a:bodyPr wrap="square" rtlCol="0">
            <a:spAutoFit/>
          </a:bodyPr>
          <a:lstStyle/>
          <a:p>
            <a:pPr lvl="1" algn="ctr"/>
            <a:r>
              <a:rPr lang="en-US" sz="4000" b="1" dirty="0">
                <a:solidFill>
                  <a:schemeClr val="tx2"/>
                </a:solidFill>
                <a:latin typeface="Rockwell" panose="02060603020205020403" pitchFamily="18" charset="0"/>
              </a:rPr>
              <a:t>Institutional Effectiveness Partnership Initiative (IEPI)</a:t>
            </a:r>
          </a:p>
        </p:txBody>
      </p:sp>
      <p:sp>
        <p:nvSpPr>
          <p:cNvPr id="8" name="TextBox 7"/>
          <p:cNvSpPr txBox="1"/>
          <p:nvPr/>
        </p:nvSpPr>
        <p:spPr>
          <a:xfrm>
            <a:off x="3124200" y="2286001"/>
            <a:ext cx="6705600" cy="400110"/>
          </a:xfrm>
          <a:prstGeom prst="rect">
            <a:avLst/>
          </a:prstGeom>
          <a:noFill/>
        </p:spPr>
        <p:txBody>
          <a:bodyPr wrap="square" rtlCol="0">
            <a:spAutoFit/>
          </a:bodyPr>
          <a:lstStyle/>
          <a:p>
            <a:endParaRPr lang="en-US" sz="2000" dirty="0">
              <a:solidFill>
                <a:srgbClr val="09253F"/>
              </a:solidFill>
              <a:latin typeface="Optima"/>
              <a:cs typeface="Optima"/>
            </a:endParaRPr>
          </a:p>
        </p:txBody>
      </p:sp>
      <p:sp>
        <p:nvSpPr>
          <p:cNvPr id="7" name="Content Placeholder 2"/>
          <p:cNvSpPr>
            <a:spLocks noGrp="1"/>
          </p:cNvSpPr>
          <p:nvPr>
            <p:ph idx="1"/>
          </p:nvPr>
        </p:nvSpPr>
        <p:spPr>
          <a:xfrm>
            <a:off x="1840706" y="1982393"/>
            <a:ext cx="8382000" cy="4875609"/>
          </a:xfrm>
        </p:spPr>
        <p:txBody>
          <a:bodyPr>
            <a:normAutofit/>
          </a:bodyPr>
          <a:lstStyle/>
          <a:p>
            <a:pPr lvl="1">
              <a:buFont typeface="Arial" panose="020B0604020202020204" pitchFamily="34" charset="0"/>
              <a:buChar char="•"/>
            </a:pPr>
            <a:r>
              <a:rPr lang="en-US" sz="3600" dirty="0">
                <a:latin typeface="Rockwell" panose="02060603020205020403" pitchFamily="18" charset="0"/>
              </a:rPr>
              <a:t>IEPI  2.0</a:t>
            </a:r>
          </a:p>
          <a:p>
            <a:pPr marL="914353" lvl="2" indent="0">
              <a:buNone/>
            </a:pPr>
            <a:endParaRPr lang="en-US" sz="2200" dirty="0"/>
          </a:p>
          <a:p>
            <a:pPr marL="457177" lvl="1" indent="0">
              <a:buNone/>
            </a:pPr>
            <a:endParaRPr lang="en-US" sz="3000" dirty="0"/>
          </a:p>
        </p:txBody>
      </p:sp>
      <p:sp>
        <p:nvSpPr>
          <p:cNvPr id="3" name="Slide Number Placeholder 2"/>
          <p:cNvSpPr>
            <a:spLocks noGrp="1"/>
          </p:cNvSpPr>
          <p:nvPr>
            <p:ph type="sldNum" sz="quarter" idx="4294967295"/>
          </p:nvPr>
        </p:nvSpPr>
        <p:spPr/>
        <p:txBody>
          <a:bodyPr/>
          <a:lstStyle/>
          <a:p>
            <a:fld id="{E5E507D8-6DC6-4D2C-8233-08C18F3EF4D6}" type="slidenum">
              <a:rPr lang="en-US" smtClean="0">
                <a:solidFill>
                  <a:prstClr val="black">
                    <a:tint val="75000"/>
                  </a:prstClr>
                </a:solidFill>
              </a:rPr>
              <a:pPr/>
              <a:t>6</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B31BB709-6CBC-0D40-A0A6-ED79500924C5}"/>
              </a:ext>
            </a:extLst>
          </p:cNvPr>
          <p:cNvPicPr>
            <a:picLocks noChangeAspect="1"/>
          </p:cNvPicPr>
          <p:nvPr/>
        </p:nvPicPr>
        <p:blipFill>
          <a:blip r:embed="rId3"/>
          <a:stretch>
            <a:fillRect/>
          </a:stretch>
        </p:blipFill>
        <p:spPr>
          <a:xfrm>
            <a:off x="3510756" y="2713604"/>
            <a:ext cx="5099844" cy="3642746"/>
          </a:xfrm>
          <a:prstGeom prst="rect">
            <a:avLst/>
          </a:prstGeom>
        </p:spPr>
      </p:pic>
    </p:spTree>
    <p:extLst>
      <p:ext uri="{BB962C8B-B14F-4D97-AF65-F5344CB8AC3E}">
        <p14:creationId xmlns:p14="http://schemas.microsoft.com/office/powerpoint/2010/main" val="1763498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59D1-9C1F-554C-8808-047DFE4E41CD}"/>
              </a:ext>
            </a:extLst>
          </p:cNvPr>
          <p:cNvSpPr>
            <a:spLocks noGrp="1"/>
          </p:cNvSpPr>
          <p:nvPr>
            <p:ph type="title"/>
          </p:nvPr>
        </p:nvSpPr>
        <p:spPr/>
        <p:txBody>
          <a:bodyPr/>
          <a:lstStyle/>
          <a:p>
            <a:pPr algn="ctr"/>
            <a:r>
              <a:rPr lang="en-US" b="1" dirty="0">
                <a:solidFill>
                  <a:srgbClr val="002060"/>
                </a:solidFill>
              </a:rPr>
              <a:t>IEPI Partnership Resource Teams (PRT)</a:t>
            </a:r>
          </a:p>
        </p:txBody>
      </p:sp>
      <p:sp>
        <p:nvSpPr>
          <p:cNvPr id="3" name="Content Placeholder 2">
            <a:extLst>
              <a:ext uri="{FF2B5EF4-FFF2-40B4-BE49-F238E27FC236}">
                <a16:creationId xmlns:a16="http://schemas.microsoft.com/office/drawing/2014/main" id="{08B8C36E-A0C0-6D40-B993-D3A4189A2268}"/>
              </a:ext>
            </a:extLst>
          </p:cNvPr>
          <p:cNvSpPr>
            <a:spLocks noGrp="1"/>
          </p:cNvSpPr>
          <p:nvPr>
            <p:ph idx="1"/>
          </p:nvPr>
        </p:nvSpPr>
        <p:spPr/>
        <p:txBody>
          <a:bodyPr>
            <a:normAutofit/>
          </a:bodyPr>
          <a:lstStyle/>
          <a:p>
            <a:pPr marL="0" indent="0">
              <a:buNone/>
            </a:pPr>
            <a:r>
              <a:rPr lang="en-US" dirty="0"/>
              <a:t>A Technical Assistance Team that is assigned to institutions that expresses interest in receiving assistance to improve institutional effectiveness.</a:t>
            </a:r>
          </a:p>
          <a:p>
            <a:r>
              <a:rPr lang="en-US" dirty="0"/>
              <a:t>The team visits the institution at least three times, for initial clarification of issues, development of strategies and timelines, and follow up.</a:t>
            </a:r>
          </a:p>
          <a:p>
            <a:r>
              <a:rPr lang="en-US" dirty="0"/>
              <a:t>Grants of up to $200,000 in seed money are available to institutions that receive team visits, to accelerate implementation of improvement plans</a:t>
            </a:r>
          </a:p>
          <a:p>
            <a:pPr>
              <a:buClr>
                <a:srgbClr val="C00000"/>
              </a:buClr>
            </a:pPr>
            <a:endParaRPr lang="en-US" dirty="0"/>
          </a:p>
        </p:txBody>
      </p:sp>
    </p:spTree>
    <p:extLst>
      <p:ext uri="{BB962C8B-B14F-4D97-AF65-F5344CB8AC3E}">
        <p14:creationId xmlns:p14="http://schemas.microsoft.com/office/powerpoint/2010/main" val="1744204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59D1-9C1F-554C-8808-047DFE4E41CD}"/>
              </a:ext>
            </a:extLst>
          </p:cNvPr>
          <p:cNvSpPr>
            <a:spLocks noGrp="1"/>
          </p:cNvSpPr>
          <p:nvPr>
            <p:ph type="title"/>
          </p:nvPr>
        </p:nvSpPr>
        <p:spPr/>
        <p:txBody>
          <a:bodyPr/>
          <a:lstStyle/>
          <a:p>
            <a:pPr algn="ctr"/>
            <a:r>
              <a:rPr lang="en-US" b="1" dirty="0">
                <a:solidFill>
                  <a:srgbClr val="002060"/>
                </a:solidFill>
              </a:rPr>
              <a:t>IEPI Partnership Resource Teams (PRT)</a:t>
            </a:r>
          </a:p>
        </p:txBody>
      </p:sp>
      <p:sp>
        <p:nvSpPr>
          <p:cNvPr id="3" name="Content Placeholder 2">
            <a:extLst>
              <a:ext uri="{FF2B5EF4-FFF2-40B4-BE49-F238E27FC236}">
                <a16:creationId xmlns:a16="http://schemas.microsoft.com/office/drawing/2014/main" id="{08B8C36E-A0C0-6D40-B993-D3A4189A2268}"/>
              </a:ext>
            </a:extLst>
          </p:cNvPr>
          <p:cNvSpPr>
            <a:spLocks noGrp="1"/>
          </p:cNvSpPr>
          <p:nvPr>
            <p:ph idx="1"/>
          </p:nvPr>
        </p:nvSpPr>
        <p:spPr/>
        <p:txBody>
          <a:bodyPr>
            <a:normAutofit/>
          </a:bodyPr>
          <a:lstStyle/>
          <a:p>
            <a:pPr>
              <a:buClr>
                <a:srgbClr val="C00000"/>
              </a:buClr>
            </a:pPr>
            <a:r>
              <a:rPr lang="en-US" dirty="0"/>
              <a:t>Supported by a pool of more than 400 subject matter experts from within CCC system to populate PRTs. </a:t>
            </a:r>
          </a:p>
          <a:p>
            <a:pPr>
              <a:buClr>
                <a:srgbClr val="C00000"/>
              </a:buClr>
            </a:pPr>
            <a:r>
              <a:rPr lang="en-US" dirty="0"/>
              <a:t>Receive consistent training:</a:t>
            </a:r>
          </a:p>
          <a:p>
            <a:pPr lvl="1">
              <a:buClr>
                <a:srgbClr val="C00000"/>
              </a:buClr>
            </a:pPr>
            <a:r>
              <a:rPr lang="en-US" dirty="0"/>
              <a:t>Trained in the “IEPI Way” and in Appreciative Inquiry.</a:t>
            </a:r>
          </a:p>
          <a:p>
            <a:pPr lvl="1">
              <a:buClr>
                <a:srgbClr val="C00000"/>
              </a:buClr>
            </a:pPr>
            <a:r>
              <a:rPr lang="en-US" dirty="0"/>
              <a:t>Utilize Applied Solution Kit (ASK) materials on college visits.</a:t>
            </a:r>
          </a:p>
          <a:p>
            <a:pPr lvl="1">
              <a:buClr>
                <a:srgbClr val="C00000"/>
              </a:buClr>
            </a:pPr>
            <a:r>
              <a:rPr lang="en-US" dirty="0"/>
              <a:t>ASK materials provide models to support IE improvement and institutional quality which are a foundation for Accreditation.</a:t>
            </a:r>
          </a:p>
        </p:txBody>
      </p:sp>
    </p:spTree>
    <p:extLst>
      <p:ext uri="{BB962C8B-B14F-4D97-AF65-F5344CB8AC3E}">
        <p14:creationId xmlns:p14="http://schemas.microsoft.com/office/powerpoint/2010/main" val="4023018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546-7034-444A-A8B5-1D9699FB7791}"/>
              </a:ext>
            </a:extLst>
          </p:cNvPr>
          <p:cNvSpPr>
            <a:spLocks noGrp="1"/>
          </p:cNvSpPr>
          <p:nvPr>
            <p:ph type="title"/>
          </p:nvPr>
        </p:nvSpPr>
        <p:spPr/>
        <p:txBody>
          <a:bodyPr/>
          <a:lstStyle/>
          <a:p>
            <a:pPr algn="ctr"/>
            <a:r>
              <a:rPr lang="en-US" b="1" dirty="0">
                <a:solidFill>
                  <a:srgbClr val="002060"/>
                </a:solidFill>
              </a:rPr>
              <a:t>IEPI Partnership Resource Teams (PRT)</a:t>
            </a:r>
            <a:endParaRPr lang="en-US" dirty="0"/>
          </a:p>
        </p:txBody>
      </p:sp>
      <p:pic>
        <p:nvPicPr>
          <p:cNvPr id="3" name="Picture 2">
            <a:extLst>
              <a:ext uri="{FF2B5EF4-FFF2-40B4-BE49-F238E27FC236}">
                <a16:creationId xmlns:a16="http://schemas.microsoft.com/office/drawing/2014/main" id="{113217EE-B7BD-4B3A-ACD3-495C4C4C35D4}"/>
              </a:ext>
            </a:extLst>
          </p:cNvPr>
          <p:cNvPicPr>
            <a:picLocks noChangeAspect="1"/>
          </p:cNvPicPr>
          <p:nvPr/>
        </p:nvPicPr>
        <p:blipFill rotWithShape="1">
          <a:blip r:embed="rId2"/>
          <a:srcRect l="23814" t="8100" r="25307" b="7873"/>
          <a:stretch/>
        </p:blipFill>
        <p:spPr>
          <a:xfrm>
            <a:off x="6385810" y="1436941"/>
            <a:ext cx="5432685" cy="5188729"/>
          </a:xfrm>
          <a:prstGeom prst="rect">
            <a:avLst/>
          </a:prstGeom>
        </p:spPr>
      </p:pic>
      <p:sp>
        <p:nvSpPr>
          <p:cNvPr id="5" name="TextBox 4">
            <a:extLst>
              <a:ext uri="{FF2B5EF4-FFF2-40B4-BE49-F238E27FC236}">
                <a16:creationId xmlns:a16="http://schemas.microsoft.com/office/drawing/2014/main" id="{83A30E0C-509E-43C5-B04E-761DD9F913FD}"/>
              </a:ext>
            </a:extLst>
          </p:cNvPr>
          <p:cNvSpPr txBox="1"/>
          <p:nvPr/>
        </p:nvSpPr>
        <p:spPr>
          <a:xfrm>
            <a:off x="224852" y="1690688"/>
            <a:ext cx="6160957" cy="5478423"/>
          </a:xfrm>
          <a:prstGeom prst="rect">
            <a:avLst/>
          </a:prstGeom>
          <a:noFill/>
        </p:spPr>
        <p:txBody>
          <a:bodyPr wrap="square" rtlCol="0">
            <a:spAutoFit/>
          </a:bodyPr>
          <a:lstStyle/>
          <a:p>
            <a:pPr algn="ctr"/>
            <a:r>
              <a:rPr lang="en-US" sz="3200" b="1" dirty="0">
                <a:solidFill>
                  <a:srgbClr val="0070C0"/>
                </a:solidFill>
              </a:rPr>
              <a:t>Colleagues Helping Colleagues</a:t>
            </a:r>
          </a:p>
          <a:p>
            <a:endParaRPr lang="en-US" sz="2400" dirty="0"/>
          </a:p>
          <a:p>
            <a:pPr marL="285750" indent="-285750">
              <a:buFont typeface="Arial" panose="020B0604020202020204" pitchFamily="34" charset="0"/>
              <a:buChar char="•"/>
            </a:pPr>
            <a:r>
              <a:rPr lang="en-US" sz="2400" dirty="0"/>
              <a:t>Volunteer faculty and non-faculty interested in serving on a team participate in an online  survey:</a:t>
            </a:r>
          </a:p>
          <a:p>
            <a:pPr algn="ctr"/>
            <a:r>
              <a:rPr lang="en-US" sz="2400" dirty="0">
                <a:hlinkClick r:id="rId3"/>
              </a:rPr>
              <a:t>http://iepi.cccco.edu/prt</a:t>
            </a:r>
            <a:endParaRPr lang="en-US" sz="2400" dirty="0"/>
          </a:p>
          <a:p>
            <a:endParaRPr lang="en-US" sz="2400" dirty="0"/>
          </a:p>
          <a:p>
            <a:pPr marL="285750" indent="-285750">
              <a:buFont typeface="Arial" panose="020B0604020202020204" pitchFamily="34" charset="0"/>
              <a:buChar char="•"/>
            </a:pPr>
            <a:r>
              <a:rPr lang="en-US" sz="2400" dirty="0"/>
              <a:t>The survey asks faculty to identify areas of expertise.</a:t>
            </a:r>
          </a:p>
          <a:p>
            <a:endParaRPr lang="en-US" sz="2400" dirty="0"/>
          </a:p>
          <a:p>
            <a:pPr marL="285750" indent="-285750">
              <a:buFont typeface="Arial" panose="020B0604020202020204" pitchFamily="34" charset="0"/>
              <a:buChar char="•"/>
            </a:pPr>
            <a:r>
              <a:rPr lang="en-US" sz="2400" dirty="0"/>
              <a:t>Volunteers are then matched to the areas of focus identified by the client institution.</a:t>
            </a:r>
          </a:p>
          <a:p>
            <a:endParaRPr lang="en-US" dirty="0"/>
          </a:p>
          <a:p>
            <a:endParaRPr lang="en-US" dirty="0"/>
          </a:p>
          <a:p>
            <a:endParaRPr lang="en-US" dirty="0"/>
          </a:p>
        </p:txBody>
      </p:sp>
    </p:spTree>
    <p:extLst>
      <p:ext uri="{BB962C8B-B14F-4D97-AF65-F5344CB8AC3E}">
        <p14:creationId xmlns:p14="http://schemas.microsoft.com/office/powerpoint/2010/main" val="24896288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TotalTime>
  <Words>1804</Words>
  <Application>Microsoft Macintosh PowerPoint</Application>
  <PresentationFormat>Widescreen</PresentationFormat>
  <Paragraphs>198</Paragraphs>
  <Slides>22</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ヒラギノ角ゴ ProN W3</vt:lpstr>
      <vt:lpstr>Arial</vt:lpstr>
      <vt:lpstr>Calibri</vt:lpstr>
      <vt:lpstr>Calibri Light</vt:lpstr>
      <vt:lpstr>Gill Sans</vt:lpstr>
      <vt:lpstr>Optima</vt:lpstr>
      <vt:lpstr>Rockwell</vt:lpstr>
      <vt:lpstr>Office Theme</vt:lpstr>
      <vt:lpstr>Institutional Effectiveness Partnership Initiative (IEPI) Partnership Resource Teams (PRTs) and Accreditation</vt:lpstr>
      <vt:lpstr>Overview</vt:lpstr>
      <vt:lpstr>Goal 1:</vt:lpstr>
      <vt:lpstr>Goal 4:</vt:lpstr>
      <vt:lpstr>PowerPoint Presentation</vt:lpstr>
      <vt:lpstr>PowerPoint Presentation</vt:lpstr>
      <vt:lpstr>IEPI Partnership Resource Teams (PRT)</vt:lpstr>
      <vt:lpstr>IEPI Partnership Resource Teams (PRT)</vt:lpstr>
      <vt:lpstr>IEPI Partnership Resource Teams (PRT)</vt:lpstr>
      <vt:lpstr>PowerPoint Presentation</vt:lpstr>
      <vt:lpstr>IEPI / Professional Learning Network</vt:lpstr>
      <vt:lpstr>PowerPoint Presentation</vt:lpstr>
      <vt:lpstr>PRTs and Accreditation Visiting Teams</vt:lpstr>
      <vt:lpstr>PRTs and Accreditation Visiting Teams</vt:lpstr>
      <vt:lpstr>ACCJC New Directions, New Philosophy</vt:lpstr>
      <vt:lpstr>Strategic Plan – Continuing Work &amp; Great Strides</vt:lpstr>
      <vt:lpstr>Strategic Plan – New Directions</vt:lpstr>
      <vt:lpstr>Academic Senate for California Community Colleges (ASCCC)</vt:lpstr>
      <vt:lpstr>Collaborative Efforts: Past, Current, Future</vt:lpstr>
      <vt:lpstr>Transformational Strategies </vt:lpstr>
      <vt:lpstr>Questions?</vt:lpstr>
      <vt:lpstr>RESOURCES</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May</dc:creator>
  <cp:lastModifiedBy>Virginia May</cp:lastModifiedBy>
  <cp:revision>40</cp:revision>
  <dcterms:created xsi:type="dcterms:W3CDTF">2018-02-05T23:43:52Z</dcterms:created>
  <dcterms:modified xsi:type="dcterms:W3CDTF">2018-02-19T14:53:34Z</dcterms:modified>
</cp:coreProperties>
</file>