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788" r:id="rId1"/>
  </p:sldMasterIdLst>
  <p:notesMasterIdLst>
    <p:notesMasterId r:id="rId32"/>
  </p:notesMasterIdLst>
  <p:sldIdLst>
    <p:sldId id="256" r:id="rId2"/>
    <p:sldId id="258" r:id="rId3"/>
    <p:sldId id="268" r:id="rId4"/>
    <p:sldId id="292" r:id="rId5"/>
    <p:sldId id="288" r:id="rId6"/>
    <p:sldId id="287" r:id="rId7"/>
    <p:sldId id="294" r:id="rId8"/>
    <p:sldId id="269" r:id="rId9"/>
    <p:sldId id="295" r:id="rId10"/>
    <p:sldId id="270" r:id="rId11"/>
    <p:sldId id="293" r:id="rId12"/>
    <p:sldId id="271" r:id="rId13"/>
    <p:sldId id="289" r:id="rId14"/>
    <p:sldId id="290" r:id="rId15"/>
    <p:sldId id="261" r:id="rId16"/>
    <p:sldId id="296" r:id="rId17"/>
    <p:sldId id="273" r:id="rId18"/>
    <p:sldId id="274" r:id="rId19"/>
    <p:sldId id="297" r:id="rId20"/>
    <p:sldId id="300" r:id="rId21"/>
    <p:sldId id="277" r:id="rId22"/>
    <p:sldId id="279" r:id="rId23"/>
    <p:sldId id="280" r:id="rId24"/>
    <p:sldId id="298" r:id="rId25"/>
    <p:sldId id="265" r:id="rId26"/>
    <p:sldId id="286" r:id="rId27"/>
    <p:sldId id="284" r:id="rId28"/>
    <p:sldId id="285" r:id="rId29"/>
    <p:sldId id="264" r:id="rId30"/>
    <p:sldId id="301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F5FF2-AA32-7447-BF42-190E1A23793B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63D72-4292-C44F-9017-E3AAE3F5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63D72-4292-C44F-9017-E3AAE3F5B8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6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63D72-4292-C44F-9017-E3AAE3F5B8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98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63D72-4292-C44F-9017-E3AAE3F5B8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98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63D72-4292-C44F-9017-E3AAE3F5B8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9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63D72-4292-C44F-9017-E3AAE3F5B8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9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7DB4CE-292E-E742-A3E2-EA5CD42F1B85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605C047-D583-AE4D-AFF1-8E9F58A30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4E472-26A4-8549-B874-0812C48947C7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47568-49DA-F646-BB60-278A3B4468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59F1-8D87-244A-AA37-D68B3784E32E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61A0-FF04-6B44-98EE-EE25EBAAA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80221-2B4D-F548-A90B-6FA3809F6B14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5F7-2AEE-4342-B613-65190A211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677E-C148-C540-B623-71E2777C1F62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B447-9CFC-3346-B261-F3CDC31141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64C9-A1BE-1A46-A0D3-2E4559681880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BA52-060A-3743-96EA-8D1348512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525F-1B9F-7F42-B5F6-06CE1936C04D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94D0-F65B-7049-A651-671323BB5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515F-D996-6A44-8D35-940EC2DE93A2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9F0-2602-0C43-BEDD-62E33DD69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E90D-C65F-CC4B-8497-9D0DDF0BCACD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AD03-C466-D04E-B40B-F42C99A3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72CA3-394B-4A4A-9DC5-506E571DA48B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7A24-25DB-7442-ADE0-A822EFF225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2FA9-51C9-DC43-83D9-0A9DDABC47D5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38C8F-3B90-864C-81EE-82B625904A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AC57-ED54-2D44-8B72-2CCA9424FD01}" type="datetime1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F4050-69CB-3144-A0B8-668057FAD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89" r:id="rId1"/>
    <p:sldLayoutId id="2147485790" r:id="rId2"/>
    <p:sldLayoutId id="2147485791" r:id="rId3"/>
    <p:sldLayoutId id="2147485792" r:id="rId4"/>
    <p:sldLayoutId id="2147485793" r:id="rId5"/>
    <p:sldLayoutId id="2147485794" r:id="rId6"/>
    <p:sldLayoutId id="2147485795" r:id="rId7"/>
    <p:sldLayoutId id="2147485796" r:id="rId8"/>
    <p:sldLayoutId id="2147485797" r:id="rId9"/>
    <p:sldLayoutId id="2147485798" r:id="rId10"/>
    <p:sldLayoutId id="2147485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surveymonkey.com/r/?sm=xvC3/nIDOcl9WC8UoPoNlFbvGkr6x1TLKbuwHd7x1r8=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1" Type="http://schemas.openxmlformats.org/officeDocument/2006/relationships/hyperlink" Target="mailto:Barry.Gribbons@canyons.edu" TargetMode="External"/><Relationship Id="rId12" Type="http://schemas.openxmlformats.org/officeDocument/2006/relationships/hyperlink" Target="mailto:ttena@CCCCO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" TargetMode="External"/><Relationship Id="rId3" Type="http://schemas.openxmlformats.org/officeDocument/2006/relationships/hyperlink" Target="http://extranet.cccco.edu/Divisions/InstitutionalEffectiveness.aspx" TargetMode="External"/><Relationship Id="rId4" Type="http://schemas.openxmlformats.org/officeDocument/2006/relationships/hyperlink" Target="http://californiacommunitycolleges.cccco.edu/Portals/0/flipbooks/2015-IEPI-Report/IEPI_Report_2015_100115_ADA.pdf" TargetMode="External"/><Relationship Id="rId5" Type="http://schemas.openxmlformats.org/officeDocument/2006/relationships/hyperlink" Target="http://www3.canyons.edu/Offices/IEPI/index.html" TargetMode="External"/><Relationship Id="rId6" Type="http://schemas.openxmlformats.org/officeDocument/2006/relationships/hyperlink" Target="https://misweb.cccco.edu/ie/DistrictSelect.aspx" TargetMode="External"/><Relationship Id="rId7" Type="http://schemas.openxmlformats.org/officeDocument/2006/relationships/hyperlink" Target="http://successcenter.cccco.edu" TargetMode="External"/><Relationship Id="rId8" Type="http://schemas.openxmlformats.org/officeDocument/2006/relationships/hyperlink" Target="http://successcenter.cccco.edu/Initiatives/Professional-Learning" TargetMode="External"/><Relationship Id="rId9" Type="http://schemas.openxmlformats.org/officeDocument/2006/relationships/hyperlink" Target="mailto:rbeach@swccd.edu" TargetMode="External"/><Relationship Id="rId10" Type="http://schemas.openxmlformats.org/officeDocument/2006/relationships/hyperlink" Target="mailto:jbruno@sierracollege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isweb.cccco.edu/ie/DistrictSelect.asp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67" y="1134532"/>
            <a:ext cx="8517465" cy="240453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600" dirty="0"/>
              <a:t>Goal Setting, Data Access,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Professional </a:t>
            </a:r>
            <a:r>
              <a:rPr lang="en-US" sz="3600" dirty="0"/>
              <a:t>Development, and Technical </a:t>
            </a:r>
            <a:r>
              <a:rPr lang="en-US" sz="3600" dirty="0" smtClean="0"/>
              <a:t>Assistance</a:t>
            </a:r>
            <a:br>
              <a:rPr lang="en-US" sz="3600" dirty="0" smtClean="0"/>
            </a:br>
            <a:r>
              <a:rPr lang="en-US" sz="3600" dirty="0" smtClean="0"/>
              <a:t>Update </a:t>
            </a:r>
            <a:r>
              <a:rPr lang="en-US" sz="3600" dirty="0"/>
              <a:t>on Institutional Effectiveness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68" y="3759200"/>
            <a:ext cx="8365066" cy="231986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Randy Beach, At Large Representative, ASCCC</a:t>
            </a:r>
          </a:p>
          <a:p>
            <a:pPr>
              <a:lnSpc>
                <a:spcPct val="100000"/>
              </a:lnSpc>
            </a:pPr>
            <a:r>
              <a:rPr lang="en-US" dirty="0"/>
              <a:t>Julie Bruno, Vice President, ASCCC</a:t>
            </a:r>
          </a:p>
          <a:p>
            <a:pPr>
              <a:lnSpc>
                <a:spcPct val="100000"/>
              </a:lnSpc>
            </a:pPr>
            <a:r>
              <a:rPr lang="en-US" dirty="0"/>
              <a:t>Barry </a:t>
            </a:r>
            <a:r>
              <a:rPr lang="en-US" dirty="0" err="1"/>
              <a:t>Gribbons</a:t>
            </a:r>
            <a:r>
              <a:rPr lang="en-US" dirty="0"/>
              <a:t>, Deputy </a:t>
            </a:r>
            <a:r>
              <a:rPr lang="en-US" dirty="0" smtClean="0"/>
              <a:t>Chancellor, </a:t>
            </a:r>
            <a:r>
              <a:rPr lang="en-US" dirty="0"/>
              <a:t>College of the Canyons</a:t>
            </a:r>
          </a:p>
          <a:p>
            <a:pPr>
              <a:lnSpc>
                <a:spcPct val="100000"/>
              </a:lnSpc>
            </a:pPr>
            <a:r>
              <a:rPr lang="en-US" dirty="0"/>
              <a:t>Theresa </a:t>
            </a:r>
            <a:r>
              <a:rPr lang="en-US" dirty="0" err="1"/>
              <a:t>Tena</a:t>
            </a:r>
            <a:r>
              <a:rPr lang="en-US" dirty="0"/>
              <a:t>, Vice Chancellor, </a:t>
            </a:r>
            <a:r>
              <a:rPr lang="en-US" dirty="0" smtClean="0"/>
              <a:t>Institutional Effectiveness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6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Indicators: Year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3261"/>
            <a:ext cx="7886700" cy="4093701"/>
          </a:xfrm>
        </p:spPr>
        <p:txBody>
          <a:bodyPr/>
          <a:lstStyle/>
          <a:p>
            <a:r>
              <a:rPr lang="en-US" dirty="0" smtClean="0"/>
              <a:t>Course Completion Rate: Change to Fall from Annual</a:t>
            </a:r>
          </a:p>
          <a:p>
            <a:r>
              <a:rPr lang="en-US" dirty="0" smtClean="0"/>
              <a:t>College Choice: Unprepared / Basic Skills</a:t>
            </a:r>
          </a:p>
          <a:p>
            <a:r>
              <a:rPr lang="en-US" dirty="0" smtClean="0"/>
              <a:t>College Choice (Additional Optional)</a:t>
            </a:r>
          </a:p>
          <a:p>
            <a:r>
              <a:rPr lang="en-US" dirty="0" smtClean="0"/>
              <a:t>Audit Separate into Three</a:t>
            </a:r>
          </a:p>
        </p:txBody>
      </p:sp>
    </p:spTree>
    <p:extLst>
      <p:ext uri="{BB962C8B-B14F-4D97-AF65-F5344CB8AC3E}">
        <p14:creationId xmlns:p14="http://schemas.microsoft.com/office/powerpoint/2010/main" val="141712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Indicators: Year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00100" y="1469620"/>
            <a:ext cx="36576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800" b="1" dirty="0"/>
              <a:t>Student Outcomes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Completion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/>
              <a:t>Prepared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/>
              <a:t>Unprepared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/>
              <a:t>Overall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Remedial Rate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/>
              <a:t>Math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/>
              <a:t>English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/>
              <a:t>ESL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CTE Completion Rate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>
                <a:solidFill>
                  <a:srgbClr val="FF0000"/>
                </a:solidFill>
              </a:rPr>
              <a:t>Course Completion Rate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College Choice Unprepared/Basic </a:t>
            </a:r>
            <a:r>
              <a:rPr lang="en-US" sz="1800" b="1" dirty="0">
                <a:solidFill>
                  <a:srgbClr val="FF0000"/>
                </a:solidFill>
              </a:rPr>
              <a:t>Skills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Degrees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Certificates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/>
              <a:t>Transfers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09753" y="1540503"/>
            <a:ext cx="3429000" cy="53340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prstClr val="black"/>
                </a:solidFill>
              </a:rPr>
              <a:t>Accreditation Status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</a:rPr>
              <a:t>Accreditation Status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prstClr val="black"/>
                </a:solidFill>
              </a:rPr>
              <a:t>Fiscal Viability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Salary and Benefits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FTES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Annual Operating Excess/Deficiency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</a:rPr>
              <a:t>Fund Balance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Cash Balance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prstClr val="black"/>
                </a:solidFill>
              </a:rPr>
              <a:t>State and Federal Programmatic Compliance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</a:rPr>
              <a:t>Audit Opinion Financial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</a:rPr>
              <a:t>State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FF0000"/>
                </a:solidFill>
              </a:rPr>
              <a:t>Federal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900" dirty="0"/>
          </a:p>
        </p:txBody>
      </p:sp>
      <p:sp>
        <p:nvSpPr>
          <p:cNvPr id="3" name="Rectangle 2"/>
          <p:cNvSpPr/>
          <p:nvPr/>
        </p:nvSpPr>
        <p:spPr>
          <a:xfrm>
            <a:off x="6554972" y="1540503"/>
            <a:ext cx="288674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Any Category: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Optional: College Choice 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7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Indicators: Year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Participation Rate: Traditional plus GIS</a:t>
            </a:r>
          </a:p>
          <a:p>
            <a:pPr lvl="1"/>
            <a:r>
              <a:rPr lang="en-US" dirty="0" smtClean="0"/>
              <a:t>Percent of Students Who Apply Registering</a:t>
            </a:r>
          </a:p>
          <a:p>
            <a:r>
              <a:rPr lang="en-US" dirty="0" smtClean="0"/>
              <a:t>Employment and Wage Data</a:t>
            </a:r>
          </a:p>
          <a:p>
            <a:pPr lvl="1"/>
            <a:r>
              <a:rPr lang="en-US" dirty="0" smtClean="0"/>
              <a:t>CTE Outcomes Survey</a:t>
            </a:r>
          </a:p>
          <a:p>
            <a:pPr lvl="1"/>
            <a:r>
              <a:rPr lang="en-US" dirty="0" smtClean="0"/>
              <a:t>EDD Data</a:t>
            </a:r>
          </a:p>
          <a:p>
            <a:r>
              <a:rPr lang="en-US" dirty="0" smtClean="0"/>
              <a:t>Dozens of Additional Indicators to Help with Internal Planning </a:t>
            </a:r>
          </a:p>
          <a:p>
            <a:r>
              <a:rPr lang="en-US" dirty="0"/>
              <a:t>Limit the Number of Required Targets</a:t>
            </a:r>
          </a:p>
          <a:p>
            <a:r>
              <a:rPr lang="en-US" dirty="0" err="1"/>
              <a:t>Disaggregations</a:t>
            </a:r>
            <a:endParaRPr lang="en-US" dirty="0"/>
          </a:p>
          <a:p>
            <a:r>
              <a:rPr lang="en-US" dirty="0"/>
              <a:t>Pilot </a:t>
            </a:r>
            <a:r>
              <a:rPr lang="en-US" dirty="0" smtClean="0"/>
              <a:t>Visualizations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8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Partnership Resource Teams (PRTs)</a:t>
            </a:r>
          </a:p>
          <a:p>
            <a:pPr lvl="1"/>
            <a:r>
              <a:rPr lang="en-US" dirty="0" smtClean="0"/>
              <a:t>Made up of peers (faculty, administrators, classified </a:t>
            </a:r>
            <a:r>
              <a:rPr lang="en-US" dirty="0"/>
              <a:t>professionals)</a:t>
            </a:r>
          </a:p>
          <a:p>
            <a:pPr lvl="1"/>
            <a:r>
              <a:rPr lang="en-US" dirty="0" smtClean="0"/>
              <a:t>Utilize </a:t>
            </a:r>
            <a:r>
              <a:rPr lang="en-US" dirty="0"/>
              <a:t>the “Appreciative </a:t>
            </a:r>
            <a:r>
              <a:rPr lang="en-US" dirty="0" smtClean="0"/>
              <a:t>Inquiry” Approach</a:t>
            </a:r>
            <a:endParaRPr lang="en-US" dirty="0"/>
          </a:p>
          <a:p>
            <a:pPr lvl="1"/>
            <a:r>
              <a:rPr lang="en-US" dirty="0" smtClean="0"/>
              <a:t>Strive to be positive</a:t>
            </a:r>
            <a:r>
              <a:rPr lang="en-US" dirty="0"/>
              <a:t>, constructive, and solution-</a:t>
            </a:r>
            <a:r>
              <a:rPr lang="en-US" dirty="0" smtClean="0"/>
              <a:t>oriented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assistance without judgment or predetermined courses of action</a:t>
            </a:r>
          </a:p>
          <a:p>
            <a:pPr lvl="1"/>
            <a:r>
              <a:rPr lang="en-US" dirty="0" smtClean="0"/>
              <a:t>Provide an opportunity </a:t>
            </a:r>
            <a:r>
              <a:rPr lang="en-US" dirty="0"/>
              <a:t>to brainstorm ideas and share challenges with peers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Underlying governance and resource issues surface and become </a:t>
            </a:r>
            <a:r>
              <a:rPr lang="en-US" dirty="0" smtClean="0"/>
              <a:t>evident</a:t>
            </a:r>
            <a:endParaRPr lang="en-US" dirty="0"/>
          </a:p>
          <a:p>
            <a:pPr lvl="1"/>
            <a:r>
              <a:rPr lang="en-US" dirty="0" smtClean="0"/>
              <a:t>Are a professional development opportunity for volunteers statewide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b="1" i="1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94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</a:t>
            </a:r>
            <a:r>
              <a:rPr lang="en-US" dirty="0"/>
              <a:t>1</a:t>
            </a:r>
            <a:r>
              <a:rPr lang="en-US" b="0" i="0" dirty="0"/>
              <a:t>: Gathering Information and Establishing </a:t>
            </a:r>
            <a:r>
              <a:rPr lang="en-US" b="0" i="0" dirty="0" smtClean="0"/>
              <a:t>Scope</a:t>
            </a:r>
          </a:p>
          <a:p>
            <a:pPr lvl="1"/>
            <a:r>
              <a:rPr lang="en-US" dirty="0" smtClean="0"/>
              <a:t>Visit guided by the letter of interest </a:t>
            </a:r>
            <a:endParaRPr lang="en-US" b="0" i="0" dirty="0"/>
          </a:p>
          <a:p>
            <a:r>
              <a:rPr lang="en-US" dirty="0"/>
              <a:t>Visit 2</a:t>
            </a:r>
            <a:r>
              <a:rPr lang="en-US" b="0" i="0" dirty="0"/>
              <a:t>: Helping the College Develop Its Innovation and Effectiveness </a:t>
            </a:r>
            <a:r>
              <a:rPr lang="en-US" b="0" i="0" dirty="0" smtClean="0"/>
              <a:t>Plan</a:t>
            </a:r>
          </a:p>
          <a:p>
            <a:pPr lvl="1"/>
            <a:r>
              <a:rPr lang="en-US" dirty="0" smtClean="0"/>
              <a:t>Based on interviews and review of materials provided (AI) relevant to the letter of interest; </a:t>
            </a:r>
            <a:endParaRPr lang="en-US" b="0" i="0" dirty="0"/>
          </a:p>
          <a:p>
            <a:r>
              <a:rPr lang="en-US" dirty="0"/>
              <a:t>Visit 3 </a:t>
            </a:r>
            <a:r>
              <a:rPr lang="en-US" b="0" i="0" dirty="0"/>
              <a:t>and Any Subsequent Visits: Following </a:t>
            </a:r>
            <a:r>
              <a:rPr lang="en-US" b="0" i="0" dirty="0" smtClean="0"/>
              <a:t>Up</a:t>
            </a:r>
          </a:p>
          <a:p>
            <a:pPr lvl="1"/>
            <a:r>
              <a:rPr lang="en-US" dirty="0" smtClean="0"/>
              <a:t>Manner of follow-up based on the needs of the college</a:t>
            </a:r>
            <a:endParaRPr lang="en-US" b="0" i="0" dirty="0"/>
          </a:p>
          <a:p>
            <a:r>
              <a:rPr lang="en-US" dirty="0"/>
              <a:t>Wrap-Up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822975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31 institutions selected to receive technical assistance by Partnership Resource </a:t>
            </a:r>
            <a:r>
              <a:rPr lang="en-US" dirty="0" smtClean="0"/>
              <a:t>Teams</a:t>
            </a:r>
          </a:p>
          <a:p>
            <a:pPr lvl="1"/>
            <a:r>
              <a:rPr lang="en-US" dirty="0" smtClean="0"/>
              <a:t>Spring </a:t>
            </a:r>
            <a:r>
              <a:rPr lang="en-US" dirty="0"/>
              <a:t>2015 cohort includes 8 institutions  </a:t>
            </a:r>
          </a:p>
          <a:p>
            <a:pPr lvl="1"/>
            <a:r>
              <a:rPr lang="en-US" dirty="0"/>
              <a:t>Fall 2015 cohort includes 15 colleges, 1 center, and 1 district</a:t>
            </a:r>
          </a:p>
          <a:p>
            <a:pPr lvl="1"/>
            <a:r>
              <a:rPr lang="en-US" dirty="0"/>
              <a:t>Spring 2016 cohort includes 6 institutions</a:t>
            </a:r>
          </a:p>
          <a:p>
            <a:pPr lvl="1"/>
            <a:r>
              <a:rPr lang="en-US" dirty="0"/>
              <a:t>Seven of the ten colleges currently with accreditation sanction being served by </a:t>
            </a:r>
            <a:r>
              <a:rPr lang="en-US" dirty="0" smtClean="0"/>
              <a:t>PRTs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3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0" dirty="0" smtClean="0"/>
              <a:t>A </a:t>
            </a:r>
            <a:r>
              <a:rPr lang="en-US" sz="2800" b="0" i="0" dirty="0"/>
              <a:t>pool of more than 230 subject matter experts from within CCC system to populate PRTs.  Application link</a:t>
            </a:r>
            <a:r>
              <a:rPr lang="en-US" sz="2800" b="0" i="0" dirty="0" smtClean="0"/>
              <a:t>:</a:t>
            </a:r>
          </a:p>
          <a:p>
            <a:r>
              <a:rPr lang="en-US" sz="2800" dirty="0" smtClean="0">
                <a:hlinkClick r:id="rId3"/>
              </a:rPr>
              <a:t>IEPI PRT Resource Pool Faculty Survey</a:t>
            </a:r>
            <a:endParaRPr lang="en-US" sz="2800" b="0" i="0" u="sng" dirty="0"/>
          </a:p>
          <a:p>
            <a:r>
              <a:rPr lang="en-US" sz="2800" b="0" i="0" dirty="0" smtClean="0"/>
              <a:t>PRT </a:t>
            </a:r>
            <a:r>
              <a:rPr lang="en-US" sz="2800" b="0" i="0" dirty="0"/>
              <a:t>Training occurs twice each year, through a webinar and two face-to-face workshops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49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Requests for help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Integrated </a:t>
            </a:r>
            <a:r>
              <a:rPr lang="en-US" dirty="0"/>
              <a:t>planning at all levels, with resource allocation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SLO and SAO assessment, reporting, improvement, and integration with institutional planning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Using student success and achievement data for improving decision-making and institutional effectiveness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Enrollment </a:t>
            </a:r>
            <a:r>
              <a:rPr lang="en-US" dirty="0" smtClean="0"/>
              <a:t>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69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Requests for help</a:t>
            </a:r>
          </a:p>
          <a:p>
            <a:pPr lvl="1"/>
            <a:r>
              <a:rPr lang="en-US" dirty="0" smtClean="0"/>
              <a:t>Delineation of function between college and district</a:t>
            </a:r>
          </a:p>
          <a:p>
            <a:pPr lvl="1"/>
            <a:r>
              <a:rPr lang="en-US" dirty="0" smtClean="0"/>
              <a:t>Technology tools for monitoring and management of institutional effectiveness processes</a:t>
            </a:r>
          </a:p>
          <a:p>
            <a:pPr lvl="1"/>
            <a:r>
              <a:rPr lang="en-US" dirty="0" smtClean="0"/>
              <a:t>Improvement of governance, decision-making, and communication</a:t>
            </a:r>
          </a:p>
          <a:p>
            <a:pPr lvl="1"/>
            <a:r>
              <a:rPr lang="en-US" dirty="0" smtClean="0"/>
              <a:t>Fiscal management and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850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Partnership Resource Team</a:t>
            </a:r>
            <a:br>
              <a:rPr lang="en-US" dirty="0"/>
            </a:br>
            <a:r>
              <a:rPr lang="en-US" dirty="0" smtClean="0"/>
              <a:t>Faculty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/>
              <a:t>Lessons Learned</a:t>
            </a:r>
          </a:p>
          <a:p>
            <a:r>
              <a:rPr lang="en-US" b="0" i="0" dirty="0"/>
              <a:t>“AHA!” moments</a:t>
            </a:r>
          </a:p>
          <a:p>
            <a:r>
              <a:rPr lang="en-US" b="0" i="0" dirty="0"/>
              <a:t>Institution visits – what was the most helpful observation to your institution?</a:t>
            </a:r>
          </a:p>
          <a:p>
            <a:r>
              <a:rPr lang="en-US" b="0" i="0" dirty="0"/>
              <a:t>Suggestions going forward?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1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IEPI Overview</a:t>
            </a:r>
          </a:p>
          <a:p>
            <a:r>
              <a:rPr lang="en-US" dirty="0" smtClean="0"/>
              <a:t>Lessons Learned from Year One</a:t>
            </a:r>
          </a:p>
          <a:p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Indicators</a:t>
            </a:r>
          </a:p>
          <a:p>
            <a:pPr lvl="1"/>
            <a:r>
              <a:rPr lang="en-US" dirty="0" smtClean="0"/>
              <a:t>Technical Assistance – Partnership Resource Teams</a:t>
            </a:r>
          </a:p>
          <a:p>
            <a:pPr lvl="1"/>
            <a:r>
              <a:rPr lang="en-US" dirty="0"/>
              <a:t>Professional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Policy and Practice</a:t>
            </a:r>
            <a:endParaRPr lang="en-US" dirty="0"/>
          </a:p>
          <a:p>
            <a:r>
              <a:rPr lang="en-US" dirty="0" smtClean="0"/>
              <a:t>What’s Next?</a:t>
            </a:r>
          </a:p>
          <a:p>
            <a:r>
              <a:rPr lang="en-US" dirty="0" smtClean="0"/>
              <a:t>Questions and Comments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48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Professional Development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/>
              <a:t>Disseminate effective practices to deliver outstanding educational programs and results to students </a:t>
            </a:r>
          </a:p>
          <a:p>
            <a:r>
              <a:rPr lang="en-US" b="0" i="0" dirty="0"/>
              <a:t>Identify pitfalls to avoid</a:t>
            </a:r>
          </a:p>
          <a:p>
            <a:r>
              <a:rPr lang="en-US" b="0" i="0" dirty="0"/>
              <a:t>Provide regional workshops</a:t>
            </a:r>
          </a:p>
          <a:p>
            <a:r>
              <a:rPr lang="en-US" b="0" i="0" dirty="0"/>
              <a:t>Provide access to an Professional Learning Network supplemented by regional workshops and webinars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7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3807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Through </a:t>
            </a:r>
            <a:r>
              <a:rPr lang="en-US" dirty="0"/>
              <a:t>September 2015, total of more than 1,000 participants at IEPI-sponsored workshops</a:t>
            </a:r>
          </a:p>
          <a:p>
            <a:pPr lvl="1"/>
            <a:r>
              <a:rPr lang="en-US" dirty="0"/>
              <a:t>Six “What is IEPI/Framework of Indicators” workshops </a:t>
            </a:r>
          </a:p>
          <a:p>
            <a:pPr lvl="1"/>
            <a:r>
              <a:rPr lang="en-US" dirty="0"/>
              <a:t>Six Student Support (Re)defined workshops</a:t>
            </a:r>
          </a:p>
          <a:p>
            <a:pPr lvl="1"/>
            <a:r>
              <a:rPr lang="en-US" dirty="0"/>
              <a:t>Two Enrollment Management workshops</a:t>
            </a:r>
          </a:p>
          <a:p>
            <a:r>
              <a:rPr lang="en-US" dirty="0"/>
              <a:t>Coming Attractions</a:t>
            </a:r>
          </a:p>
          <a:p>
            <a:pPr lvl="1"/>
            <a:r>
              <a:rPr lang="en-US" dirty="0"/>
              <a:t>Additional Student Support (Re)defined Workshops</a:t>
            </a:r>
          </a:p>
          <a:p>
            <a:pPr lvl="1"/>
            <a:r>
              <a:rPr lang="en-US" dirty="0"/>
              <a:t>Integrated Planning</a:t>
            </a:r>
          </a:p>
          <a:p>
            <a:pPr lvl="1"/>
            <a:r>
              <a:rPr lang="en-US" dirty="0"/>
              <a:t>Diversity in Hiring</a:t>
            </a:r>
          </a:p>
          <a:p>
            <a:pPr lvl="1"/>
            <a:r>
              <a:rPr lang="en-US" dirty="0"/>
              <a:t>Inmate Education</a:t>
            </a:r>
          </a:p>
          <a:p>
            <a:pPr lvl="1"/>
            <a:r>
              <a:rPr lang="en-US" dirty="0"/>
              <a:t>California Conservation Corps</a:t>
            </a:r>
          </a:p>
          <a:p>
            <a:pPr lvl="1"/>
            <a:r>
              <a:rPr lang="en-US" dirty="0"/>
              <a:t>Audit and Fiscal </a:t>
            </a:r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9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Clearinghouse</a:t>
            </a:r>
          </a:p>
          <a:p>
            <a:pPr lvl="1"/>
            <a:r>
              <a:rPr lang="en-US" dirty="0"/>
              <a:t>Coordinated by Success Center for California Community Colleges with TTIP South </a:t>
            </a:r>
          </a:p>
          <a:p>
            <a:pPr lvl="1"/>
            <a:r>
              <a:rPr lang="en-US" dirty="0"/>
              <a:t>Pulls together hundreds of resources by topic (e.g., integrated planning, SLO assessment, board governance, etc.), highlighting exemplary practices</a:t>
            </a:r>
          </a:p>
          <a:p>
            <a:pPr lvl="1"/>
            <a:r>
              <a:rPr lang="en-US" dirty="0"/>
              <a:t>Will include system-wide calendar and other features </a:t>
            </a:r>
          </a:p>
          <a:p>
            <a:pPr lvl="1"/>
            <a:r>
              <a:rPr lang="en-US" dirty="0"/>
              <a:t>Anticipated release, November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74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and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Initiation of a communication plan and collection of successful college practices to share with other California Community Colleges</a:t>
            </a:r>
          </a:p>
          <a:p>
            <a:r>
              <a:rPr lang="en-US" dirty="0"/>
              <a:t>Proposal to conduct research to see what we can learn from reviewing IE practices and standards used in other states </a:t>
            </a:r>
          </a:p>
          <a:p>
            <a:r>
              <a:rPr lang="en-US" dirty="0"/>
              <a:t>Proposal to develop a list (or rubric) of best practices in areas identified in Letters of Interest.</a:t>
            </a:r>
          </a:p>
          <a:p>
            <a:r>
              <a:rPr lang="en-US" dirty="0"/>
              <a:t>Proposal to form a community of practice for ALOs or College Accreditation Liaison Officers and Chairs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42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This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Constituent Group Engagement</a:t>
            </a:r>
          </a:p>
          <a:p>
            <a:r>
              <a:rPr lang="en-US" dirty="0"/>
              <a:t>Quality Workshops and Technical Assistance</a:t>
            </a:r>
          </a:p>
          <a:p>
            <a:r>
              <a:rPr lang="en-US" dirty="0"/>
              <a:t>Seed Grants</a:t>
            </a:r>
          </a:p>
          <a:p>
            <a:r>
              <a:rPr lang="en-US" dirty="0"/>
              <a:t>Voluntary, Not Required</a:t>
            </a:r>
          </a:p>
          <a:p>
            <a:r>
              <a:rPr lang="en-US" dirty="0"/>
              <a:t>Collaboration Across Institutions and Groups</a:t>
            </a:r>
          </a:p>
          <a:p>
            <a:r>
              <a:rPr lang="en-US" dirty="0"/>
              <a:t>Commitment to Advancement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1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95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6853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2015-16 budget augmentation ($2.5 M to $17.5 M) and Chancellor’s Office additional 6 new staff: </a:t>
            </a:r>
          </a:p>
          <a:p>
            <a:r>
              <a:rPr lang="en-US" dirty="0"/>
              <a:t>Expand number of colleges, districts, and centers served</a:t>
            </a:r>
          </a:p>
          <a:p>
            <a:r>
              <a:rPr lang="en-US" dirty="0"/>
              <a:t>Adopt Year-Two IEPI goals framework by Board of Governors at November 2015 meeting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60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68315"/>
            <a:ext cx="7886700" cy="4351338"/>
          </a:xfrm>
        </p:spPr>
        <p:txBody>
          <a:bodyPr/>
          <a:lstStyle/>
          <a:p>
            <a:r>
              <a:rPr lang="en-US" dirty="0"/>
              <a:t>Roll out of IEPI Strategic Communications— ensure colleges/districts and external audiences understand value and benefits of IEPI</a:t>
            </a:r>
          </a:p>
          <a:p>
            <a:r>
              <a:rPr lang="en-US" dirty="0"/>
              <a:t>Establish a voluntary Community of Practice focused on colleges/districts visited by Partnership Resource Teams. IEPI set a goal to have the first multi-day cohort in Spring 2016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95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/>
            <a:r>
              <a:rPr lang="en-US" sz="2600" b="1" i="1" dirty="0"/>
              <a:t>$12 M to identify and disseminate effective practices—Board of Governors to award RFP at November 2015 </a:t>
            </a:r>
            <a:r>
              <a:rPr lang="en-US" sz="2600" b="1" i="1" dirty="0" smtClean="0"/>
              <a:t>meeting</a:t>
            </a:r>
          </a:p>
          <a:p>
            <a:pPr marL="800100" lvl="3" indent="-342900"/>
            <a:r>
              <a:rPr lang="en-US" sz="2400" dirty="0"/>
              <a:t>Develop content/materials</a:t>
            </a:r>
          </a:p>
          <a:p>
            <a:pPr marL="800100" lvl="3" indent="-342900"/>
            <a:r>
              <a:rPr lang="en-US" sz="2400" dirty="0" smtClean="0"/>
              <a:t>Dedicate </a:t>
            </a:r>
            <a:r>
              <a:rPr lang="en-US" sz="2400" dirty="0"/>
              <a:t>staff to develop content and coordinate activity</a:t>
            </a:r>
          </a:p>
          <a:p>
            <a:pPr marL="800100" lvl="3" indent="-342900"/>
            <a:r>
              <a:rPr lang="en-US" sz="2400" dirty="0"/>
              <a:t>Deploy resources to disseminate content—in person, online, regional</a:t>
            </a:r>
          </a:p>
          <a:p>
            <a:pPr marL="800100" lvl="3" indent="-342900"/>
            <a:r>
              <a:rPr lang="en-US" sz="2400" dirty="0"/>
              <a:t>Support the Professional Learning Network</a:t>
            </a:r>
          </a:p>
          <a:p>
            <a:pPr marL="800100" lvl="3" indent="-342900"/>
            <a:r>
              <a:rPr lang="en-US" sz="2400" dirty="0"/>
              <a:t>Evaluate the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15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2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IEPI?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Effectiveness Partnership  Initiative</a:t>
            </a:r>
          </a:p>
          <a:p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Executive Committee</a:t>
            </a:r>
          </a:p>
          <a:p>
            <a:pPr lvl="1"/>
            <a:r>
              <a:rPr lang="en-US" dirty="0" smtClean="0"/>
              <a:t>Advisory Committee</a:t>
            </a:r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Indicators</a:t>
            </a:r>
          </a:p>
          <a:p>
            <a:pPr lvl="1"/>
            <a:r>
              <a:rPr lang="en-US" dirty="0" smtClean="0"/>
              <a:t>Technical Assistance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Policy and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1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67" y="1825625"/>
            <a:ext cx="854755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ASCCC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Chancellor’s Office Institutional Effectiveness Division</a:t>
            </a:r>
            <a:r>
              <a:rPr lang="en-US" dirty="0" smtClean="0"/>
              <a:t>  </a:t>
            </a:r>
          </a:p>
          <a:p>
            <a:r>
              <a:rPr lang="en-US" dirty="0" smtClean="0">
                <a:hlinkClick r:id="rId4"/>
              </a:rPr>
              <a:t>IEPI Report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IEPI – College of the Canyons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Indicators Portal 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Student Success Center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Professional Learning Network</a:t>
            </a:r>
            <a:endParaRPr lang="en-US" dirty="0" smtClean="0"/>
          </a:p>
          <a:p>
            <a:r>
              <a:rPr lang="en-US" dirty="0" smtClean="0"/>
              <a:t>Emails</a:t>
            </a:r>
          </a:p>
          <a:p>
            <a:pPr lvl="1"/>
            <a:r>
              <a:rPr lang="en-US" dirty="0" smtClean="0"/>
              <a:t>Randy Beach – </a:t>
            </a:r>
            <a:r>
              <a:rPr lang="en-US" dirty="0" smtClean="0">
                <a:hlinkClick r:id="rId9"/>
              </a:rPr>
              <a:t>rbeach@swccd.edu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Julie Bruno – </a:t>
            </a:r>
            <a:r>
              <a:rPr lang="en-US" dirty="0" smtClean="0">
                <a:hlinkClick r:id="rId10"/>
              </a:rPr>
              <a:t>jbruno@sierracollege.edu</a:t>
            </a:r>
            <a:endParaRPr lang="en-US" dirty="0" smtClean="0"/>
          </a:p>
          <a:p>
            <a:pPr lvl="1"/>
            <a:r>
              <a:rPr lang="en-US" dirty="0" smtClean="0"/>
              <a:t>Barry </a:t>
            </a:r>
            <a:r>
              <a:rPr lang="en-US" dirty="0" err="1" smtClean="0"/>
              <a:t>Gribbons</a:t>
            </a:r>
            <a:r>
              <a:rPr lang="en-US" dirty="0" smtClean="0"/>
              <a:t> – </a:t>
            </a:r>
            <a:r>
              <a:rPr lang="en-US" dirty="0" smtClean="0">
                <a:hlinkClick r:id="rId11"/>
              </a:rPr>
              <a:t>Barry.Gribbons@canyons.edu</a:t>
            </a:r>
            <a:endParaRPr lang="en-US" dirty="0" smtClean="0"/>
          </a:p>
          <a:p>
            <a:pPr lvl="1"/>
            <a:r>
              <a:rPr lang="en-US" dirty="0" smtClean="0"/>
              <a:t>Theresa </a:t>
            </a:r>
            <a:r>
              <a:rPr lang="en-US" dirty="0" err="1" smtClean="0"/>
              <a:t>Tena</a:t>
            </a:r>
            <a:r>
              <a:rPr lang="en-US" dirty="0" smtClean="0"/>
              <a:t> – </a:t>
            </a:r>
            <a:r>
              <a:rPr lang="en-US" dirty="0" smtClean="0">
                <a:hlinkClick r:id="rId12"/>
              </a:rPr>
              <a:t>ttena</a:t>
            </a:r>
            <a:r>
              <a:rPr lang="en-US" smtClean="0">
                <a:hlinkClick r:id="rId12"/>
              </a:rPr>
              <a:t>@CCCCO.edu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96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H</a:t>
            </a:r>
            <a:r>
              <a:rPr lang="en-US" sz="4000" dirty="0" smtClean="0"/>
              <a:t>ow did it go?</a:t>
            </a:r>
          </a:p>
          <a:p>
            <a:pPr marL="0" indent="0" algn="ctr">
              <a:buNone/>
            </a:pPr>
            <a:r>
              <a:rPr lang="en-US" sz="4000" dirty="0" smtClean="0"/>
              <a:t>What worked?</a:t>
            </a:r>
          </a:p>
          <a:p>
            <a:pPr marL="0" indent="0" algn="ctr">
              <a:buNone/>
            </a:pPr>
            <a:r>
              <a:rPr lang="en-US" sz="4000" dirty="0" smtClean="0"/>
              <a:t>What didn’t?</a:t>
            </a:r>
          </a:p>
          <a:p>
            <a:pPr marL="0" indent="0" algn="ctr">
              <a:buNone/>
            </a:pPr>
            <a:r>
              <a:rPr lang="en-US" sz="4000" dirty="0" smtClean="0"/>
              <a:t>What could be better?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421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6187"/>
            <a:ext cx="7886700" cy="4150776"/>
          </a:xfrm>
        </p:spPr>
        <p:txBody>
          <a:bodyPr/>
          <a:lstStyle/>
          <a:p>
            <a:r>
              <a:rPr lang="en-US" dirty="0" smtClean="0"/>
              <a:t>Great Depth of Expertise from within the System</a:t>
            </a:r>
          </a:p>
          <a:p>
            <a:r>
              <a:rPr lang="en-US" dirty="0" smtClean="0"/>
              <a:t>Strong willingness to help and receive help</a:t>
            </a:r>
          </a:p>
          <a:p>
            <a:r>
              <a:rPr lang="en-US" dirty="0" smtClean="0"/>
              <a:t>Positive Partnership Resource Team training and experiences</a:t>
            </a:r>
          </a:p>
          <a:p>
            <a:r>
              <a:rPr lang="en-US" dirty="0" smtClean="0"/>
              <a:t>Challenges resulting from CEO Turnover</a:t>
            </a:r>
          </a:p>
          <a:p>
            <a:r>
              <a:rPr lang="en-US" dirty="0" smtClean="0"/>
              <a:t>Adjust logistics, especially college preparation for a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6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PRT pool, especially with CBO and MIS/IT</a:t>
            </a:r>
          </a:p>
          <a:p>
            <a:r>
              <a:rPr lang="en-US" dirty="0" smtClean="0"/>
              <a:t>Emerging workshop structure</a:t>
            </a:r>
          </a:p>
          <a:p>
            <a:pPr lvl="1"/>
            <a:r>
              <a:rPr lang="en-US" dirty="0" smtClean="0"/>
              <a:t>Hosted at colleges when possible </a:t>
            </a:r>
          </a:p>
          <a:p>
            <a:pPr lvl="1"/>
            <a:r>
              <a:rPr lang="en-US" dirty="0" smtClean="0"/>
              <a:t>Encourage teams</a:t>
            </a:r>
          </a:p>
          <a:p>
            <a:pPr lvl="1"/>
            <a:r>
              <a:rPr lang="en-US" dirty="0" smtClean="0"/>
              <a:t>Present promising practices</a:t>
            </a:r>
          </a:p>
          <a:p>
            <a:pPr lvl="1"/>
            <a:r>
              <a:rPr lang="en-US" dirty="0" smtClean="0"/>
              <a:t>Focus on developing plans</a:t>
            </a:r>
          </a:p>
          <a:p>
            <a:r>
              <a:rPr lang="en-US" dirty="0" smtClean="0"/>
              <a:t>Great Response to Seed Grants, though slower requests than expected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8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 for Indicator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Statutorily required</a:t>
            </a:r>
          </a:p>
          <a:p>
            <a:r>
              <a:rPr lang="en-US" dirty="0"/>
              <a:t>Board of Governors adopted Year-One framework March 16, 2015</a:t>
            </a:r>
          </a:p>
          <a:p>
            <a:r>
              <a:rPr lang="en-US" dirty="0"/>
              <a:t>All 112 colleges adopted goals framework and set goals by June 30, 2015</a:t>
            </a:r>
          </a:p>
          <a:p>
            <a:r>
              <a:rPr lang="en-US" dirty="0"/>
              <a:t>Indicator Portal was created: </a:t>
            </a:r>
            <a:r>
              <a:rPr lang="en-US" sz="2000" dirty="0">
                <a:hlinkClick r:id="rId2"/>
              </a:rPr>
              <a:t>https://misweb.cccco.edu/ie/DistrictSelect.aspx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0583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Indicators: Year 1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800100" y="1990615"/>
            <a:ext cx="36576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b="1" dirty="0" smtClean="0"/>
              <a:t>Student Achievement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Completion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Prepared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Unprepared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Overall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Remedial Rate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Math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English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ESL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CTE Completion Rate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*Course Completion Rate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Degrees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Certificates</a:t>
            </a:r>
            <a:endParaRPr lang="en-US" sz="1800" dirty="0"/>
          </a:p>
          <a:p>
            <a:pPr fontAlgn="auto">
              <a:spcAft>
                <a:spcPts val="0"/>
              </a:spcAft>
              <a:defRPr/>
            </a:pPr>
            <a:r>
              <a:rPr lang="en-US" sz="1800" dirty="0" smtClean="0"/>
              <a:t>Transfers</a:t>
            </a:r>
            <a:endParaRPr lang="en-US" sz="1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14900" y="2143015"/>
            <a:ext cx="3429000" cy="53340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prstClr val="black"/>
                </a:solidFill>
              </a:rPr>
              <a:t>Accreditation Status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*Accreditation Status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prstClr val="black"/>
                </a:solidFill>
              </a:rPr>
              <a:t>Fiscal Viability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Salary and Benefits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FTES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Annual Operating Excess/Deficiency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*Fund Balance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prstClr val="black"/>
                </a:solidFill>
              </a:rPr>
              <a:t>Cash Balance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prstClr val="black"/>
                </a:solidFill>
              </a:rPr>
              <a:t>State and Federal Programmatic Compliance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*Overall Audit Opinion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9531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 for Indicator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Indicators useful in informing PRT visits</a:t>
            </a:r>
          </a:p>
          <a:p>
            <a:r>
              <a:rPr lang="en-US" dirty="0"/>
              <a:t>Colleges/Districts gauge their progress for internal planning purposes</a:t>
            </a:r>
          </a:p>
        </p:txBody>
      </p:sp>
    </p:spTree>
    <p:extLst>
      <p:ext uri="{BB962C8B-B14F-4D97-AF65-F5344CB8AC3E}">
        <p14:creationId xmlns:p14="http://schemas.microsoft.com/office/powerpoint/2010/main" val="976739153"/>
      </p:ext>
    </p:extLst>
  </p:cSld>
  <p:clrMapOvr>
    <a:masterClrMapping/>
  </p:clrMapOvr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558</TotalTime>
  <Words>1276</Words>
  <Application>Microsoft Macintosh PowerPoint</Application>
  <PresentationFormat>On-screen Show (4:3)</PresentationFormat>
  <Paragraphs>243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Senate Template Plain</vt:lpstr>
      <vt:lpstr>Goal Setting, Data Access,  Professional Development, and Technical Assistance Update on Institutional Effectiveness </vt:lpstr>
      <vt:lpstr>Overview</vt:lpstr>
      <vt:lpstr>What is IEPI?</vt:lpstr>
      <vt:lpstr>Lessons Learned</vt:lpstr>
      <vt:lpstr>Lessons Learned</vt:lpstr>
      <vt:lpstr>Lessons Learned</vt:lpstr>
      <vt:lpstr>Context for Indicator Framework </vt:lpstr>
      <vt:lpstr>Indicators: Year 1</vt:lpstr>
      <vt:lpstr>Context for Indicator Framework </vt:lpstr>
      <vt:lpstr>Indicators: Year 2</vt:lpstr>
      <vt:lpstr>Indicators: Year 2</vt:lpstr>
      <vt:lpstr>Indicators: Year 3</vt:lpstr>
      <vt:lpstr>Technical Assistance</vt:lpstr>
      <vt:lpstr>Technical Assistance</vt:lpstr>
      <vt:lpstr>Technical Assistance</vt:lpstr>
      <vt:lpstr>Technical Assistance</vt:lpstr>
      <vt:lpstr>Technical Assistance</vt:lpstr>
      <vt:lpstr>Technical Assistance</vt:lpstr>
      <vt:lpstr>Partnership Resource Team Faculty observations </vt:lpstr>
      <vt:lpstr>Professional Development Goals</vt:lpstr>
      <vt:lpstr>Professional Development</vt:lpstr>
      <vt:lpstr>Professional Development</vt:lpstr>
      <vt:lpstr>Policy and Practice</vt:lpstr>
      <vt:lpstr>What Makes This Work?</vt:lpstr>
      <vt:lpstr>What’s Next?</vt:lpstr>
      <vt:lpstr>Next Steps</vt:lpstr>
      <vt:lpstr>Next Steps</vt:lpstr>
      <vt:lpstr>Next Steps</vt:lpstr>
      <vt:lpstr>Questions and Comments?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Setting, Data Access,  Professional Development, and Technical Assistance Update on Institutional Effectiveness</dc:title>
  <dc:creator>Julie Bruno</dc:creator>
  <cp:lastModifiedBy>Julie Bruno</cp:lastModifiedBy>
  <cp:revision>37</cp:revision>
  <dcterms:created xsi:type="dcterms:W3CDTF">2015-10-26T17:51:44Z</dcterms:created>
  <dcterms:modified xsi:type="dcterms:W3CDTF">2015-11-11T00:08:10Z</dcterms:modified>
</cp:coreProperties>
</file>