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svg" ContentType="image/svg+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6"/>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64" r:id="rId14"/>
    <p:sldId id="26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9" autoAdjust="0"/>
    <p:restoredTop sz="82485" autoAdjust="0"/>
  </p:normalViewPr>
  <p:slideViewPr>
    <p:cSldViewPr snapToGrid="0">
      <p:cViewPr varScale="1">
        <p:scale>
          <a:sx n="70" d="100"/>
          <a:sy n="70" d="100"/>
        </p:scale>
        <p:origin x="112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7.svg"/><Relationship Id="rId5" Type="http://schemas.openxmlformats.org/officeDocument/2006/relationships/image" Target="../media/image6.png"/><Relationship Id="rId6" Type="http://schemas.openxmlformats.org/officeDocument/2006/relationships/image" Target="../media/image9.svg"/><Relationship Id="rId1" Type="http://schemas.openxmlformats.org/officeDocument/2006/relationships/image" Target="../media/image4.png"/><Relationship Id="rId2"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7.svg"/><Relationship Id="rId5" Type="http://schemas.openxmlformats.org/officeDocument/2006/relationships/image" Target="../media/image6.png"/><Relationship Id="rId6" Type="http://schemas.openxmlformats.org/officeDocument/2006/relationships/image" Target="../media/image9.svg"/><Relationship Id="rId1" Type="http://schemas.openxmlformats.org/officeDocument/2006/relationships/image" Target="../media/image4.png"/><Relationship Id="rId2"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2A0B61-48F8-4FC2-8679-1B47C17BA4E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6696CC6-4B36-47FD-A9ED-D3024B2E1734}">
      <dgm:prSet/>
      <dgm:spPr/>
      <dgm:t>
        <a:bodyPr/>
        <a:lstStyle/>
        <a:p>
          <a:r>
            <a:rPr lang="en-US" dirty="0">
              <a:solidFill>
                <a:schemeClr val="tx1"/>
              </a:solidFill>
            </a:rPr>
            <a:t>“Equity-mindedness is a schema that provides an alternative framework for understanding the causes of equity gaps in outcomes and the action needed to close them.”</a:t>
          </a:r>
        </a:p>
      </dgm:t>
    </dgm:pt>
    <dgm:pt modelId="{EAEF11F9-3896-49FB-9334-46529419586A}" type="parTrans" cxnId="{E91BB0D7-076E-4016-B9A0-9684FE087B68}">
      <dgm:prSet/>
      <dgm:spPr/>
      <dgm:t>
        <a:bodyPr/>
        <a:lstStyle/>
        <a:p>
          <a:endParaRPr lang="en-US"/>
        </a:p>
      </dgm:t>
    </dgm:pt>
    <dgm:pt modelId="{B759FC73-D4C5-465C-A8FC-63DA45CE2429}" type="sibTrans" cxnId="{E91BB0D7-076E-4016-B9A0-9684FE087B68}">
      <dgm:prSet/>
      <dgm:spPr/>
      <dgm:t>
        <a:bodyPr/>
        <a:lstStyle/>
        <a:p>
          <a:endParaRPr lang="en-US"/>
        </a:p>
      </dgm:t>
    </dgm:pt>
    <dgm:pt modelId="{2AEC72F5-3B5A-4E28-AFDE-2DC0BCE48BE8}">
      <dgm:prSet/>
      <dgm:spPr/>
      <dgm:t>
        <a:bodyPr/>
        <a:lstStyle/>
        <a:p>
          <a:r>
            <a:rPr lang="en-US" dirty="0">
              <a:solidFill>
                <a:schemeClr val="tx1"/>
              </a:solidFill>
            </a:rPr>
            <a:t>Concept of “equity-mindedness” to describe actions that demonstrate individuals’ capacity</a:t>
          </a:r>
        </a:p>
      </dgm:t>
    </dgm:pt>
    <dgm:pt modelId="{A89DE6E9-5F98-4435-B906-CAF6BC93B99C}" type="parTrans" cxnId="{27387714-855C-4BC5-8722-E0685BCDAACB}">
      <dgm:prSet/>
      <dgm:spPr/>
      <dgm:t>
        <a:bodyPr/>
        <a:lstStyle/>
        <a:p>
          <a:endParaRPr lang="en-US"/>
        </a:p>
      </dgm:t>
    </dgm:pt>
    <dgm:pt modelId="{EFDFDC48-8863-4C32-94E3-8F32F2268E0C}" type="sibTrans" cxnId="{27387714-855C-4BC5-8722-E0685BCDAACB}">
      <dgm:prSet/>
      <dgm:spPr/>
      <dgm:t>
        <a:bodyPr/>
        <a:lstStyle/>
        <a:p>
          <a:endParaRPr lang="en-US"/>
        </a:p>
      </dgm:t>
    </dgm:pt>
    <dgm:pt modelId="{A2D00763-F716-4DAF-8B6C-01CF7F3FAE5F}">
      <dgm:prSet/>
      <dgm:spPr/>
      <dgm:t>
        <a:bodyPr/>
        <a:lstStyle/>
        <a:p>
          <a:r>
            <a:rPr lang="en-US" dirty="0">
              <a:solidFill>
                <a:schemeClr val="tx1"/>
              </a:solidFill>
            </a:rPr>
            <a:t>“To recognize and address racialized structures, policies, and practices that produce and sustain racial inequities”</a:t>
          </a:r>
        </a:p>
      </dgm:t>
    </dgm:pt>
    <dgm:pt modelId="{73B649B3-C3C2-4D72-9FF7-8F9DA38044BC}" type="parTrans" cxnId="{5CA96514-B660-432A-AB0D-766BAE21CFCD}">
      <dgm:prSet/>
      <dgm:spPr/>
      <dgm:t>
        <a:bodyPr/>
        <a:lstStyle/>
        <a:p>
          <a:endParaRPr lang="en-US"/>
        </a:p>
      </dgm:t>
    </dgm:pt>
    <dgm:pt modelId="{09E97863-883D-4201-BDDB-C093D5E23FAD}" type="sibTrans" cxnId="{5CA96514-B660-432A-AB0D-766BAE21CFCD}">
      <dgm:prSet/>
      <dgm:spPr/>
      <dgm:t>
        <a:bodyPr/>
        <a:lstStyle/>
        <a:p>
          <a:endParaRPr lang="en-US"/>
        </a:p>
      </dgm:t>
    </dgm:pt>
    <dgm:pt modelId="{A11B6E62-E747-40D5-A1F6-FDD0B99121F3}" type="pres">
      <dgm:prSet presAssocID="{DD2A0B61-48F8-4FC2-8679-1B47C17BA4EF}" presName="root" presStyleCnt="0">
        <dgm:presLayoutVars>
          <dgm:dir/>
          <dgm:resizeHandles val="exact"/>
        </dgm:presLayoutVars>
      </dgm:prSet>
      <dgm:spPr/>
      <dgm:t>
        <a:bodyPr/>
        <a:lstStyle/>
        <a:p>
          <a:endParaRPr lang="en-US"/>
        </a:p>
      </dgm:t>
    </dgm:pt>
    <dgm:pt modelId="{86B5F475-00B9-4136-8A4C-B61516CD2E67}" type="pres">
      <dgm:prSet presAssocID="{A6696CC6-4B36-47FD-A9ED-D3024B2E1734}" presName="compNode" presStyleCnt="0"/>
      <dgm:spPr/>
    </dgm:pt>
    <dgm:pt modelId="{71C24AC5-2258-4824-A9E2-BC752A0FC937}" type="pres">
      <dgm:prSet presAssocID="{A6696CC6-4B36-47FD-A9ED-D3024B2E1734}" presName="bgRect" presStyleLbl="bgShp" presStyleIdx="0" presStyleCnt="3"/>
      <dgm:spPr/>
    </dgm:pt>
    <dgm:pt modelId="{097E094E-F682-4427-BC04-2BB2A641FB48}" type="pres">
      <dgm:prSet presAssocID="{A6696CC6-4B36-47FD-A9ED-D3024B2E173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Venn Diagram"/>
        </a:ext>
      </dgm:extLst>
    </dgm:pt>
    <dgm:pt modelId="{5F262A5A-A95A-46F5-B874-2FD9552BD363}" type="pres">
      <dgm:prSet presAssocID="{A6696CC6-4B36-47FD-A9ED-D3024B2E1734}" presName="spaceRect" presStyleCnt="0"/>
      <dgm:spPr/>
    </dgm:pt>
    <dgm:pt modelId="{AD761E83-FA9D-4E80-8DDB-9882F2EE9A5F}" type="pres">
      <dgm:prSet presAssocID="{A6696CC6-4B36-47FD-A9ED-D3024B2E1734}" presName="parTx" presStyleLbl="revTx" presStyleIdx="0" presStyleCnt="3">
        <dgm:presLayoutVars>
          <dgm:chMax val="0"/>
          <dgm:chPref val="0"/>
        </dgm:presLayoutVars>
      </dgm:prSet>
      <dgm:spPr/>
      <dgm:t>
        <a:bodyPr/>
        <a:lstStyle/>
        <a:p>
          <a:endParaRPr lang="en-US"/>
        </a:p>
      </dgm:t>
    </dgm:pt>
    <dgm:pt modelId="{1AB8D179-1B73-4714-B9E8-EEBDCBD22737}" type="pres">
      <dgm:prSet presAssocID="{B759FC73-D4C5-465C-A8FC-63DA45CE2429}" presName="sibTrans" presStyleCnt="0"/>
      <dgm:spPr/>
    </dgm:pt>
    <dgm:pt modelId="{CB725A7F-27E5-4DEF-B41C-0E1F1D2FC2FB}" type="pres">
      <dgm:prSet presAssocID="{2AEC72F5-3B5A-4E28-AFDE-2DC0BCE48BE8}" presName="compNode" presStyleCnt="0"/>
      <dgm:spPr/>
    </dgm:pt>
    <dgm:pt modelId="{63A5FCCE-780A-4139-A1E2-6ADCE41DC4E8}" type="pres">
      <dgm:prSet presAssocID="{2AEC72F5-3B5A-4E28-AFDE-2DC0BCE48BE8}" presName="bgRect" presStyleLbl="bgShp" presStyleIdx="1" presStyleCnt="3"/>
      <dgm:spPr/>
    </dgm:pt>
    <dgm:pt modelId="{4A3FCEA2-1482-44BE-9B44-07E3C30A47D1}" type="pres">
      <dgm:prSet presAssocID="{2AEC72F5-3B5A-4E28-AFDE-2DC0BCE48BE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Questions"/>
        </a:ext>
      </dgm:extLst>
    </dgm:pt>
    <dgm:pt modelId="{22F05FCA-8150-42EC-8EE6-F6B4ECBE23C1}" type="pres">
      <dgm:prSet presAssocID="{2AEC72F5-3B5A-4E28-AFDE-2DC0BCE48BE8}" presName="spaceRect" presStyleCnt="0"/>
      <dgm:spPr/>
    </dgm:pt>
    <dgm:pt modelId="{996173FA-8781-4AAC-93A6-99250F91B950}" type="pres">
      <dgm:prSet presAssocID="{2AEC72F5-3B5A-4E28-AFDE-2DC0BCE48BE8}" presName="parTx" presStyleLbl="revTx" presStyleIdx="1" presStyleCnt="3">
        <dgm:presLayoutVars>
          <dgm:chMax val="0"/>
          <dgm:chPref val="0"/>
        </dgm:presLayoutVars>
      </dgm:prSet>
      <dgm:spPr/>
      <dgm:t>
        <a:bodyPr/>
        <a:lstStyle/>
        <a:p>
          <a:endParaRPr lang="en-US"/>
        </a:p>
      </dgm:t>
    </dgm:pt>
    <dgm:pt modelId="{077F61ED-47D2-4A23-8C7F-525B3EC1BD97}" type="pres">
      <dgm:prSet presAssocID="{EFDFDC48-8863-4C32-94E3-8F32F2268E0C}" presName="sibTrans" presStyleCnt="0"/>
      <dgm:spPr/>
    </dgm:pt>
    <dgm:pt modelId="{565C7CC9-CEDB-4479-AFE4-345E107198E9}" type="pres">
      <dgm:prSet presAssocID="{A2D00763-F716-4DAF-8B6C-01CF7F3FAE5F}" presName="compNode" presStyleCnt="0"/>
      <dgm:spPr/>
    </dgm:pt>
    <dgm:pt modelId="{D5697B87-5B23-4494-A7CA-8C188B9E9C84}" type="pres">
      <dgm:prSet presAssocID="{A2D00763-F716-4DAF-8B6C-01CF7F3FAE5F}" presName="bgRect" presStyleLbl="bgShp" presStyleIdx="2" presStyleCnt="3"/>
      <dgm:spPr/>
    </dgm:pt>
    <dgm:pt modelId="{C034E796-1AAD-4823-9DDC-2822C38DF491}" type="pres">
      <dgm:prSet presAssocID="{A2D00763-F716-4DAF-8B6C-01CF7F3FAE5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62CB40B1-6CD4-49D0-A407-11E8C37960BB}" type="pres">
      <dgm:prSet presAssocID="{A2D00763-F716-4DAF-8B6C-01CF7F3FAE5F}" presName="spaceRect" presStyleCnt="0"/>
      <dgm:spPr/>
    </dgm:pt>
    <dgm:pt modelId="{B446B4BD-59C7-4664-9A6A-B5FE40D8AD78}" type="pres">
      <dgm:prSet presAssocID="{A2D00763-F716-4DAF-8B6C-01CF7F3FAE5F}" presName="parTx" presStyleLbl="revTx" presStyleIdx="2" presStyleCnt="3">
        <dgm:presLayoutVars>
          <dgm:chMax val="0"/>
          <dgm:chPref val="0"/>
        </dgm:presLayoutVars>
      </dgm:prSet>
      <dgm:spPr/>
      <dgm:t>
        <a:bodyPr/>
        <a:lstStyle/>
        <a:p>
          <a:endParaRPr lang="en-US"/>
        </a:p>
      </dgm:t>
    </dgm:pt>
  </dgm:ptLst>
  <dgm:cxnLst>
    <dgm:cxn modelId="{249EDCE8-077E-4A9D-A8E3-FEC48247E181}" type="presOf" srcId="{2AEC72F5-3B5A-4E28-AFDE-2DC0BCE48BE8}" destId="{996173FA-8781-4AAC-93A6-99250F91B950}" srcOrd="0" destOrd="0" presId="urn:microsoft.com/office/officeart/2018/2/layout/IconVerticalSolidList"/>
    <dgm:cxn modelId="{0C00B4A5-07C0-4382-A922-221FBA7C435B}" type="presOf" srcId="{DD2A0B61-48F8-4FC2-8679-1B47C17BA4EF}" destId="{A11B6E62-E747-40D5-A1F6-FDD0B99121F3}" srcOrd="0" destOrd="0" presId="urn:microsoft.com/office/officeart/2018/2/layout/IconVerticalSolidList"/>
    <dgm:cxn modelId="{9702AF8F-8520-49C9-BABC-82107CD08451}" type="presOf" srcId="{A2D00763-F716-4DAF-8B6C-01CF7F3FAE5F}" destId="{B446B4BD-59C7-4664-9A6A-B5FE40D8AD78}" srcOrd="0" destOrd="0" presId="urn:microsoft.com/office/officeart/2018/2/layout/IconVerticalSolidList"/>
    <dgm:cxn modelId="{5CA96514-B660-432A-AB0D-766BAE21CFCD}" srcId="{DD2A0B61-48F8-4FC2-8679-1B47C17BA4EF}" destId="{A2D00763-F716-4DAF-8B6C-01CF7F3FAE5F}" srcOrd="2" destOrd="0" parTransId="{73B649B3-C3C2-4D72-9FF7-8F9DA38044BC}" sibTransId="{09E97863-883D-4201-BDDB-C093D5E23FAD}"/>
    <dgm:cxn modelId="{D6BF6107-8107-4DDE-A3D2-9EDFB32BA00A}" type="presOf" srcId="{A6696CC6-4B36-47FD-A9ED-D3024B2E1734}" destId="{AD761E83-FA9D-4E80-8DDB-9882F2EE9A5F}" srcOrd="0" destOrd="0" presId="urn:microsoft.com/office/officeart/2018/2/layout/IconVerticalSolidList"/>
    <dgm:cxn modelId="{27387714-855C-4BC5-8722-E0685BCDAACB}" srcId="{DD2A0B61-48F8-4FC2-8679-1B47C17BA4EF}" destId="{2AEC72F5-3B5A-4E28-AFDE-2DC0BCE48BE8}" srcOrd="1" destOrd="0" parTransId="{A89DE6E9-5F98-4435-B906-CAF6BC93B99C}" sibTransId="{EFDFDC48-8863-4C32-94E3-8F32F2268E0C}"/>
    <dgm:cxn modelId="{E91BB0D7-076E-4016-B9A0-9684FE087B68}" srcId="{DD2A0B61-48F8-4FC2-8679-1B47C17BA4EF}" destId="{A6696CC6-4B36-47FD-A9ED-D3024B2E1734}" srcOrd="0" destOrd="0" parTransId="{EAEF11F9-3896-49FB-9334-46529419586A}" sibTransId="{B759FC73-D4C5-465C-A8FC-63DA45CE2429}"/>
    <dgm:cxn modelId="{680DC08D-EA1F-41A5-93D7-D165F47B09B9}" type="presParOf" srcId="{A11B6E62-E747-40D5-A1F6-FDD0B99121F3}" destId="{86B5F475-00B9-4136-8A4C-B61516CD2E67}" srcOrd="0" destOrd="0" presId="urn:microsoft.com/office/officeart/2018/2/layout/IconVerticalSolidList"/>
    <dgm:cxn modelId="{A65C9BD8-4AE7-45F4-9CA0-6D8A3A6A1FE5}" type="presParOf" srcId="{86B5F475-00B9-4136-8A4C-B61516CD2E67}" destId="{71C24AC5-2258-4824-A9E2-BC752A0FC937}" srcOrd="0" destOrd="0" presId="urn:microsoft.com/office/officeart/2018/2/layout/IconVerticalSolidList"/>
    <dgm:cxn modelId="{527CA545-404B-4ED9-9334-A56EDA2D5FB9}" type="presParOf" srcId="{86B5F475-00B9-4136-8A4C-B61516CD2E67}" destId="{097E094E-F682-4427-BC04-2BB2A641FB48}" srcOrd="1" destOrd="0" presId="urn:microsoft.com/office/officeart/2018/2/layout/IconVerticalSolidList"/>
    <dgm:cxn modelId="{B033D6A4-920C-47C1-8661-89F67533E7DE}" type="presParOf" srcId="{86B5F475-00B9-4136-8A4C-B61516CD2E67}" destId="{5F262A5A-A95A-46F5-B874-2FD9552BD363}" srcOrd="2" destOrd="0" presId="urn:microsoft.com/office/officeart/2018/2/layout/IconVerticalSolidList"/>
    <dgm:cxn modelId="{126258A6-B0E2-41A1-9B8D-A76E6DD0C3BC}" type="presParOf" srcId="{86B5F475-00B9-4136-8A4C-B61516CD2E67}" destId="{AD761E83-FA9D-4E80-8DDB-9882F2EE9A5F}" srcOrd="3" destOrd="0" presId="urn:microsoft.com/office/officeart/2018/2/layout/IconVerticalSolidList"/>
    <dgm:cxn modelId="{8562D11E-4E03-4B7A-AAE8-4C1E76A0B11B}" type="presParOf" srcId="{A11B6E62-E747-40D5-A1F6-FDD0B99121F3}" destId="{1AB8D179-1B73-4714-B9E8-EEBDCBD22737}" srcOrd="1" destOrd="0" presId="urn:microsoft.com/office/officeart/2018/2/layout/IconVerticalSolidList"/>
    <dgm:cxn modelId="{239B9241-5264-4F34-8EC2-B8EE6F22D02D}" type="presParOf" srcId="{A11B6E62-E747-40D5-A1F6-FDD0B99121F3}" destId="{CB725A7F-27E5-4DEF-B41C-0E1F1D2FC2FB}" srcOrd="2" destOrd="0" presId="urn:microsoft.com/office/officeart/2018/2/layout/IconVerticalSolidList"/>
    <dgm:cxn modelId="{ACDD7A8C-A3E6-44A7-8F77-D6E9A980EC60}" type="presParOf" srcId="{CB725A7F-27E5-4DEF-B41C-0E1F1D2FC2FB}" destId="{63A5FCCE-780A-4139-A1E2-6ADCE41DC4E8}" srcOrd="0" destOrd="0" presId="urn:microsoft.com/office/officeart/2018/2/layout/IconVerticalSolidList"/>
    <dgm:cxn modelId="{92786256-8444-4477-8BD8-488AC4D47F36}" type="presParOf" srcId="{CB725A7F-27E5-4DEF-B41C-0E1F1D2FC2FB}" destId="{4A3FCEA2-1482-44BE-9B44-07E3C30A47D1}" srcOrd="1" destOrd="0" presId="urn:microsoft.com/office/officeart/2018/2/layout/IconVerticalSolidList"/>
    <dgm:cxn modelId="{7D05D832-214F-4929-81A8-E5DE55657BF8}" type="presParOf" srcId="{CB725A7F-27E5-4DEF-B41C-0E1F1D2FC2FB}" destId="{22F05FCA-8150-42EC-8EE6-F6B4ECBE23C1}" srcOrd="2" destOrd="0" presId="urn:microsoft.com/office/officeart/2018/2/layout/IconVerticalSolidList"/>
    <dgm:cxn modelId="{7BAC3A16-57D2-4D57-ABD3-8F538EC7C29A}" type="presParOf" srcId="{CB725A7F-27E5-4DEF-B41C-0E1F1D2FC2FB}" destId="{996173FA-8781-4AAC-93A6-99250F91B950}" srcOrd="3" destOrd="0" presId="urn:microsoft.com/office/officeart/2018/2/layout/IconVerticalSolidList"/>
    <dgm:cxn modelId="{FFB9F000-D562-405D-B4CE-7BF629185B67}" type="presParOf" srcId="{A11B6E62-E747-40D5-A1F6-FDD0B99121F3}" destId="{077F61ED-47D2-4A23-8C7F-525B3EC1BD97}" srcOrd="3" destOrd="0" presId="urn:microsoft.com/office/officeart/2018/2/layout/IconVerticalSolidList"/>
    <dgm:cxn modelId="{D67D6FD6-9679-4010-9C5D-B104012A2C6A}" type="presParOf" srcId="{A11B6E62-E747-40D5-A1F6-FDD0B99121F3}" destId="{565C7CC9-CEDB-4479-AFE4-345E107198E9}" srcOrd="4" destOrd="0" presId="urn:microsoft.com/office/officeart/2018/2/layout/IconVerticalSolidList"/>
    <dgm:cxn modelId="{33CB84B9-EE70-40F9-AB21-6BDD67E72600}" type="presParOf" srcId="{565C7CC9-CEDB-4479-AFE4-345E107198E9}" destId="{D5697B87-5B23-4494-A7CA-8C188B9E9C84}" srcOrd="0" destOrd="0" presId="urn:microsoft.com/office/officeart/2018/2/layout/IconVerticalSolidList"/>
    <dgm:cxn modelId="{DE415871-ABD2-4EFA-B3BD-7C518F5BF399}" type="presParOf" srcId="{565C7CC9-CEDB-4479-AFE4-345E107198E9}" destId="{C034E796-1AAD-4823-9DDC-2822C38DF491}" srcOrd="1" destOrd="0" presId="urn:microsoft.com/office/officeart/2018/2/layout/IconVerticalSolidList"/>
    <dgm:cxn modelId="{2ED26EF9-9581-494F-A69B-D8B3904A3DD9}" type="presParOf" srcId="{565C7CC9-CEDB-4479-AFE4-345E107198E9}" destId="{62CB40B1-6CD4-49D0-A407-11E8C37960BB}" srcOrd="2" destOrd="0" presId="urn:microsoft.com/office/officeart/2018/2/layout/IconVerticalSolidList"/>
    <dgm:cxn modelId="{1B53AFAE-CEDA-413B-858B-16538C2D4D70}" type="presParOf" srcId="{565C7CC9-CEDB-4479-AFE4-345E107198E9}" destId="{B446B4BD-59C7-4664-9A6A-B5FE40D8AD78}"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07E66D-7801-4AFD-8A83-9176089BB41D}"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4DBADE73-9142-4277-AF0A-E9F7E4C98EB1}">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dirty="0"/>
            <a:t>Challenging the status quo</a:t>
          </a:r>
        </a:p>
        <a:p>
          <a:pPr marL="0" marR="0" lvl="0" indent="0" defTabSz="914400" eaLnBrk="1" fontAlgn="auto" latinLnBrk="0" hangingPunct="1">
            <a:lnSpc>
              <a:spcPct val="100000"/>
            </a:lnSpc>
            <a:spcBef>
              <a:spcPts val="0"/>
            </a:spcBef>
            <a:spcAft>
              <a:spcPts val="0"/>
            </a:spcAft>
            <a:buClrTx/>
            <a:buSzTx/>
            <a:buFontTx/>
            <a:buNone/>
            <a:tabLst/>
            <a:defRPr/>
          </a:pPr>
          <a:endParaRPr lang="en-US" sz="3600" dirty="0"/>
        </a:p>
        <a:p>
          <a:pPr marL="0" lvl="0" defTabSz="1155700">
            <a:lnSpc>
              <a:spcPct val="90000"/>
            </a:lnSpc>
            <a:spcBef>
              <a:spcPct val="0"/>
            </a:spcBef>
            <a:spcAft>
              <a:spcPct val="35000"/>
            </a:spcAft>
            <a:buNone/>
          </a:pPr>
          <a:r>
            <a:rPr lang="en-US" sz="2800" dirty="0"/>
            <a:t>The use of “may”, “and” “should</a:t>
          </a:r>
          <a:r>
            <a:rPr lang="en-US" sz="2800" dirty="0" smtClean="0"/>
            <a:t>”, </a:t>
          </a:r>
          <a:r>
            <a:rPr lang="en-US" sz="2800" dirty="0"/>
            <a:t>“optional” in legal documents, statue, bylaws, and policy</a:t>
          </a:r>
        </a:p>
      </dgm:t>
    </dgm:pt>
    <dgm:pt modelId="{B5145DED-9553-4D76-A4B6-6600508B0921}" type="parTrans" cxnId="{3FC78520-613D-4115-B8F2-F7EAE97A427B}">
      <dgm:prSet/>
      <dgm:spPr/>
      <dgm:t>
        <a:bodyPr/>
        <a:lstStyle/>
        <a:p>
          <a:endParaRPr lang="en-US"/>
        </a:p>
      </dgm:t>
    </dgm:pt>
    <dgm:pt modelId="{42FF1FC5-7538-4941-9C39-29DF50EDCA7F}" type="sibTrans" cxnId="{3FC78520-613D-4115-B8F2-F7EAE97A427B}">
      <dgm:prSet/>
      <dgm:spPr/>
      <dgm:t>
        <a:bodyPr/>
        <a:lstStyle/>
        <a:p>
          <a:endParaRPr lang="en-US"/>
        </a:p>
      </dgm:t>
    </dgm:pt>
    <dgm:pt modelId="{AD867CE8-DF4F-4337-950B-91A0F6CF099F}">
      <dgm:prSet/>
      <dgm:spPr/>
      <dgm:t>
        <a:bodyPr/>
        <a:lstStyle/>
        <a:p>
          <a:endParaRPr lang="en-US" dirty="0"/>
        </a:p>
      </dgm:t>
    </dgm:pt>
    <dgm:pt modelId="{5F4A0A7A-3FC5-4236-8DC3-1C11BCB9FCC5}" type="parTrans" cxnId="{1940A16A-7D03-4568-A3E5-3CB61CA8CA00}">
      <dgm:prSet/>
      <dgm:spPr/>
      <dgm:t>
        <a:bodyPr/>
        <a:lstStyle/>
        <a:p>
          <a:endParaRPr lang="en-US"/>
        </a:p>
      </dgm:t>
    </dgm:pt>
    <dgm:pt modelId="{D3934EAE-B4C9-4A47-A5DE-B0F0E738F0D3}" type="sibTrans" cxnId="{1940A16A-7D03-4568-A3E5-3CB61CA8CA00}">
      <dgm:prSet/>
      <dgm:spPr/>
      <dgm:t>
        <a:bodyPr/>
        <a:lstStyle/>
        <a:p>
          <a:endParaRPr lang="en-US"/>
        </a:p>
      </dgm:t>
    </dgm:pt>
    <dgm:pt modelId="{0D5F33A9-075B-407E-AE57-58EA8F72AB62}">
      <dgm:prSet custT="1"/>
      <dgm:spPr/>
      <dgm:t>
        <a:bodyPr/>
        <a:lstStyle/>
        <a:p>
          <a:r>
            <a:rPr lang="en-US" sz="2800" dirty="0"/>
            <a:t>Other examples? </a:t>
          </a:r>
        </a:p>
      </dgm:t>
    </dgm:pt>
    <dgm:pt modelId="{97541B54-A0A6-4780-B594-EC3BC35C0180}" type="parTrans" cxnId="{E56D13DB-9AEA-4B2C-853E-E447F0889D5C}">
      <dgm:prSet/>
      <dgm:spPr/>
      <dgm:t>
        <a:bodyPr/>
        <a:lstStyle/>
        <a:p>
          <a:endParaRPr lang="en-US"/>
        </a:p>
      </dgm:t>
    </dgm:pt>
    <dgm:pt modelId="{9D8D0E51-AF84-4818-AC19-9ECEFB718F57}" type="sibTrans" cxnId="{E56D13DB-9AEA-4B2C-853E-E447F0889D5C}">
      <dgm:prSet/>
      <dgm:spPr/>
      <dgm:t>
        <a:bodyPr/>
        <a:lstStyle/>
        <a:p>
          <a:endParaRPr lang="en-US"/>
        </a:p>
      </dgm:t>
    </dgm:pt>
    <dgm:pt modelId="{74DF4110-04D8-491C-9A52-4FB64C2BD199}" type="pres">
      <dgm:prSet presAssocID="{C907E66D-7801-4AFD-8A83-9176089BB41D}" presName="vert0" presStyleCnt="0">
        <dgm:presLayoutVars>
          <dgm:dir/>
          <dgm:animOne val="branch"/>
          <dgm:animLvl val="lvl"/>
        </dgm:presLayoutVars>
      </dgm:prSet>
      <dgm:spPr/>
      <dgm:t>
        <a:bodyPr/>
        <a:lstStyle/>
        <a:p>
          <a:endParaRPr lang="en-US"/>
        </a:p>
      </dgm:t>
    </dgm:pt>
    <dgm:pt modelId="{8C62C05E-37AA-4945-BEF6-304654CE3A10}" type="pres">
      <dgm:prSet presAssocID="{4DBADE73-9142-4277-AF0A-E9F7E4C98EB1}" presName="thickLine" presStyleLbl="alignNode1" presStyleIdx="0" presStyleCnt="3"/>
      <dgm:spPr/>
    </dgm:pt>
    <dgm:pt modelId="{6BBE1B9A-071C-4B65-A604-0B34E02BEEC4}" type="pres">
      <dgm:prSet presAssocID="{4DBADE73-9142-4277-AF0A-E9F7E4C98EB1}" presName="horz1" presStyleCnt="0"/>
      <dgm:spPr/>
    </dgm:pt>
    <dgm:pt modelId="{D228663A-6CC4-4E8F-AA2E-58FA3FECDF06}" type="pres">
      <dgm:prSet presAssocID="{4DBADE73-9142-4277-AF0A-E9F7E4C98EB1}" presName="tx1" presStyleLbl="revTx" presStyleIdx="0" presStyleCnt="3"/>
      <dgm:spPr/>
      <dgm:t>
        <a:bodyPr/>
        <a:lstStyle/>
        <a:p>
          <a:endParaRPr lang="en-US"/>
        </a:p>
      </dgm:t>
    </dgm:pt>
    <dgm:pt modelId="{36C36612-8DDF-4511-9FE2-7EF10EE56C4A}" type="pres">
      <dgm:prSet presAssocID="{4DBADE73-9142-4277-AF0A-E9F7E4C98EB1}" presName="vert1" presStyleCnt="0"/>
      <dgm:spPr/>
    </dgm:pt>
    <dgm:pt modelId="{6D2AC19C-B00E-406A-A64A-150F2BB3156E}" type="pres">
      <dgm:prSet presAssocID="{AD867CE8-DF4F-4337-950B-91A0F6CF099F}" presName="thickLine" presStyleLbl="alignNode1" presStyleIdx="1" presStyleCnt="3"/>
      <dgm:spPr/>
    </dgm:pt>
    <dgm:pt modelId="{911C7028-A34E-4FD3-83B4-98FDE8D6BD9E}" type="pres">
      <dgm:prSet presAssocID="{AD867CE8-DF4F-4337-950B-91A0F6CF099F}" presName="horz1" presStyleCnt="0"/>
      <dgm:spPr/>
    </dgm:pt>
    <dgm:pt modelId="{437827F3-0969-41CB-A1F4-3C6F6CEACDBF}" type="pres">
      <dgm:prSet presAssocID="{AD867CE8-DF4F-4337-950B-91A0F6CF099F}" presName="tx1" presStyleLbl="revTx" presStyleIdx="1" presStyleCnt="3"/>
      <dgm:spPr/>
      <dgm:t>
        <a:bodyPr/>
        <a:lstStyle/>
        <a:p>
          <a:endParaRPr lang="en-US"/>
        </a:p>
      </dgm:t>
    </dgm:pt>
    <dgm:pt modelId="{A48CEE37-B80C-4B1C-8360-51AB0E8FE541}" type="pres">
      <dgm:prSet presAssocID="{AD867CE8-DF4F-4337-950B-91A0F6CF099F}" presName="vert1" presStyleCnt="0"/>
      <dgm:spPr/>
    </dgm:pt>
    <dgm:pt modelId="{4310D1BE-D97E-4C08-9BE8-465E3D029A43}" type="pres">
      <dgm:prSet presAssocID="{0D5F33A9-075B-407E-AE57-58EA8F72AB62}" presName="thickLine" presStyleLbl="alignNode1" presStyleIdx="2" presStyleCnt="3"/>
      <dgm:spPr/>
    </dgm:pt>
    <dgm:pt modelId="{9CF1578B-BA52-49A9-8A51-4400674D311B}" type="pres">
      <dgm:prSet presAssocID="{0D5F33A9-075B-407E-AE57-58EA8F72AB62}" presName="horz1" presStyleCnt="0"/>
      <dgm:spPr/>
    </dgm:pt>
    <dgm:pt modelId="{11334484-67D3-453F-9874-5FEFB6BBA7D8}" type="pres">
      <dgm:prSet presAssocID="{0D5F33A9-075B-407E-AE57-58EA8F72AB62}" presName="tx1" presStyleLbl="revTx" presStyleIdx="2" presStyleCnt="3"/>
      <dgm:spPr/>
      <dgm:t>
        <a:bodyPr/>
        <a:lstStyle/>
        <a:p>
          <a:endParaRPr lang="en-US"/>
        </a:p>
      </dgm:t>
    </dgm:pt>
    <dgm:pt modelId="{1496A19A-7869-4AEF-AEF5-CF4297FF3DCB}" type="pres">
      <dgm:prSet presAssocID="{0D5F33A9-075B-407E-AE57-58EA8F72AB62}" presName="vert1" presStyleCnt="0"/>
      <dgm:spPr/>
    </dgm:pt>
  </dgm:ptLst>
  <dgm:cxnLst>
    <dgm:cxn modelId="{1DE9C4C9-A1D0-47CC-B5C9-0B9D4A00314C}" type="presOf" srcId="{4DBADE73-9142-4277-AF0A-E9F7E4C98EB1}" destId="{D228663A-6CC4-4E8F-AA2E-58FA3FECDF06}" srcOrd="0" destOrd="0" presId="urn:microsoft.com/office/officeart/2008/layout/LinedList"/>
    <dgm:cxn modelId="{E56D13DB-9AEA-4B2C-853E-E447F0889D5C}" srcId="{C907E66D-7801-4AFD-8A83-9176089BB41D}" destId="{0D5F33A9-075B-407E-AE57-58EA8F72AB62}" srcOrd="2" destOrd="0" parTransId="{97541B54-A0A6-4780-B594-EC3BC35C0180}" sibTransId="{9D8D0E51-AF84-4818-AC19-9ECEFB718F57}"/>
    <dgm:cxn modelId="{3FC78520-613D-4115-B8F2-F7EAE97A427B}" srcId="{C907E66D-7801-4AFD-8A83-9176089BB41D}" destId="{4DBADE73-9142-4277-AF0A-E9F7E4C98EB1}" srcOrd="0" destOrd="0" parTransId="{B5145DED-9553-4D76-A4B6-6600508B0921}" sibTransId="{42FF1FC5-7538-4941-9C39-29DF50EDCA7F}"/>
    <dgm:cxn modelId="{1940A16A-7D03-4568-A3E5-3CB61CA8CA00}" srcId="{C907E66D-7801-4AFD-8A83-9176089BB41D}" destId="{AD867CE8-DF4F-4337-950B-91A0F6CF099F}" srcOrd="1" destOrd="0" parTransId="{5F4A0A7A-3FC5-4236-8DC3-1C11BCB9FCC5}" sibTransId="{D3934EAE-B4C9-4A47-A5DE-B0F0E738F0D3}"/>
    <dgm:cxn modelId="{45C67BBC-8FC6-4A09-8279-2861CB322422}" type="presOf" srcId="{0D5F33A9-075B-407E-AE57-58EA8F72AB62}" destId="{11334484-67D3-453F-9874-5FEFB6BBA7D8}" srcOrd="0" destOrd="0" presId="urn:microsoft.com/office/officeart/2008/layout/LinedList"/>
    <dgm:cxn modelId="{787E038A-F75F-4826-91E1-CC6ABDFD95F9}" type="presOf" srcId="{C907E66D-7801-4AFD-8A83-9176089BB41D}" destId="{74DF4110-04D8-491C-9A52-4FB64C2BD199}" srcOrd="0" destOrd="0" presId="urn:microsoft.com/office/officeart/2008/layout/LinedList"/>
    <dgm:cxn modelId="{E1DE6FF6-8093-471F-95B5-30443D816463}" type="presOf" srcId="{AD867CE8-DF4F-4337-950B-91A0F6CF099F}" destId="{437827F3-0969-41CB-A1F4-3C6F6CEACDBF}" srcOrd="0" destOrd="0" presId="urn:microsoft.com/office/officeart/2008/layout/LinedList"/>
    <dgm:cxn modelId="{22C41ACD-131D-472F-BD66-D40C8E8C9A98}" type="presParOf" srcId="{74DF4110-04D8-491C-9A52-4FB64C2BD199}" destId="{8C62C05E-37AA-4945-BEF6-304654CE3A10}" srcOrd="0" destOrd="0" presId="urn:microsoft.com/office/officeart/2008/layout/LinedList"/>
    <dgm:cxn modelId="{A5A7615F-B87D-4911-B0C6-BC973020B547}" type="presParOf" srcId="{74DF4110-04D8-491C-9A52-4FB64C2BD199}" destId="{6BBE1B9A-071C-4B65-A604-0B34E02BEEC4}" srcOrd="1" destOrd="0" presId="urn:microsoft.com/office/officeart/2008/layout/LinedList"/>
    <dgm:cxn modelId="{60FF36A5-C8C1-4922-A832-E7329F722F32}" type="presParOf" srcId="{6BBE1B9A-071C-4B65-A604-0B34E02BEEC4}" destId="{D228663A-6CC4-4E8F-AA2E-58FA3FECDF06}" srcOrd="0" destOrd="0" presId="urn:microsoft.com/office/officeart/2008/layout/LinedList"/>
    <dgm:cxn modelId="{763B5AF7-2B3C-43D6-BB81-3CCBEE5026D3}" type="presParOf" srcId="{6BBE1B9A-071C-4B65-A604-0B34E02BEEC4}" destId="{36C36612-8DDF-4511-9FE2-7EF10EE56C4A}" srcOrd="1" destOrd="0" presId="urn:microsoft.com/office/officeart/2008/layout/LinedList"/>
    <dgm:cxn modelId="{970917CA-867C-4FA8-82F0-0432C2DFBFAD}" type="presParOf" srcId="{74DF4110-04D8-491C-9A52-4FB64C2BD199}" destId="{6D2AC19C-B00E-406A-A64A-150F2BB3156E}" srcOrd="2" destOrd="0" presId="urn:microsoft.com/office/officeart/2008/layout/LinedList"/>
    <dgm:cxn modelId="{82F195E6-203B-4F99-A493-9CF2F61A472B}" type="presParOf" srcId="{74DF4110-04D8-491C-9A52-4FB64C2BD199}" destId="{911C7028-A34E-4FD3-83B4-98FDE8D6BD9E}" srcOrd="3" destOrd="0" presId="urn:microsoft.com/office/officeart/2008/layout/LinedList"/>
    <dgm:cxn modelId="{4AF712D2-AE8A-4E1E-9957-734D1D1C0283}" type="presParOf" srcId="{911C7028-A34E-4FD3-83B4-98FDE8D6BD9E}" destId="{437827F3-0969-41CB-A1F4-3C6F6CEACDBF}" srcOrd="0" destOrd="0" presId="urn:microsoft.com/office/officeart/2008/layout/LinedList"/>
    <dgm:cxn modelId="{C5EA2C0B-22D5-4D39-8FEC-82E7C53BDDB3}" type="presParOf" srcId="{911C7028-A34E-4FD3-83B4-98FDE8D6BD9E}" destId="{A48CEE37-B80C-4B1C-8360-51AB0E8FE541}" srcOrd="1" destOrd="0" presId="urn:microsoft.com/office/officeart/2008/layout/LinedList"/>
    <dgm:cxn modelId="{AA1B3BD5-285A-44E6-8588-F5FC435751BD}" type="presParOf" srcId="{74DF4110-04D8-491C-9A52-4FB64C2BD199}" destId="{4310D1BE-D97E-4C08-9BE8-465E3D029A43}" srcOrd="4" destOrd="0" presId="urn:microsoft.com/office/officeart/2008/layout/LinedList"/>
    <dgm:cxn modelId="{C85D0D5C-DF2C-4064-983D-C806A5269B67}" type="presParOf" srcId="{74DF4110-04D8-491C-9A52-4FB64C2BD199}" destId="{9CF1578B-BA52-49A9-8A51-4400674D311B}" srcOrd="5" destOrd="0" presId="urn:microsoft.com/office/officeart/2008/layout/LinedList"/>
    <dgm:cxn modelId="{A0353766-7B4E-43C3-9F04-392DE5187351}" type="presParOf" srcId="{9CF1578B-BA52-49A9-8A51-4400674D311B}" destId="{11334484-67D3-453F-9874-5FEFB6BBA7D8}" srcOrd="0" destOrd="0" presId="urn:microsoft.com/office/officeart/2008/layout/LinedList"/>
    <dgm:cxn modelId="{B566F8BD-E099-416F-8F4B-06FADB937E41}" type="presParOf" srcId="{9CF1578B-BA52-49A9-8A51-4400674D311B}" destId="{1496A19A-7869-4AEF-AEF5-CF4297FF3DC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C89094-D931-40C0-BBB7-216FFC575332}" type="doc">
      <dgm:prSet loTypeId="urn:microsoft.com/office/officeart/2005/8/layout/vProcess5" loCatId="process" qsTypeId="urn:microsoft.com/office/officeart/2005/8/quickstyle/simple2" qsCatId="simple" csTypeId="urn:microsoft.com/office/officeart/2005/8/colors/colorful2" csCatId="colorful" phldr="1"/>
      <dgm:spPr/>
      <dgm:t>
        <a:bodyPr/>
        <a:lstStyle/>
        <a:p>
          <a:endParaRPr lang="en-US"/>
        </a:p>
      </dgm:t>
    </dgm:pt>
    <dgm:pt modelId="{D801A5CE-C279-488C-ADB5-C504D91259FB}">
      <dgm:prSet/>
      <dgm:spPr/>
      <dgm:t>
        <a:bodyPr/>
        <a:lstStyle/>
        <a:p>
          <a:r>
            <a:rPr lang="en-US" dirty="0" smtClean="0"/>
            <a:t>Form groups of 2-4 people  </a:t>
          </a:r>
          <a:endParaRPr lang="en-US" dirty="0"/>
        </a:p>
      </dgm:t>
    </dgm:pt>
    <dgm:pt modelId="{70E131FB-2165-4C2C-8527-1214B5325708}" type="parTrans" cxnId="{0B064CEE-A5EA-4B0E-9C84-B95C9111C5E9}">
      <dgm:prSet/>
      <dgm:spPr/>
      <dgm:t>
        <a:bodyPr/>
        <a:lstStyle/>
        <a:p>
          <a:endParaRPr lang="en-US"/>
        </a:p>
      </dgm:t>
    </dgm:pt>
    <dgm:pt modelId="{48CB9EFE-C77C-40F4-9153-F00500BCEA2B}" type="sibTrans" cxnId="{0B064CEE-A5EA-4B0E-9C84-B95C9111C5E9}">
      <dgm:prSet/>
      <dgm:spPr/>
      <dgm:t>
        <a:bodyPr/>
        <a:lstStyle/>
        <a:p>
          <a:endParaRPr lang="en-US"/>
        </a:p>
      </dgm:t>
    </dgm:pt>
    <dgm:pt modelId="{8AFFD7E9-07A8-4488-A563-F09C56210063}">
      <dgm:prSet/>
      <dgm:spPr/>
      <dgm:t>
        <a:bodyPr/>
        <a:lstStyle/>
        <a:p>
          <a:r>
            <a:rPr lang="en-US" dirty="0" smtClean="0"/>
            <a:t>Review and discusses each example</a:t>
          </a:r>
          <a:endParaRPr lang="en-US" dirty="0"/>
        </a:p>
      </dgm:t>
    </dgm:pt>
    <dgm:pt modelId="{63625486-DAE9-4E9C-8DA3-0232685EEE1A}" type="parTrans" cxnId="{9110137A-098B-46B9-857E-D73C28153858}">
      <dgm:prSet/>
      <dgm:spPr/>
      <dgm:t>
        <a:bodyPr/>
        <a:lstStyle/>
        <a:p>
          <a:endParaRPr lang="en-US"/>
        </a:p>
      </dgm:t>
    </dgm:pt>
    <dgm:pt modelId="{2744640F-9906-46AE-930D-35395C7D368E}" type="sibTrans" cxnId="{9110137A-098B-46B9-857E-D73C28153858}">
      <dgm:prSet/>
      <dgm:spPr/>
      <dgm:t>
        <a:bodyPr/>
        <a:lstStyle/>
        <a:p>
          <a:endParaRPr lang="en-US"/>
        </a:p>
      </dgm:t>
    </dgm:pt>
    <dgm:pt modelId="{AB4F766D-62E6-4E0A-93A6-9CFDC825E190}">
      <dgm:prSet/>
      <dgm:spPr/>
      <dgm:t>
        <a:bodyPr/>
        <a:lstStyle/>
        <a:p>
          <a:r>
            <a:rPr lang="en-US" dirty="0"/>
            <a:t>Determine the “structural” barriers. </a:t>
          </a:r>
        </a:p>
      </dgm:t>
    </dgm:pt>
    <dgm:pt modelId="{F25C23F1-D183-4F22-8B1B-10F93AC17125}" type="parTrans" cxnId="{0C9E09AE-5BB6-4F79-B994-F3BFF725FC16}">
      <dgm:prSet/>
      <dgm:spPr/>
      <dgm:t>
        <a:bodyPr/>
        <a:lstStyle/>
        <a:p>
          <a:endParaRPr lang="en-US"/>
        </a:p>
      </dgm:t>
    </dgm:pt>
    <dgm:pt modelId="{41660639-F26C-47AB-81AA-5C9846ED7807}" type="sibTrans" cxnId="{0C9E09AE-5BB6-4F79-B994-F3BFF725FC16}">
      <dgm:prSet/>
      <dgm:spPr/>
      <dgm:t>
        <a:bodyPr/>
        <a:lstStyle/>
        <a:p>
          <a:endParaRPr lang="en-US"/>
        </a:p>
      </dgm:t>
    </dgm:pt>
    <dgm:pt modelId="{ACFAEB53-7B11-44F7-B30B-CE758439823F}">
      <dgm:prSet/>
      <dgm:spPr/>
      <dgm:t>
        <a:bodyPr/>
        <a:lstStyle/>
        <a:p>
          <a:r>
            <a:rPr lang="en-US" dirty="0"/>
            <a:t>Discuss the benefits </a:t>
          </a:r>
          <a:r>
            <a:rPr lang="en-US" dirty="0" smtClean="0"/>
            <a:t>of </a:t>
          </a:r>
          <a:r>
            <a:rPr lang="en-US" dirty="0"/>
            <a:t>making a change. </a:t>
          </a:r>
        </a:p>
      </dgm:t>
    </dgm:pt>
    <dgm:pt modelId="{6620027E-7028-4250-B989-7980188C4378}" type="parTrans" cxnId="{B9A1C431-5B24-4F5E-B9D4-028078A34235}">
      <dgm:prSet/>
      <dgm:spPr/>
      <dgm:t>
        <a:bodyPr/>
        <a:lstStyle/>
        <a:p>
          <a:endParaRPr lang="en-US"/>
        </a:p>
      </dgm:t>
    </dgm:pt>
    <dgm:pt modelId="{5105A355-4E36-4DB7-A7D6-6C64C6503E2C}" type="sibTrans" cxnId="{B9A1C431-5B24-4F5E-B9D4-028078A34235}">
      <dgm:prSet/>
      <dgm:spPr/>
      <dgm:t>
        <a:bodyPr/>
        <a:lstStyle/>
        <a:p>
          <a:endParaRPr lang="en-US"/>
        </a:p>
      </dgm:t>
    </dgm:pt>
    <dgm:pt modelId="{C5C40CB2-B843-4553-BA7B-F1CFE4AE7FF4}">
      <dgm:prSet/>
      <dgm:spPr/>
    </dgm:pt>
    <dgm:pt modelId="{33759CF4-A183-43F4-AF19-52C1B29FE4B2}" type="parTrans" cxnId="{E9D7FC73-21DF-4A2C-BC52-2A3CDDC765E9}">
      <dgm:prSet/>
      <dgm:spPr/>
      <dgm:t>
        <a:bodyPr/>
        <a:lstStyle/>
        <a:p>
          <a:endParaRPr lang="en-US"/>
        </a:p>
      </dgm:t>
    </dgm:pt>
    <dgm:pt modelId="{63C8F3CA-E2ED-4009-A72C-2D3130A9A82F}" type="sibTrans" cxnId="{E9D7FC73-21DF-4A2C-BC52-2A3CDDC765E9}">
      <dgm:prSet/>
      <dgm:spPr/>
      <dgm:t>
        <a:bodyPr/>
        <a:lstStyle/>
        <a:p>
          <a:endParaRPr lang="en-US"/>
        </a:p>
      </dgm:t>
    </dgm:pt>
    <dgm:pt modelId="{BB125558-5FB6-D44E-9096-296FAF4AE51B}">
      <dgm:prSet/>
      <dgm:spPr/>
      <dgm:t>
        <a:bodyPr/>
        <a:lstStyle/>
        <a:p>
          <a:r>
            <a:rPr lang="en-US" dirty="0" smtClean="0"/>
            <a:t>Discuss potential changes</a:t>
          </a:r>
          <a:endParaRPr lang="en-US" dirty="0"/>
        </a:p>
      </dgm:t>
    </dgm:pt>
    <dgm:pt modelId="{7EAA0BA6-2CC7-534A-B21B-33EA15E59FB5}" type="parTrans" cxnId="{0D1F6746-D942-E14C-AE1C-BFD841A62E12}">
      <dgm:prSet/>
      <dgm:spPr/>
      <dgm:t>
        <a:bodyPr/>
        <a:lstStyle/>
        <a:p>
          <a:endParaRPr lang="en-US"/>
        </a:p>
      </dgm:t>
    </dgm:pt>
    <dgm:pt modelId="{A65F600B-4B2A-E143-BEBE-A8515B4F585C}" type="sibTrans" cxnId="{0D1F6746-D942-E14C-AE1C-BFD841A62E12}">
      <dgm:prSet/>
      <dgm:spPr/>
      <dgm:t>
        <a:bodyPr/>
        <a:lstStyle/>
        <a:p>
          <a:endParaRPr lang="en-US"/>
        </a:p>
      </dgm:t>
    </dgm:pt>
    <dgm:pt modelId="{F82C8B03-40F5-4B41-AE9A-33D104860AA2}" type="pres">
      <dgm:prSet presAssocID="{3FC89094-D931-40C0-BBB7-216FFC575332}" presName="outerComposite" presStyleCnt="0">
        <dgm:presLayoutVars>
          <dgm:chMax val="5"/>
          <dgm:dir/>
          <dgm:resizeHandles val="exact"/>
        </dgm:presLayoutVars>
      </dgm:prSet>
      <dgm:spPr/>
      <dgm:t>
        <a:bodyPr/>
        <a:lstStyle/>
        <a:p>
          <a:endParaRPr lang="en-US"/>
        </a:p>
      </dgm:t>
    </dgm:pt>
    <dgm:pt modelId="{D2CFF3C3-A816-4508-8CAB-565F0F81D8E1}" type="pres">
      <dgm:prSet presAssocID="{3FC89094-D931-40C0-BBB7-216FFC575332}" presName="dummyMaxCanvas" presStyleCnt="0">
        <dgm:presLayoutVars/>
      </dgm:prSet>
      <dgm:spPr/>
    </dgm:pt>
    <dgm:pt modelId="{23707209-2512-4888-BF5D-942658F1A9AF}" type="pres">
      <dgm:prSet presAssocID="{3FC89094-D931-40C0-BBB7-216FFC575332}" presName="FiveNodes_1" presStyleLbl="node1" presStyleIdx="0" presStyleCnt="5">
        <dgm:presLayoutVars>
          <dgm:bulletEnabled val="1"/>
        </dgm:presLayoutVars>
      </dgm:prSet>
      <dgm:spPr/>
      <dgm:t>
        <a:bodyPr/>
        <a:lstStyle/>
        <a:p>
          <a:endParaRPr lang="en-US"/>
        </a:p>
      </dgm:t>
    </dgm:pt>
    <dgm:pt modelId="{9A80520F-1626-4415-98AA-9D00171D1183}" type="pres">
      <dgm:prSet presAssocID="{3FC89094-D931-40C0-BBB7-216FFC575332}" presName="FiveNodes_2" presStyleLbl="node1" presStyleIdx="1" presStyleCnt="5">
        <dgm:presLayoutVars>
          <dgm:bulletEnabled val="1"/>
        </dgm:presLayoutVars>
      </dgm:prSet>
      <dgm:spPr/>
      <dgm:t>
        <a:bodyPr/>
        <a:lstStyle/>
        <a:p>
          <a:endParaRPr lang="en-US"/>
        </a:p>
      </dgm:t>
    </dgm:pt>
    <dgm:pt modelId="{D7B2EA71-05A9-4283-B6D0-E7C05B37CB9E}" type="pres">
      <dgm:prSet presAssocID="{3FC89094-D931-40C0-BBB7-216FFC575332}" presName="FiveNodes_3" presStyleLbl="node1" presStyleIdx="2" presStyleCnt="5">
        <dgm:presLayoutVars>
          <dgm:bulletEnabled val="1"/>
        </dgm:presLayoutVars>
      </dgm:prSet>
      <dgm:spPr/>
      <dgm:t>
        <a:bodyPr/>
        <a:lstStyle/>
        <a:p>
          <a:endParaRPr lang="en-US"/>
        </a:p>
      </dgm:t>
    </dgm:pt>
    <dgm:pt modelId="{53899465-4CB2-4324-B3A4-85D99ECA1B96}" type="pres">
      <dgm:prSet presAssocID="{3FC89094-D931-40C0-BBB7-216FFC575332}" presName="FiveNodes_4" presStyleLbl="node1" presStyleIdx="3" presStyleCnt="5">
        <dgm:presLayoutVars>
          <dgm:bulletEnabled val="1"/>
        </dgm:presLayoutVars>
      </dgm:prSet>
      <dgm:spPr/>
      <dgm:t>
        <a:bodyPr/>
        <a:lstStyle/>
        <a:p>
          <a:endParaRPr lang="en-US"/>
        </a:p>
      </dgm:t>
    </dgm:pt>
    <dgm:pt modelId="{0518DF31-D82A-49F1-8EC1-8744F0D364AA}" type="pres">
      <dgm:prSet presAssocID="{3FC89094-D931-40C0-BBB7-216FFC575332}" presName="FiveNodes_5" presStyleLbl="node1" presStyleIdx="4" presStyleCnt="5">
        <dgm:presLayoutVars>
          <dgm:bulletEnabled val="1"/>
        </dgm:presLayoutVars>
      </dgm:prSet>
      <dgm:spPr/>
      <dgm:t>
        <a:bodyPr/>
        <a:lstStyle/>
        <a:p>
          <a:endParaRPr lang="en-US"/>
        </a:p>
      </dgm:t>
    </dgm:pt>
    <dgm:pt modelId="{E4430EA3-7117-4CD7-8E1E-5325FC01C1A7}" type="pres">
      <dgm:prSet presAssocID="{3FC89094-D931-40C0-BBB7-216FFC575332}" presName="FiveConn_1-2" presStyleLbl="fgAccFollowNode1" presStyleIdx="0" presStyleCnt="4">
        <dgm:presLayoutVars>
          <dgm:bulletEnabled val="1"/>
        </dgm:presLayoutVars>
      </dgm:prSet>
      <dgm:spPr/>
      <dgm:t>
        <a:bodyPr/>
        <a:lstStyle/>
        <a:p>
          <a:endParaRPr lang="en-US"/>
        </a:p>
      </dgm:t>
    </dgm:pt>
    <dgm:pt modelId="{1566905E-A6B5-4836-9BD2-D3D0B2630607}" type="pres">
      <dgm:prSet presAssocID="{3FC89094-D931-40C0-BBB7-216FFC575332}" presName="FiveConn_2-3" presStyleLbl="fgAccFollowNode1" presStyleIdx="1" presStyleCnt="4">
        <dgm:presLayoutVars>
          <dgm:bulletEnabled val="1"/>
        </dgm:presLayoutVars>
      </dgm:prSet>
      <dgm:spPr/>
      <dgm:t>
        <a:bodyPr/>
        <a:lstStyle/>
        <a:p>
          <a:endParaRPr lang="en-US"/>
        </a:p>
      </dgm:t>
    </dgm:pt>
    <dgm:pt modelId="{37D6B9EC-9086-45F4-80F4-93AE7BE312B0}" type="pres">
      <dgm:prSet presAssocID="{3FC89094-D931-40C0-BBB7-216FFC575332}" presName="FiveConn_3-4" presStyleLbl="fgAccFollowNode1" presStyleIdx="2" presStyleCnt="4">
        <dgm:presLayoutVars>
          <dgm:bulletEnabled val="1"/>
        </dgm:presLayoutVars>
      </dgm:prSet>
      <dgm:spPr/>
      <dgm:t>
        <a:bodyPr/>
        <a:lstStyle/>
        <a:p>
          <a:endParaRPr lang="en-US"/>
        </a:p>
      </dgm:t>
    </dgm:pt>
    <dgm:pt modelId="{05585C27-3605-4B0A-8693-EC5160596213}" type="pres">
      <dgm:prSet presAssocID="{3FC89094-D931-40C0-BBB7-216FFC575332}" presName="FiveConn_4-5" presStyleLbl="fgAccFollowNode1" presStyleIdx="3" presStyleCnt="4">
        <dgm:presLayoutVars>
          <dgm:bulletEnabled val="1"/>
        </dgm:presLayoutVars>
      </dgm:prSet>
      <dgm:spPr/>
      <dgm:t>
        <a:bodyPr/>
        <a:lstStyle/>
        <a:p>
          <a:endParaRPr lang="en-US"/>
        </a:p>
      </dgm:t>
    </dgm:pt>
    <dgm:pt modelId="{D580F9BB-85DF-4847-9392-B8824604E5AA}" type="pres">
      <dgm:prSet presAssocID="{3FC89094-D931-40C0-BBB7-216FFC575332}" presName="FiveNodes_1_text" presStyleLbl="node1" presStyleIdx="4" presStyleCnt="5">
        <dgm:presLayoutVars>
          <dgm:bulletEnabled val="1"/>
        </dgm:presLayoutVars>
      </dgm:prSet>
      <dgm:spPr/>
      <dgm:t>
        <a:bodyPr/>
        <a:lstStyle/>
        <a:p>
          <a:endParaRPr lang="en-US"/>
        </a:p>
      </dgm:t>
    </dgm:pt>
    <dgm:pt modelId="{C88483C4-CC79-4EB5-A442-F9081AAAEBE8}" type="pres">
      <dgm:prSet presAssocID="{3FC89094-D931-40C0-BBB7-216FFC575332}" presName="FiveNodes_2_text" presStyleLbl="node1" presStyleIdx="4" presStyleCnt="5">
        <dgm:presLayoutVars>
          <dgm:bulletEnabled val="1"/>
        </dgm:presLayoutVars>
      </dgm:prSet>
      <dgm:spPr/>
      <dgm:t>
        <a:bodyPr/>
        <a:lstStyle/>
        <a:p>
          <a:endParaRPr lang="en-US"/>
        </a:p>
      </dgm:t>
    </dgm:pt>
    <dgm:pt modelId="{D349BA16-C351-4874-A9AD-4D32BADE4CED}" type="pres">
      <dgm:prSet presAssocID="{3FC89094-D931-40C0-BBB7-216FFC575332}" presName="FiveNodes_3_text" presStyleLbl="node1" presStyleIdx="4" presStyleCnt="5">
        <dgm:presLayoutVars>
          <dgm:bulletEnabled val="1"/>
        </dgm:presLayoutVars>
      </dgm:prSet>
      <dgm:spPr/>
      <dgm:t>
        <a:bodyPr/>
        <a:lstStyle/>
        <a:p>
          <a:endParaRPr lang="en-US"/>
        </a:p>
      </dgm:t>
    </dgm:pt>
    <dgm:pt modelId="{2A0DABDE-6956-4F6B-A860-92C33285050F}" type="pres">
      <dgm:prSet presAssocID="{3FC89094-D931-40C0-BBB7-216FFC575332}" presName="FiveNodes_4_text" presStyleLbl="node1" presStyleIdx="4" presStyleCnt="5">
        <dgm:presLayoutVars>
          <dgm:bulletEnabled val="1"/>
        </dgm:presLayoutVars>
      </dgm:prSet>
      <dgm:spPr/>
      <dgm:t>
        <a:bodyPr/>
        <a:lstStyle/>
        <a:p>
          <a:endParaRPr lang="en-US"/>
        </a:p>
      </dgm:t>
    </dgm:pt>
    <dgm:pt modelId="{6F6FFB9F-39D0-4A89-AB80-12E4E6D1F515}" type="pres">
      <dgm:prSet presAssocID="{3FC89094-D931-40C0-BBB7-216FFC575332}" presName="FiveNodes_5_text" presStyleLbl="node1" presStyleIdx="4" presStyleCnt="5">
        <dgm:presLayoutVars>
          <dgm:bulletEnabled val="1"/>
        </dgm:presLayoutVars>
      </dgm:prSet>
      <dgm:spPr/>
      <dgm:t>
        <a:bodyPr/>
        <a:lstStyle/>
        <a:p>
          <a:endParaRPr lang="en-US"/>
        </a:p>
      </dgm:t>
    </dgm:pt>
  </dgm:ptLst>
  <dgm:cxnLst>
    <dgm:cxn modelId="{F98F2696-BCD9-9649-B0CC-A4D23CA87974}" type="presOf" srcId="{8AFFD7E9-07A8-4488-A563-F09C56210063}" destId="{9A80520F-1626-4415-98AA-9D00171D1183}" srcOrd="0" destOrd="0" presId="urn:microsoft.com/office/officeart/2005/8/layout/vProcess5"/>
    <dgm:cxn modelId="{B9A1C431-5B24-4F5E-B9D4-028078A34235}" srcId="{3FC89094-D931-40C0-BBB7-216FFC575332}" destId="{ACFAEB53-7B11-44F7-B30B-CE758439823F}" srcOrd="4" destOrd="0" parTransId="{6620027E-7028-4250-B989-7980188C4378}" sibTransId="{5105A355-4E36-4DB7-A7D6-6C64C6503E2C}"/>
    <dgm:cxn modelId="{9110137A-098B-46B9-857E-D73C28153858}" srcId="{3FC89094-D931-40C0-BBB7-216FFC575332}" destId="{8AFFD7E9-07A8-4488-A563-F09C56210063}" srcOrd="1" destOrd="0" parTransId="{63625486-DAE9-4E9C-8DA3-0232685EEE1A}" sibTransId="{2744640F-9906-46AE-930D-35395C7D368E}"/>
    <dgm:cxn modelId="{E9D7FC73-21DF-4A2C-BC52-2A3CDDC765E9}" srcId="{3FC89094-D931-40C0-BBB7-216FFC575332}" destId="{C5C40CB2-B843-4553-BA7B-F1CFE4AE7FF4}" srcOrd="5" destOrd="0" parTransId="{33759CF4-A183-43F4-AF19-52C1B29FE4B2}" sibTransId="{63C8F3CA-E2ED-4009-A72C-2D3130A9A82F}"/>
    <dgm:cxn modelId="{0C9E09AE-5BB6-4F79-B994-F3BFF725FC16}" srcId="{3FC89094-D931-40C0-BBB7-216FFC575332}" destId="{AB4F766D-62E6-4E0A-93A6-9CFDC825E190}" srcOrd="2" destOrd="0" parTransId="{F25C23F1-D183-4F22-8B1B-10F93AC17125}" sibTransId="{41660639-F26C-47AB-81AA-5C9846ED7807}"/>
    <dgm:cxn modelId="{E6013330-A879-F24C-BB04-6E7A664DA88C}" type="presOf" srcId="{ACFAEB53-7B11-44F7-B30B-CE758439823F}" destId="{6F6FFB9F-39D0-4A89-AB80-12E4E6D1F515}" srcOrd="1" destOrd="0" presId="urn:microsoft.com/office/officeart/2005/8/layout/vProcess5"/>
    <dgm:cxn modelId="{BB19BAC5-F33B-994D-8DDB-8564576493D8}" type="presOf" srcId="{48CB9EFE-C77C-40F4-9153-F00500BCEA2B}" destId="{E4430EA3-7117-4CD7-8E1E-5325FC01C1A7}" srcOrd="0" destOrd="0" presId="urn:microsoft.com/office/officeart/2005/8/layout/vProcess5"/>
    <dgm:cxn modelId="{85C56DA0-A95C-3D40-AC1C-5A52F98E27F9}" type="presOf" srcId="{ACFAEB53-7B11-44F7-B30B-CE758439823F}" destId="{0518DF31-D82A-49F1-8EC1-8744F0D364AA}" srcOrd="0" destOrd="0" presId="urn:microsoft.com/office/officeart/2005/8/layout/vProcess5"/>
    <dgm:cxn modelId="{D116D7CD-71E4-4A40-B0D6-8381CD17300D}" type="presOf" srcId="{41660639-F26C-47AB-81AA-5C9846ED7807}" destId="{37D6B9EC-9086-45F4-80F4-93AE7BE312B0}" srcOrd="0" destOrd="0" presId="urn:microsoft.com/office/officeart/2005/8/layout/vProcess5"/>
    <dgm:cxn modelId="{0F5291D1-B257-4B40-A92F-789D3F2A5DA6}" type="presOf" srcId="{8AFFD7E9-07A8-4488-A563-F09C56210063}" destId="{C88483C4-CC79-4EB5-A442-F9081AAAEBE8}" srcOrd="1" destOrd="0" presId="urn:microsoft.com/office/officeart/2005/8/layout/vProcess5"/>
    <dgm:cxn modelId="{0D1F6746-D942-E14C-AE1C-BFD841A62E12}" srcId="{3FC89094-D931-40C0-BBB7-216FFC575332}" destId="{BB125558-5FB6-D44E-9096-296FAF4AE51B}" srcOrd="3" destOrd="0" parTransId="{7EAA0BA6-2CC7-534A-B21B-33EA15E59FB5}" sibTransId="{A65F600B-4B2A-E143-BEBE-A8515B4F585C}"/>
    <dgm:cxn modelId="{EEBE1B42-B8C9-304D-9B0E-4CEEF8F6D779}" type="presOf" srcId="{D801A5CE-C279-488C-ADB5-C504D91259FB}" destId="{23707209-2512-4888-BF5D-942658F1A9AF}" srcOrd="0" destOrd="0" presId="urn:microsoft.com/office/officeart/2005/8/layout/vProcess5"/>
    <dgm:cxn modelId="{17902007-8CC0-4B4C-A525-81E2D4FA7C64}" type="presOf" srcId="{BB125558-5FB6-D44E-9096-296FAF4AE51B}" destId="{53899465-4CB2-4324-B3A4-85D99ECA1B96}" srcOrd="0" destOrd="0" presId="urn:microsoft.com/office/officeart/2005/8/layout/vProcess5"/>
    <dgm:cxn modelId="{7465B261-E4D0-2B41-9EF5-53BC1D117D05}" type="presOf" srcId="{A65F600B-4B2A-E143-BEBE-A8515B4F585C}" destId="{05585C27-3605-4B0A-8693-EC5160596213}" srcOrd="0" destOrd="0" presId="urn:microsoft.com/office/officeart/2005/8/layout/vProcess5"/>
    <dgm:cxn modelId="{25615414-A40E-F544-9889-469C38DEA956}" type="presOf" srcId="{2744640F-9906-46AE-930D-35395C7D368E}" destId="{1566905E-A6B5-4836-9BD2-D3D0B2630607}" srcOrd="0" destOrd="0" presId="urn:microsoft.com/office/officeart/2005/8/layout/vProcess5"/>
    <dgm:cxn modelId="{0B064CEE-A5EA-4B0E-9C84-B95C9111C5E9}" srcId="{3FC89094-D931-40C0-BBB7-216FFC575332}" destId="{D801A5CE-C279-488C-ADB5-C504D91259FB}" srcOrd="0" destOrd="0" parTransId="{70E131FB-2165-4C2C-8527-1214B5325708}" sibTransId="{48CB9EFE-C77C-40F4-9153-F00500BCEA2B}"/>
    <dgm:cxn modelId="{B794F7E6-EE81-3B4D-8E3C-07DC5A7EA293}" type="presOf" srcId="{D801A5CE-C279-488C-ADB5-C504D91259FB}" destId="{D580F9BB-85DF-4847-9392-B8824604E5AA}" srcOrd="1" destOrd="0" presId="urn:microsoft.com/office/officeart/2005/8/layout/vProcess5"/>
    <dgm:cxn modelId="{B6580A39-6D3E-244F-AA83-2EEDC780EA72}" type="presOf" srcId="{AB4F766D-62E6-4E0A-93A6-9CFDC825E190}" destId="{D349BA16-C351-4874-A9AD-4D32BADE4CED}" srcOrd="1" destOrd="0" presId="urn:microsoft.com/office/officeart/2005/8/layout/vProcess5"/>
    <dgm:cxn modelId="{0FD5E2C7-4387-B44C-9901-77E7C424798A}" type="presOf" srcId="{BB125558-5FB6-D44E-9096-296FAF4AE51B}" destId="{2A0DABDE-6956-4F6B-A860-92C33285050F}" srcOrd="1" destOrd="0" presId="urn:microsoft.com/office/officeart/2005/8/layout/vProcess5"/>
    <dgm:cxn modelId="{546B13C4-6484-4EEA-86E8-67BE6DB53CFC}" type="presOf" srcId="{3FC89094-D931-40C0-BBB7-216FFC575332}" destId="{F82C8B03-40F5-4B41-AE9A-33D104860AA2}" srcOrd="0" destOrd="0" presId="urn:microsoft.com/office/officeart/2005/8/layout/vProcess5"/>
    <dgm:cxn modelId="{BD8B79E8-C25B-514C-875A-7914EE27CBB1}" type="presOf" srcId="{AB4F766D-62E6-4E0A-93A6-9CFDC825E190}" destId="{D7B2EA71-05A9-4283-B6D0-E7C05B37CB9E}" srcOrd="0" destOrd="0" presId="urn:microsoft.com/office/officeart/2005/8/layout/vProcess5"/>
    <dgm:cxn modelId="{A7C240AA-B80D-7A4D-9B9F-D066973E96CC}" type="presParOf" srcId="{F82C8B03-40F5-4B41-AE9A-33D104860AA2}" destId="{D2CFF3C3-A816-4508-8CAB-565F0F81D8E1}" srcOrd="0" destOrd="0" presId="urn:microsoft.com/office/officeart/2005/8/layout/vProcess5"/>
    <dgm:cxn modelId="{33911A3B-FDD0-0148-A75D-BE4362B730A6}" type="presParOf" srcId="{F82C8B03-40F5-4B41-AE9A-33D104860AA2}" destId="{23707209-2512-4888-BF5D-942658F1A9AF}" srcOrd="1" destOrd="0" presId="urn:microsoft.com/office/officeart/2005/8/layout/vProcess5"/>
    <dgm:cxn modelId="{EFD49F42-6085-3E46-987D-4FC9635F53CA}" type="presParOf" srcId="{F82C8B03-40F5-4B41-AE9A-33D104860AA2}" destId="{9A80520F-1626-4415-98AA-9D00171D1183}" srcOrd="2" destOrd="0" presId="urn:microsoft.com/office/officeart/2005/8/layout/vProcess5"/>
    <dgm:cxn modelId="{12B8B329-9044-5F49-8CDB-5E7869F00F70}" type="presParOf" srcId="{F82C8B03-40F5-4B41-AE9A-33D104860AA2}" destId="{D7B2EA71-05A9-4283-B6D0-E7C05B37CB9E}" srcOrd="3" destOrd="0" presId="urn:microsoft.com/office/officeart/2005/8/layout/vProcess5"/>
    <dgm:cxn modelId="{781A44F3-4517-E84A-A61A-EB6A003C6BB9}" type="presParOf" srcId="{F82C8B03-40F5-4B41-AE9A-33D104860AA2}" destId="{53899465-4CB2-4324-B3A4-85D99ECA1B96}" srcOrd="4" destOrd="0" presId="urn:microsoft.com/office/officeart/2005/8/layout/vProcess5"/>
    <dgm:cxn modelId="{D0080455-EF15-244E-9632-C2032BC1F5D6}" type="presParOf" srcId="{F82C8B03-40F5-4B41-AE9A-33D104860AA2}" destId="{0518DF31-D82A-49F1-8EC1-8744F0D364AA}" srcOrd="5" destOrd="0" presId="urn:microsoft.com/office/officeart/2005/8/layout/vProcess5"/>
    <dgm:cxn modelId="{C2A87778-8431-7C41-BE78-DC5BB16909F5}" type="presParOf" srcId="{F82C8B03-40F5-4B41-AE9A-33D104860AA2}" destId="{E4430EA3-7117-4CD7-8E1E-5325FC01C1A7}" srcOrd="6" destOrd="0" presId="urn:microsoft.com/office/officeart/2005/8/layout/vProcess5"/>
    <dgm:cxn modelId="{D59BE1C0-EF61-CD44-AE85-CCB35763FEE1}" type="presParOf" srcId="{F82C8B03-40F5-4B41-AE9A-33D104860AA2}" destId="{1566905E-A6B5-4836-9BD2-D3D0B2630607}" srcOrd="7" destOrd="0" presId="urn:microsoft.com/office/officeart/2005/8/layout/vProcess5"/>
    <dgm:cxn modelId="{11759313-B72E-3C47-AF72-C12C5961D6C0}" type="presParOf" srcId="{F82C8B03-40F5-4B41-AE9A-33D104860AA2}" destId="{37D6B9EC-9086-45F4-80F4-93AE7BE312B0}" srcOrd="8" destOrd="0" presId="urn:microsoft.com/office/officeart/2005/8/layout/vProcess5"/>
    <dgm:cxn modelId="{16C6CD2F-10F3-7745-B8D9-5D45263BB1C2}" type="presParOf" srcId="{F82C8B03-40F5-4B41-AE9A-33D104860AA2}" destId="{05585C27-3605-4B0A-8693-EC5160596213}" srcOrd="9" destOrd="0" presId="urn:microsoft.com/office/officeart/2005/8/layout/vProcess5"/>
    <dgm:cxn modelId="{4B87DF76-AD30-3242-8BCD-6292A18CB9F1}" type="presParOf" srcId="{F82C8B03-40F5-4B41-AE9A-33D104860AA2}" destId="{D580F9BB-85DF-4847-9392-B8824604E5AA}" srcOrd="10" destOrd="0" presId="urn:microsoft.com/office/officeart/2005/8/layout/vProcess5"/>
    <dgm:cxn modelId="{1BA5622F-CAF4-E24B-BCE1-336261686E53}" type="presParOf" srcId="{F82C8B03-40F5-4B41-AE9A-33D104860AA2}" destId="{C88483C4-CC79-4EB5-A442-F9081AAAEBE8}" srcOrd="11" destOrd="0" presId="urn:microsoft.com/office/officeart/2005/8/layout/vProcess5"/>
    <dgm:cxn modelId="{FB69898D-2279-D942-A169-500A3C04FCD6}" type="presParOf" srcId="{F82C8B03-40F5-4B41-AE9A-33D104860AA2}" destId="{D349BA16-C351-4874-A9AD-4D32BADE4CED}" srcOrd="12" destOrd="0" presId="urn:microsoft.com/office/officeart/2005/8/layout/vProcess5"/>
    <dgm:cxn modelId="{71D06AEB-4175-9C43-9FFE-5DA130EBD966}" type="presParOf" srcId="{F82C8B03-40F5-4B41-AE9A-33D104860AA2}" destId="{2A0DABDE-6956-4F6B-A860-92C33285050F}" srcOrd="13" destOrd="0" presId="urn:microsoft.com/office/officeart/2005/8/layout/vProcess5"/>
    <dgm:cxn modelId="{1C26FFC2-DE4E-CB4D-853C-F1EC783FE8C8}" type="presParOf" srcId="{F82C8B03-40F5-4B41-AE9A-33D104860AA2}" destId="{6F6FFB9F-39D0-4A89-AB80-12E4E6D1F515}"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24AC5-2258-4824-A9E2-BC752A0FC937}">
      <dsp:nvSpPr>
        <dsp:cNvPr id="0" name=""/>
        <dsp:cNvSpPr/>
      </dsp:nvSpPr>
      <dsp:spPr>
        <a:xfrm>
          <a:off x="0" y="749"/>
          <a:ext cx="7054254" cy="175475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7E094E-F682-4427-BC04-2BB2A641FB48}">
      <dsp:nvSpPr>
        <dsp:cNvPr id="0" name=""/>
        <dsp:cNvSpPr/>
      </dsp:nvSpPr>
      <dsp:spPr>
        <a:xfrm>
          <a:off x="530812" y="395569"/>
          <a:ext cx="965113" cy="9651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D761E83-FA9D-4E80-8DDB-9882F2EE9A5F}">
      <dsp:nvSpPr>
        <dsp:cNvPr id="0" name=""/>
        <dsp:cNvSpPr/>
      </dsp:nvSpPr>
      <dsp:spPr>
        <a:xfrm>
          <a:off x="2026738" y="749"/>
          <a:ext cx="5027515" cy="1754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711" tIns="185711" rIns="185711" bIns="185711" numCol="1" spcCol="1270" anchor="ctr" anchorCtr="0">
          <a:noAutofit/>
        </a:bodyPr>
        <a:lstStyle/>
        <a:p>
          <a:pPr lvl="0" algn="l" defTabSz="844550">
            <a:lnSpc>
              <a:spcPct val="90000"/>
            </a:lnSpc>
            <a:spcBef>
              <a:spcPct val="0"/>
            </a:spcBef>
            <a:spcAft>
              <a:spcPct val="35000"/>
            </a:spcAft>
          </a:pPr>
          <a:r>
            <a:rPr lang="en-US" sz="1900" kern="1200" dirty="0">
              <a:solidFill>
                <a:schemeClr val="tx1"/>
              </a:solidFill>
            </a:rPr>
            <a:t>“Equity-mindedness is a schema that provides an alternative framework for understanding the causes of equity gaps in outcomes and the action needed to close them.”</a:t>
          </a:r>
        </a:p>
      </dsp:txBody>
      <dsp:txXfrm>
        <a:off x="2026738" y="749"/>
        <a:ext cx="5027515" cy="1754752"/>
      </dsp:txXfrm>
    </dsp:sp>
    <dsp:sp modelId="{63A5FCCE-780A-4139-A1E2-6ADCE41DC4E8}">
      <dsp:nvSpPr>
        <dsp:cNvPr id="0" name=""/>
        <dsp:cNvSpPr/>
      </dsp:nvSpPr>
      <dsp:spPr>
        <a:xfrm>
          <a:off x="0" y="2194190"/>
          <a:ext cx="7054254" cy="175475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3FCEA2-1482-44BE-9B44-07E3C30A47D1}">
      <dsp:nvSpPr>
        <dsp:cNvPr id="0" name=""/>
        <dsp:cNvSpPr/>
      </dsp:nvSpPr>
      <dsp:spPr>
        <a:xfrm>
          <a:off x="530812" y="2589009"/>
          <a:ext cx="965113" cy="9651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96173FA-8781-4AAC-93A6-99250F91B950}">
      <dsp:nvSpPr>
        <dsp:cNvPr id="0" name=""/>
        <dsp:cNvSpPr/>
      </dsp:nvSpPr>
      <dsp:spPr>
        <a:xfrm>
          <a:off x="2026738" y="2194190"/>
          <a:ext cx="5027515" cy="1754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711" tIns="185711" rIns="185711" bIns="185711" numCol="1" spcCol="1270" anchor="ctr" anchorCtr="0">
          <a:noAutofit/>
        </a:bodyPr>
        <a:lstStyle/>
        <a:p>
          <a:pPr lvl="0" algn="l" defTabSz="844550">
            <a:lnSpc>
              <a:spcPct val="90000"/>
            </a:lnSpc>
            <a:spcBef>
              <a:spcPct val="0"/>
            </a:spcBef>
            <a:spcAft>
              <a:spcPct val="35000"/>
            </a:spcAft>
          </a:pPr>
          <a:r>
            <a:rPr lang="en-US" sz="1900" kern="1200" dirty="0">
              <a:solidFill>
                <a:schemeClr val="tx1"/>
              </a:solidFill>
            </a:rPr>
            <a:t>Concept of “equity-mindedness” to describe actions that demonstrate individuals’ capacity</a:t>
          </a:r>
        </a:p>
      </dsp:txBody>
      <dsp:txXfrm>
        <a:off x="2026738" y="2194190"/>
        <a:ext cx="5027515" cy="1754752"/>
      </dsp:txXfrm>
    </dsp:sp>
    <dsp:sp modelId="{D5697B87-5B23-4494-A7CA-8C188B9E9C84}">
      <dsp:nvSpPr>
        <dsp:cNvPr id="0" name=""/>
        <dsp:cNvSpPr/>
      </dsp:nvSpPr>
      <dsp:spPr>
        <a:xfrm>
          <a:off x="0" y="4387630"/>
          <a:ext cx="7054254" cy="175475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034E796-1AAD-4823-9DDC-2822C38DF491}">
      <dsp:nvSpPr>
        <dsp:cNvPr id="0" name=""/>
        <dsp:cNvSpPr/>
      </dsp:nvSpPr>
      <dsp:spPr>
        <a:xfrm>
          <a:off x="530812" y="4782450"/>
          <a:ext cx="965113" cy="9651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446B4BD-59C7-4664-9A6A-B5FE40D8AD78}">
      <dsp:nvSpPr>
        <dsp:cNvPr id="0" name=""/>
        <dsp:cNvSpPr/>
      </dsp:nvSpPr>
      <dsp:spPr>
        <a:xfrm>
          <a:off x="2026738" y="4387630"/>
          <a:ext cx="5027515" cy="1754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5711" tIns="185711" rIns="185711" bIns="185711" numCol="1" spcCol="1270" anchor="ctr" anchorCtr="0">
          <a:noAutofit/>
        </a:bodyPr>
        <a:lstStyle/>
        <a:p>
          <a:pPr lvl="0" algn="l" defTabSz="844550">
            <a:lnSpc>
              <a:spcPct val="90000"/>
            </a:lnSpc>
            <a:spcBef>
              <a:spcPct val="0"/>
            </a:spcBef>
            <a:spcAft>
              <a:spcPct val="35000"/>
            </a:spcAft>
          </a:pPr>
          <a:r>
            <a:rPr lang="en-US" sz="1900" kern="1200" dirty="0">
              <a:solidFill>
                <a:schemeClr val="tx1"/>
              </a:solidFill>
            </a:rPr>
            <a:t>“To recognize and address racialized structures, policies, and practices that produce and sustain racial inequities”</a:t>
          </a:r>
        </a:p>
      </dsp:txBody>
      <dsp:txXfrm>
        <a:off x="2026738" y="4387630"/>
        <a:ext cx="5027515" cy="17547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62C05E-37AA-4945-BEF6-304654CE3A10}">
      <dsp:nvSpPr>
        <dsp:cNvPr id="0" name=""/>
        <dsp:cNvSpPr/>
      </dsp:nvSpPr>
      <dsp:spPr>
        <a:xfrm>
          <a:off x="0" y="1772"/>
          <a:ext cx="9190567" cy="0"/>
        </a:xfrm>
        <a:prstGeom prst="line">
          <a:avLst/>
        </a:prstGeom>
        <a:gradFill rotWithShape="0">
          <a:gsLst>
            <a:gs pos="0">
              <a:schemeClr val="accent2">
                <a:hueOff val="0"/>
                <a:satOff val="0"/>
                <a:lumOff val="0"/>
                <a:alphaOff val="0"/>
                <a:tint val="98000"/>
                <a:hueMod val="94000"/>
                <a:satMod val="130000"/>
                <a:lumMod val="128000"/>
              </a:schemeClr>
            </a:gs>
            <a:gs pos="100000">
              <a:schemeClr val="accent2">
                <a:hueOff val="0"/>
                <a:satOff val="0"/>
                <a:lumOff val="0"/>
                <a:alphaOff val="0"/>
                <a:shade val="94000"/>
                <a:lumMod val="88000"/>
              </a:schemeClr>
            </a:gs>
          </a:gsLst>
          <a:lin ang="5400000" scaled="0"/>
        </a:gradFill>
        <a:ln w="9525" cap="rnd" cmpd="sng" algn="ctr">
          <a:solidFill>
            <a:schemeClr val="accent2">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D228663A-6CC4-4E8F-AA2E-58FA3FECDF06}">
      <dsp:nvSpPr>
        <dsp:cNvPr id="0" name=""/>
        <dsp:cNvSpPr/>
      </dsp:nvSpPr>
      <dsp:spPr>
        <a:xfrm>
          <a:off x="0" y="1772"/>
          <a:ext cx="9190567" cy="120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2800" kern="1200" dirty="0"/>
            <a:t>Challenging the status quo</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3600" kern="1200" dirty="0"/>
        </a:p>
        <a:p>
          <a:pPr marL="0" lvl="0" algn="l" defTabSz="1155700">
            <a:lnSpc>
              <a:spcPct val="90000"/>
            </a:lnSpc>
            <a:spcBef>
              <a:spcPct val="0"/>
            </a:spcBef>
            <a:spcAft>
              <a:spcPct val="35000"/>
            </a:spcAft>
            <a:buNone/>
          </a:pPr>
          <a:r>
            <a:rPr lang="en-US" sz="2800" kern="1200" dirty="0"/>
            <a:t>The use of “may”, “and” “should</a:t>
          </a:r>
          <a:r>
            <a:rPr lang="en-US" sz="2800" kern="1200" dirty="0" smtClean="0"/>
            <a:t>”, </a:t>
          </a:r>
          <a:r>
            <a:rPr lang="en-US" sz="2800" kern="1200" dirty="0"/>
            <a:t>“optional” in legal documents, statue, bylaws, and policy</a:t>
          </a:r>
        </a:p>
      </dsp:txBody>
      <dsp:txXfrm>
        <a:off x="0" y="1772"/>
        <a:ext cx="9190567" cy="1209044"/>
      </dsp:txXfrm>
    </dsp:sp>
    <dsp:sp modelId="{6D2AC19C-B00E-406A-A64A-150F2BB3156E}">
      <dsp:nvSpPr>
        <dsp:cNvPr id="0" name=""/>
        <dsp:cNvSpPr/>
      </dsp:nvSpPr>
      <dsp:spPr>
        <a:xfrm>
          <a:off x="0" y="1210817"/>
          <a:ext cx="9190567" cy="0"/>
        </a:xfrm>
        <a:prstGeom prst="line">
          <a:avLst/>
        </a:prstGeom>
        <a:gradFill rotWithShape="0">
          <a:gsLst>
            <a:gs pos="0">
              <a:schemeClr val="accent3">
                <a:hueOff val="0"/>
                <a:satOff val="0"/>
                <a:lumOff val="0"/>
                <a:alphaOff val="0"/>
                <a:tint val="98000"/>
                <a:hueMod val="94000"/>
                <a:satMod val="130000"/>
                <a:lumMod val="128000"/>
              </a:schemeClr>
            </a:gs>
            <a:gs pos="100000">
              <a:schemeClr val="accent3">
                <a:hueOff val="0"/>
                <a:satOff val="0"/>
                <a:lumOff val="0"/>
                <a:alphaOff val="0"/>
                <a:shade val="94000"/>
                <a:lumMod val="88000"/>
              </a:schemeClr>
            </a:gs>
          </a:gsLst>
          <a:lin ang="5400000" scaled="0"/>
        </a:gradFill>
        <a:ln w="9525" cap="rnd" cmpd="sng" algn="ctr">
          <a:solidFill>
            <a:schemeClr val="accent3">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437827F3-0969-41CB-A1F4-3C6F6CEACDBF}">
      <dsp:nvSpPr>
        <dsp:cNvPr id="0" name=""/>
        <dsp:cNvSpPr/>
      </dsp:nvSpPr>
      <dsp:spPr>
        <a:xfrm>
          <a:off x="0" y="1210817"/>
          <a:ext cx="9190567" cy="120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550" tIns="209550" rIns="209550" bIns="209550" numCol="1" spcCol="1270" anchor="t" anchorCtr="0">
          <a:noAutofit/>
        </a:bodyPr>
        <a:lstStyle/>
        <a:p>
          <a:pPr lvl="0" algn="l" defTabSz="2444750">
            <a:lnSpc>
              <a:spcPct val="90000"/>
            </a:lnSpc>
            <a:spcBef>
              <a:spcPct val="0"/>
            </a:spcBef>
            <a:spcAft>
              <a:spcPct val="35000"/>
            </a:spcAft>
          </a:pPr>
          <a:endParaRPr lang="en-US" sz="5500" kern="1200" dirty="0"/>
        </a:p>
      </dsp:txBody>
      <dsp:txXfrm>
        <a:off x="0" y="1210817"/>
        <a:ext cx="9190567" cy="1209044"/>
      </dsp:txXfrm>
    </dsp:sp>
    <dsp:sp modelId="{4310D1BE-D97E-4C08-9BE8-465E3D029A43}">
      <dsp:nvSpPr>
        <dsp:cNvPr id="0" name=""/>
        <dsp:cNvSpPr/>
      </dsp:nvSpPr>
      <dsp:spPr>
        <a:xfrm>
          <a:off x="0" y="2419862"/>
          <a:ext cx="9190567" cy="0"/>
        </a:xfrm>
        <a:prstGeom prst="line">
          <a:avLst/>
        </a:prstGeom>
        <a:gradFill rotWithShape="0">
          <a:gsLst>
            <a:gs pos="0">
              <a:schemeClr val="accent4">
                <a:hueOff val="0"/>
                <a:satOff val="0"/>
                <a:lumOff val="0"/>
                <a:alphaOff val="0"/>
                <a:tint val="98000"/>
                <a:hueMod val="94000"/>
                <a:satMod val="130000"/>
                <a:lumMod val="128000"/>
              </a:schemeClr>
            </a:gs>
            <a:gs pos="100000">
              <a:schemeClr val="accent4">
                <a:hueOff val="0"/>
                <a:satOff val="0"/>
                <a:lumOff val="0"/>
                <a:alphaOff val="0"/>
                <a:shade val="94000"/>
                <a:lumMod val="88000"/>
              </a:schemeClr>
            </a:gs>
          </a:gsLst>
          <a:lin ang="5400000" scaled="0"/>
        </a:gradFill>
        <a:ln w="9525" cap="rnd" cmpd="sng" algn="ctr">
          <a:solidFill>
            <a:schemeClr val="accent4">
              <a:hueOff val="0"/>
              <a:satOff val="0"/>
              <a:lumOff val="0"/>
              <a:alphaOff val="0"/>
            </a:schemeClr>
          </a:solidFill>
          <a:prstDash val="solid"/>
        </a:ln>
        <a:effectLst>
          <a:innerShdw blurRad="25400" dist="12700" dir="13500000">
            <a:srgbClr val="000000">
              <a:alpha val="45000"/>
            </a:srgbClr>
          </a:innerShdw>
        </a:effectLst>
      </dsp:spPr>
      <dsp:style>
        <a:lnRef idx="1">
          <a:scrgbClr r="0" g="0" b="0"/>
        </a:lnRef>
        <a:fillRef idx="3">
          <a:scrgbClr r="0" g="0" b="0"/>
        </a:fillRef>
        <a:effectRef idx="2">
          <a:scrgbClr r="0" g="0" b="0"/>
        </a:effectRef>
        <a:fontRef idx="minor">
          <a:schemeClr val="lt1"/>
        </a:fontRef>
      </dsp:style>
    </dsp:sp>
    <dsp:sp modelId="{11334484-67D3-453F-9874-5FEFB6BBA7D8}">
      <dsp:nvSpPr>
        <dsp:cNvPr id="0" name=""/>
        <dsp:cNvSpPr/>
      </dsp:nvSpPr>
      <dsp:spPr>
        <a:xfrm>
          <a:off x="0" y="2419862"/>
          <a:ext cx="9190567" cy="1209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r>
            <a:rPr lang="en-US" sz="2800" kern="1200" dirty="0"/>
            <a:t>Other examples? </a:t>
          </a:r>
        </a:p>
      </dsp:txBody>
      <dsp:txXfrm>
        <a:off x="0" y="2419862"/>
        <a:ext cx="9190567" cy="12090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07209-2512-4888-BF5D-942658F1A9AF}">
      <dsp:nvSpPr>
        <dsp:cNvPr id="0" name=""/>
        <dsp:cNvSpPr/>
      </dsp:nvSpPr>
      <dsp:spPr>
        <a:xfrm>
          <a:off x="0" y="0"/>
          <a:ext cx="8331707" cy="753104"/>
        </a:xfrm>
        <a:prstGeom prst="roundRect">
          <a:avLst>
            <a:gd name="adj" fmla="val 10000"/>
          </a:avLst>
        </a:prstGeom>
        <a:solidFill>
          <a:schemeClr val="accent2">
            <a:hueOff val="0"/>
            <a:satOff val="0"/>
            <a:lumOff val="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Form groups of 2-4 people  </a:t>
          </a:r>
          <a:endParaRPr lang="en-US" sz="2700" kern="1200" dirty="0"/>
        </a:p>
      </dsp:txBody>
      <dsp:txXfrm>
        <a:off x="22058" y="22058"/>
        <a:ext cx="7430935" cy="708988"/>
      </dsp:txXfrm>
    </dsp:sp>
    <dsp:sp modelId="{9A80520F-1626-4415-98AA-9D00171D1183}">
      <dsp:nvSpPr>
        <dsp:cNvPr id="0" name=""/>
        <dsp:cNvSpPr/>
      </dsp:nvSpPr>
      <dsp:spPr>
        <a:xfrm>
          <a:off x="622172" y="857701"/>
          <a:ext cx="8331707" cy="753104"/>
        </a:xfrm>
        <a:prstGeom prst="roundRect">
          <a:avLst>
            <a:gd name="adj" fmla="val 10000"/>
          </a:avLst>
        </a:prstGeom>
        <a:solidFill>
          <a:schemeClr val="accent2">
            <a:hueOff val="-2188608"/>
            <a:satOff val="-1975"/>
            <a:lumOff val="-440"/>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Review and discusses each example</a:t>
          </a:r>
          <a:endParaRPr lang="en-US" sz="2700" kern="1200" dirty="0"/>
        </a:p>
      </dsp:txBody>
      <dsp:txXfrm>
        <a:off x="644230" y="879759"/>
        <a:ext cx="7175900" cy="708988"/>
      </dsp:txXfrm>
    </dsp:sp>
    <dsp:sp modelId="{D7B2EA71-05A9-4283-B6D0-E7C05B37CB9E}">
      <dsp:nvSpPr>
        <dsp:cNvPr id="0" name=""/>
        <dsp:cNvSpPr/>
      </dsp:nvSpPr>
      <dsp:spPr>
        <a:xfrm>
          <a:off x="1244345" y="1715403"/>
          <a:ext cx="8331707" cy="753104"/>
        </a:xfrm>
        <a:prstGeom prst="roundRect">
          <a:avLst>
            <a:gd name="adj" fmla="val 10000"/>
          </a:avLst>
        </a:prstGeom>
        <a:solidFill>
          <a:schemeClr val="accent2">
            <a:hueOff val="-4377215"/>
            <a:satOff val="-3950"/>
            <a:lumOff val="-88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Determine the “structural” barriers. </a:t>
          </a:r>
        </a:p>
      </dsp:txBody>
      <dsp:txXfrm>
        <a:off x="1266403" y="1737461"/>
        <a:ext cx="7175900" cy="708988"/>
      </dsp:txXfrm>
    </dsp:sp>
    <dsp:sp modelId="{53899465-4CB2-4324-B3A4-85D99ECA1B96}">
      <dsp:nvSpPr>
        <dsp:cNvPr id="0" name=""/>
        <dsp:cNvSpPr/>
      </dsp:nvSpPr>
      <dsp:spPr>
        <a:xfrm>
          <a:off x="1866518" y="2573105"/>
          <a:ext cx="8331707" cy="753104"/>
        </a:xfrm>
        <a:prstGeom prst="roundRect">
          <a:avLst>
            <a:gd name="adj" fmla="val 10000"/>
          </a:avLst>
        </a:prstGeom>
        <a:solidFill>
          <a:schemeClr val="accent2">
            <a:hueOff val="-6565823"/>
            <a:satOff val="-5925"/>
            <a:lumOff val="-1321"/>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Discuss potential changes</a:t>
          </a:r>
          <a:endParaRPr lang="en-US" sz="2700" kern="1200" dirty="0"/>
        </a:p>
      </dsp:txBody>
      <dsp:txXfrm>
        <a:off x="1888576" y="2595163"/>
        <a:ext cx="7175900" cy="708988"/>
      </dsp:txXfrm>
    </dsp:sp>
    <dsp:sp modelId="{0518DF31-D82A-49F1-8EC1-8744F0D364AA}">
      <dsp:nvSpPr>
        <dsp:cNvPr id="0" name=""/>
        <dsp:cNvSpPr/>
      </dsp:nvSpPr>
      <dsp:spPr>
        <a:xfrm>
          <a:off x="2488691" y="3430807"/>
          <a:ext cx="8331707" cy="753104"/>
        </a:xfrm>
        <a:prstGeom prst="roundRect">
          <a:avLst>
            <a:gd name="adj" fmla="val 10000"/>
          </a:avLst>
        </a:prstGeom>
        <a:solidFill>
          <a:schemeClr val="accent2">
            <a:hueOff val="-8754431"/>
            <a:satOff val="-7900"/>
            <a:lumOff val="-1762"/>
            <a:alphaOff val="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Discuss the benefits </a:t>
          </a:r>
          <a:r>
            <a:rPr lang="en-US" sz="2700" kern="1200" dirty="0" smtClean="0"/>
            <a:t>of </a:t>
          </a:r>
          <a:r>
            <a:rPr lang="en-US" sz="2700" kern="1200" dirty="0"/>
            <a:t>making a change. </a:t>
          </a:r>
        </a:p>
      </dsp:txBody>
      <dsp:txXfrm>
        <a:off x="2510749" y="3452865"/>
        <a:ext cx="7175900" cy="708988"/>
      </dsp:txXfrm>
    </dsp:sp>
    <dsp:sp modelId="{E4430EA3-7117-4CD7-8E1E-5325FC01C1A7}">
      <dsp:nvSpPr>
        <dsp:cNvPr id="0" name=""/>
        <dsp:cNvSpPr/>
      </dsp:nvSpPr>
      <dsp:spPr>
        <a:xfrm>
          <a:off x="7842189" y="550184"/>
          <a:ext cx="489517" cy="489517"/>
        </a:xfrm>
        <a:prstGeom prst="downArrow">
          <a:avLst>
            <a:gd name="adj1" fmla="val 55000"/>
            <a:gd name="adj2" fmla="val 45000"/>
          </a:avLst>
        </a:prstGeom>
        <a:solidFill>
          <a:schemeClr val="accent2">
            <a:tint val="40000"/>
            <a:alpha val="90000"/>
            <a:hueOff val="0"/>
            <a:satOff val="0"/>
            <a:lumOff val="0"/>
            <a:alphaOff val="0"/>
          </a:schemeClr>
        </a:solidFill>
        <a:ln w="15875"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7952330" y="550184"/>
        <a:ext cx="269235" cy="368362"/>
      </dsp:txXfrm>
    </dsp:sp>
    <dsp:sp modelId="{1566905E-A6B5-4836-9BD2-D3D0B2630607}">
      <dsp:nvSpPr>
        <dsp:cNvPr id="0" name=""/>
        <dsp:cNvSpPr/>
      </dsp:nvSpPr>
      <dsp:spPr>
        <a:xfrm>
          <a:off x="8464362" y="1407886"/>
          <a:ext cx="489517" cy="489517"/>
        </a:xfrm>
        <a:prstGeom prst="downArrow">
          <a:avLst>
            <a:gd name="adj1" fmla="val 55000"/>
            <a:gd name="adj2" fmla="val 45000"/>
          </a:avLst>
        </a:prstGeom>
        <a:solidFill>
          <a:schemeClr val="accent2">
            <a:tint val="40000"/>
            <a:alpha val="90000"/>
            <a:hueOff val="-3277815"/>
            <a:satOff val="-1922"/>
            <a:lumOff val="-239"/>
            <a:alphaOff val="0"/>
          </a:schemeClr>
        </a:solidFill>
        <a:ln w="15875" cap="rnd" cmpd="sng" algn="ctr">
          <a:solidFill>
            <a:schemeClr val="accent2">
              <a:tint val="40000"/>
              <a:alpha val="90000"/>
              <a:hueOff val="-3277815"/>
              <a:satOff val="-1922"/>
              <a:lumOff val="-23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8574503" y="1407886"/>
        <a:ext cx="269235" cy="368362"/>
      </dsp:txXfrm>
    </dsp:sp>
    <dsp:sp modelId="{37D6B9EC-9086-45F4-80F4-93AE7BE312B0}">
      <dsp:nvSpPr>
        <dsp:cNvPr id="0" name=""/>
        <dsp:cNvSpPr/>
      </dsp:nvSpPr>
      <dsp:spPr>
        <a:xfrm>
          <a:off x="9086535" y="2253036"/>
          <a:ext cx="489517" cy="489517"/>
        </a:xfrm>
        <a:prstGeom prst="downArrow">
          <a:avLst>
            <a:gd name="adj1" fmla="val 55000"/>
            <a:gd name="adj2" fmla="val 45000"/>
          </a:avLst>
        </a:prstGeom>
        <a:solidFill>
          <a:schemeClr val="accent2">
            <a:tint val="40000"/>
            <a:alpha val="90000"/>
            <a:hueOff val="-6555630"/>
            <a:satOff val="-3844"/>
            <a:lumOff val="-479"/>
            <a:alphaOff val="0"/>
          </a:schemeClr>
        </a:solidFill>
        <a:ln w="15875" cap="rnd" cmpd="sng" algn="ctr">
          <a:solidFill>
            <a:schemeClr val="accent2">
              <a:tint val="40000"/>
              <a:alpha val="90000"/>
              <a:hueOff val="-6555630"/>
              <a:satOff val="-3844"/>
              <a:lumOff val="-4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9196676" y="2253036"/>
        <a:ext cx="269235" cy="368362"/>
      </dsp:txXfrm>
    </dsp:sp>
    <dsp:sp modelId="{05585C27-3605-4B0A-8693-EC5160596213}">
      <dsp:nvSpPr>
        <dsp:cNvPr id="0" name=""/>
        <dsp:cNvSpPr/>
      </dsp:nvSpPr>
      <dsp:spPr>
        <a:xfrm>
          <a:off x="9708708" y="3119106"/>
          <a:ext cx="489517" cy="489517"/>
        </a:xfrm>
        <a:prstGeom prst="downArrow">
          <a:avLst>
            <a:gd name="adj1" fmla="val 55000"/>
            <a:gd name="adj2" fmla="val 45000"/>
          </a:avLst>
        </a:prstGeom>
        <a:solidFill>
          <a:schemeClr val="accent2">
            <a:tint val="40000"/>
            <a:alpha val="90000"/>
            <a:hueOff val="-9833445"/>
            <a:satOff val="-5766"/>
            <a:lumOff val="-718"/>
            <a:alphaOff val="0"/>
          </a:schemeClr>
        </a:solidFill>
        <a:ln w="15875" cap="rnd" cmpd="sng" algn="ctr">
          <a:solidFill>
            <a:schemeClr val="accent2">
              <a:tint val="40000"/>
              <a:alpha val="90000"/>
              <a:hueOff val="-9833445"/>
              <a:satOff val="-5766"/>
              <a:lumOff val="-7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endParaRPr lang="en-US" sz="2200" kern="1200"/>
        </a:p>
      </dsp:txBody>
      <dsp:txXfrm>
        <a:off x="9818849" y="3119106"/>
        <a:ext cx="269235" cy="3683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3D759-3811-47A5-943C-C7C7DA7D44A6}" type="datetimeFigureOut">
              <a:rPr lang="en-US" smtClean="0"/>
              <a:t>9/13/19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9EBA79-5ED5-4EB4-BD98-C27A43CE02F9}" type="slidenum">
              <a:rPr lang="en-US" smtClean="0"/>
              <a:t>‹#›</a:t>
            </a:fld>
            <a:endParaRPr lang="en-US"/>
          </a:p>
        </p:txBody>
      </p:sp>
    </p:spTree>
    <p:extLst>
      <p:ext uri="{BB962C8B-B14F-4D97-AF65-F5344CB8AC3E}">
        <p14:creationId xmlns:p14="http://schemas.microsoft.com/office/powerpoint/2010/main" val="775800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Mayra</a:t>
            </a:r>
          </a:p>
          <a:p>
            <a:r>
              <a:rPr lang="en-US" dirty="0" smtClean="0"/>
              <a:t>Applying </a:t>
            </a:r>
            <a:r>
              <a:rPr lang="en-US" dirty="0"/>
              <a:t>an Equity Minded Framework requires an authentically inclusive collegial process.  How can we improve our processes at our respective colleges through the implementation of an institutional equity framework; how do we deepen our personal equity-mindedness; and how do both these institutional and personal approaches help ensure an equity-advancing collegial process?  This session will explore these concepts, tools, and strategies for holding us to our student-centered commitment and equity-minded focus.</a:t>
            </a:r>
          </a:p>
          <a:p>
            <a:endParaRPr lang="en-US" dirty="0"/>
          </a:p>
          <a:p>
            <a:r>
              <a:rPr lang="en-US" dirty="0"/>
              <a:t>Introductions and survey the room and slide 2  (3min)</a:t>
            </a:r>
          </a:p>
        </p:txBody>
      </p:sp>
      <p:sp>
        <p:nvSpPr>
          <p:cNvPr id="4" name="Slide Number Placeholder 3"/>
          <p:cNvSpPr>
            <a:spLocks noGrp="1"/>
          </p:cNvSpPr>
          <p:nvPr>
            <p:ph type="sldNum" sz="quarter" idx="5"/>
          </p:nvPr>
        </p:nvSpPr>
        <p:spPr/>
        <p:txBody>
          <a:bodyPr/>
          <a:lstStyle/>
          <a:p>
            <a:fld id="{F39EBA79-5ED5-4EB4-BD98-C27A43CE02F9}" type="slidenum">
              <a:rPr lang="en-US" smtClean="0"/>
              <a:t>1</a:t>
            </a:fld>
            <a:endParaRPr lang="en-US"/>
          </a:p>
        </p:txBody>
      </p:sp>
    </p:spTree>
    <p:extLst>
      <p:ext uri="{BB962C8B-B14F-4D97-AF65-F5344CB8AC3E}">
        <p14:creationId xmlns:p14="http://schemas.microsoft.com/office/powerpoint/2010/main" val="3119901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mayra</a:t>
            </a:r>
            <a:endParaRPr lang="en-US" dirty="0"/>
          </a:p>
        </p:txBody>
      </p:sp>
      <p:sp>
        <p:nvSpPr>
          <p:cNvPr id="4" name="Slide Number Placeholder 3"/>
          <p:cNvSpPr>
            <a:spLocks noGrp="1"/>
          </p:cNvSpPr>
          <p:nvPr>
            <p:ph type="sldNum" sz="quarter" idx="10"/>
          </p:nvPr>
        </p:nvSpPr>
        <p:spPr/>
        <p:txBody>
          <a:bodyPr/>
          <a:lstStyle/>
          <a:p>
            <a:fld id="{F39EBA79-5ED5-4EB4-BD98-C27A43CE02F9}" type="slidenum">
              <a:rPr lang="en-US" smtClean="0"/>
              <a:t>10</a:t>
            </a:fld>
            <a:endParaRPr lang="en-US"/>
          </a:p>
        </p:txBody>
      </p:sp>
    </p:spTree>
    <p:extLst>
      <p:ext uri="{BB962C8B-B14F-4D97-AF65-F5344CB8AC3E}">
        <p14:creationId xmlns:p14="http://schemas.microsoft.com/office/powerpoint/2010/main" val="287113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colm</a:t>
            </a:r>
            <a:endParaRPr lang="en-US" dirty="0"/>
          </a:p>
        </p:txBody>
      </p:sp>
      <p:sp>
        <p:nvSpPr>
          <p:cNvPr id="4" name="Slide Number Placeholder 3"/>
          <p:cNvSpPr>
            <a:spLocks noGrp="1"/>
          </p:cNvSpPr>
          <p:nvPr>
            <p:ph type="sldNum" sz="quarter" idx="10"/>
          </p:nvPr>
        </p:nvSpPr>
        <p:spPr/>
        <p:txBody>
          <a:bodyPr/>
          <a:lstStyle/>
          <a:p>
            <a:fld id="{F39EBA79-5ED5-4EB4-BD98-C27A43CE02F9}" type="slidenum">
              <a:rPr lang="en-US" smtClean="0"/>
              <a:t>11</a:t>
            </a:fld>
            <a:endParaRPr lang="en-US"/>
          </a:p>
        </p:txBody>
      </p:sp>
    </p:spTree>
    <p:extLst>
      <p:ext uri="{BB962C8B-B14F-4D97-AF65-F5344CB8AC3E}">
        <p14:creationId xmlns:p14="http://schemas.microsoft.com/office/powerpoint/2010/main" val="122520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a:t>
            </a:r>
            <a:endParaRPr lang="en-US" dirty="0"/>
          </a:p>
        </p:txBody>
      </p:sp>
      <p:sp>
        <p:nvSpPr>
          <p:cNvPr id="4" name="Slide Number Placeholder 3"/>
          <p:cNvSpPr>
            <a:spLocks noGrp="1"/>
          </p:cNvSpPr>
          <p:nvPr>
            <p:ph type="sldNum" sz="quarter" idx="10"/>
          </p:nvPr>
        </p:nvSpPr>
        <p:spPr/>
        <p:txBody>
          <a:bodyPr/>
          <a:lstStyle/>
          <a:p>
            <a:fld id="{F39EBA79-5ED5-4EB4-BD98-C27A43CE02F9}" type="slidenum">
              <a:rPr lang="en-US" smtClean="0"/>
              <a:t>12</a:t>
            </a:fld>
            <a:endParaRPr lang="en-US"/>
          </a:p>
        </p:txBody>
      </p:sp>
    </p:spTree>
    <p:extLst>
      <p:ext uri="{BB962C8B-B14F-4D97-AF65-F5344CB8AC3E}">
        <p14:creationId xmlns:p14="http://schemas.microsoft.com/office/powerpoint/2010/main" val="1910877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
            </a:r>
            <a:endParaRPr lang="en-US" dirty="0"/>
          </a:p>
        </p:txBody>
      </p:sp>
      <p:sp>
        <p:nvSpPr>
          <p:cNvPr id="4" name="Slide Number Placeholder 3"/>
          <p:cNvSpPr>
            <a:spLocks noGrp="1"/>
          </p:cNvSpPr>
          <p:nvPr>
            <p:ph type="sldNum" sz="quarter" idx="5"/>
          </p:nvPr>
        </p:nvSpPr>
        <p:spPr/>
        <p:txBody>
          <a:bodyPr/>
          <a:lstStyle/>
          <a:p>
            <a:fld id="{F39EBA79-5ED5-4EB4-BD98-C27A43CE02F9}" type="slidenum">
              <a:rPr lang="en-US" smtClean="0"/>
              <a:t>2</a:t>
            </a:fld>
            <a:endParaRPr lang="en-US"/>
          </a:p>
        </p:txBody>
      </p:sp>
    </p:spTree>
    <p:extLst>
      <p:ext uri="{BB962C8B-B14F-4D97-AF65-F5344CB8AC3E}">
        <p14:creationId xmlns:p14="http://schemas.microsoft.com/office/powerpoint/2010/main" val="3580458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(2min)</a:t>
            </a:r>
          </a:p>
        </p:txBody>
      </p:sp>
      <p:sp>
        <p:nvSpPr>
          <p:cNvPr id="4" name="Slide Number Placeholder 3"/>
          <p:cNvSpPr>
            <a:spLocks noGrp="1"/>
          </p:cNvSpPr>
          <p:nvPr>
            <p:ph type="sldNum" sz="quarter" idx="5"/>
          </p:nvPr>
        </p:nvSpPr>
        <p:spPr/>
        <p:txBody>
          <a:bodyPr/>
          <a:lstStyle/>
          <a:p>
            <a:fld id="{F39EBA79-5ED5-4EB4-BD98-C27A43CE02F9}" type="slidenum">
              <a:rPr lang="en-US" smtClean="0"/>
              <a:t>3</a:t>
            </a:fld>
            <a:endParaRPr lang="en-US"/>
          </a:p>
        </p:txBody>
      </p:sp>
    </p:spTree>
    <p:extLst>
      <p:ext uri="{BB962C8B-B14F-4D97-AF65-F5344CB8AC3E}">
        <p14:creationId xmlns:p14="http://schemas.microsoft.com/office/powerpoint/2010/main" val="583761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(5min)</a:t>
            </a:r>
          </a:p>
        </p:txBody>
      </p:sp>
      <p:sp>
        <p:nvSpPr>
          <p:cNvPr id="4" name="Slide Number Placeholder 3"/>
          <p:cNvSpPr>
            <a:spLocks noGrp="1"/>
          </p:cNvSpPr>
          <p:nvPr>
            <p:ph type="sldNum" sz="quarter" idx="5"/>
          </p:nvPr>
        </p:nvSpPr>
        <p:spPr/>
        <p:txBody>
          <a:bodyPr/>
          <a:lstStyle/>
          <a:p>
            <a:fld id="{F39EBA79-5ED5-4EB4-BD98-C27A43CE02F9}" type="slidenum">
              <a:rPr lang="en-US" smtClean="0"/>
              <a:t>4</a:t>
            </a:fld>
            <a:endParaRPr lang="en-US"/>
          </a:p>
        </p:txBody>
      </p:sp>
    </p:spTree>
    <p:extLst>
      <p:ext uri="{BB962C8B-B14F-4D97-AF65-F5344CB8AC3E}">
        <p14:creationId xmlns:p14="http://schemas.microsoft.com/office/powerpoint/2010/main" val="167647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Cheryl</a:t>
            </a:r>
          </a:p>
          <a:p>
            <a:r>
              <a:rPr lang="en-US" dirty="0" smtClean="0"/>
              <a:t>A </a:t>
            </a:r>
            <a:r>
              <a:rPr lang="en-US" dirty="0"/>
              <a:t>dialogue (20min)</a:t>
            </a:r>
          </a:p>
          <a:p>
            <a:r>
              <a:rPr lang="en-US" dirty="0"/>
              <a:t>Equity in participation: </a:t>
            </a:r>
          </a:p>
          <a:p>
            <a:r>
              <a:rPr lang="en-US" dirty="0"/>
              <a:t>Looking at systems to elevate students and help them thrive in leadership roles- participation in shared governance committees.  Need of more involvement of students in shared governance committees.  </a:t>
            </a:r>
          </a:p>
          <a:p>
            <a:r>
              <a:rPr lang="en-US" dirty="0"/>
              <a:t>Key to the relationships between the SS and AS. </a:t>
            </a:r>
          </a:p>
          <a:p>
            <a:r>
              <a:rPr lang="en-US" dirty="0"/>
              <a:t>Reflecting on structures that are not student-centered</a:t>
            </a:r>
          </a:p>
          <a:p>
            <a:r>
              <a:rPr lang="en-US" dirty="0"/>
              <a:t>Academic senate leaders /faculty leaders to work with student leaders; being a resource</a:t>
            </a:r>
          </a:p>
          <a:p>
            <a:r>
              <a:rPr lang="en-US" dirty="0"/>
              <a:t>Faculty leaders to help further or advance student life</a:t>
            </a:r>
          </a:p>
          <a:p>
            <a:endParaRPr lang="en-US" dirty="0"/>
          </a:p>
        </p:txBody>
      </p:sp>
      <p:sp>
        <p:nvSpPr>
          <p:cNvPr id="4" name="Slide Number Placeholder 3"/>
          <p:cNvSpPr>
            <a:spLocks noGrp="1"/>
          </p:cNvSpPr>
          <p:nvPr>
            <p:ph type="sldNum" sz="quarter" idx="5"/>
          </p:nvPr>
        </p:nvSpPr>
        <p:spPr/>
        <p:txBody>
          <a:bodyPr/>
          <a:lstStyle/>
          <a:p>
            <a:fld id="{F39EBA79-5ED5-4EB4-BD98-C27A43CE02F9}" type="slidenum">
              <a:rPr lang="en-US" smtClean="0"/>
              <a:t>5</a:t>
            </a:fld>
            <a:endParaRPr lang="en-US"/>
          </a:p>
        </p:txBody>
      </p:sp>
    </p:spTree>
    <p:extLst>
      <p:ext uri="{BB962C8B-B14F-4D97-AF65-F5344CB8AC3E}">
        <p14:creationId xmlns:p14="http://schemas.microsoft.com/office/powerpoint/2010/main" val="270193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Mayra</a:t>
            </a:r>
          </a:p>
          <a:p>
            <a:r>
              <a:rPr lang="en-US" dirty="0" smtClean="0"/>
              <a:t>15min </a:t>
            </a:r>
            <a:r>
              <a:rPr lang="en-US" dirty="0"/>
              <a:t>for slide 6 &amp; 7</a:t>
            </a:r>
          </a:p>
          <a:p>
            <a:r>
              <a:rPr lang="en-US" dirty="0"/>
              <a:t>Highlight bold concepts.</a:t>
            </a:r>
          </a:p>
          <a:p>
            <a:r>
              <a:rPr lang="en-US" dirty="0"/>
              <a:t>Equity-mindedness requires we are:  </a:t>
            </a:r>
          </a:p>
          <a:p>
            <a:r>
              <a:rPr lang="en-US" dirty="0"/>
              <a:t>(1) race conscious</a:t>
            </a:r>
          </a:p>
          <a:p>
            <a:r>
              <a:rPr lang="en-US" dirty="0"/>
              <a:t>(2) </a:t>
            </a:r>
            <a:r>
              <a:rPr lang="en-US" b="1" dirty="0"/>
              <a:t>institutionally focused</a:t>
            </a:r>
          </a:p>
          <a:p>
            <a:r>
              <a:rPr lang="en-US" dirty="0"/>
              <a:t>(3) evidence based</a:t>
            </a:r>
          </a:p>
          <a:p>
            <a:r>
              <a:rPr lang="en-US" dirty="0"/>
              <a:t>(4) </a:t>
            </a:r>
            <a:r>
              <a:rPr lang="en-US" b="1" dirty="0"/>
              <a:t>systemically aware</a:t>
            </a:r>
          </a:p>
          <a:p>
            <a:r>
              <a:rPr lang="en-US" dirty="0"/>
              <a:t>(5) action oriented</a:t>
            </a:r>
          </a:p>
          <a:p>
            <a:endParaRPr lang="en-US" dirty="0"/>
          </a:p>
        </p:txBody>
      </p:sp>
      <p:sp>
        <p:nvSpPr>
          <p:cNvPr id="4" name="Slide Number Placeholder 3"/>
          <p:cNvSpPr>
            <a:spLocks noGrp="1"/>
          </p:cNvSpPr>
          <p:nvPr>
            <p:ph type="sldNum" sz="quarter" idx="5"/>
          </p:nvPr>
        </p:nvSpPr>
        <p:spPr/>
        <p:txBody>
          <a:bodyPr/>
          <a:lstStyle/>
          <a:p>
            <a:fld id="{F39EBA79-5ED5-4EB4-BD98-C27A43CE02F9}" type="slidenum">
              <a:rPr lang="en-US" smtClean="0"/>
              <a:t>6</a:t>
            </a:fld>
            <a:endParaRPr lang="en-US"/>
          </a:p>
        </p:txBody>
      </p:sp>
    </p:spTree>
    <p:extLst>
      <p:ext uri="{BB962C8B-B14F-4D97-AF65-F5344CB8AC3E}">
        <p14:creationId xmlns:p14="http://schemas.microsoft.com/office/powerpoint/2010/main" val="2810619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39EBA79-5ED5-4EB4-BD98-C27A43CE02F9}" type="slidenum">
              <a:rPr lang="en-US" smtClean="0"/>
              <a:t>7</a:t>
            </a:fld>
            <a:endParaRPr lang="en-US"/>
          </a:p>
        </p:txBody>
      </p:sp>
    </p:spTree>
    <p:extLst>
      <p:ext uri="{BB962C8B-B14F-4D97-AF65-F5344CB8AC3E}">
        <p14:creationId xmlns:p14="http://schemas.microsoft.com/office/powerpoint/2010/main" val="1818220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Colm</a:t>
            </a:r>
            <a:endParaRPr lang="en-US" dirty="0" smtClean="0"/>
          </a:p>
          <a:p>
            <a:r>
              <a:rPr lang="en-US" dirty="0" smtClean="0"/>
              <a:t>30 </a:t>
            </a:r>
            <a:r>
              <a:rPr lang="en-US" dirty="0"/>
              <a:t>minute activity </a:t>
            </a:r>
          </a:p>
        </p:txBody>
      </p:sp>
      <p:sp>
        <p:nvSpPr>
          <p:cNvPr id="4" name="Slide Number Placeholder 3"/>
          <p:cNvSpPr>
            <a:spLocks noGrp="1"/>
          </p:cNvSpPr>
          <p:nvPr>
            <p:ph type="sldNum" sz="quarter" idx="5"/>
          </p:nvPr>
        </p:nvSpPr>
        <p:spPr/>
        <p:txBody>
          <a:bodyPr/>
          <a:lstStyle/>
          <a:p>
            <a:fld id="{F39EBA79-5ED5-4EB4-BD98-C27A43CE02F9}" type="slidenum">
              <a:rPr lang="en-US" smtClean="0"/>
              <a:t>8</a:t>
            </a:fld>
            <a:endParaRPr lang="en-US"/>
          </a:p>
        </p:txBody>
      </p:sp>
    </p:spTree>
    <p:extLst>
      <p:ext uri="{BB962C8B-B14F-4D97-AF65-F5344CB8AC3E}">
        <p14:creationId xmlns:p14="http://schemas.microsoft.com/office/powerpoint/2010/main" val="253945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colm</a:t>
            </a:r>
            <a:endParaRPr lang="en-US" dirty="0"/>
          </a:p>
        </p:txBody>
      </p:sp>
      <p:sp>
        <p:nvSpPr>
          <p:cNvPr id="4" name="Slide Number Placeholder 3"/>
          <p:cNvSpPr>
            <a:spLocks noGrp="1"/>
          </p:cNvSpPr>
          <p:nvPr>
            <p:ph type="sldNum" sz="quarter" idx="10"/>
          </p:nvPr>
        </p:nvSpPr>
        <p:spPr/>
        <p:txBody>
          <a:bodyPr/>
          <a:lstStyle/>
          <a:p>
            <a:fld id="{F39EBA79-5ED5-4EB4-BD98-C27A43CE02F9}" type="slidenum">
              <a:rPr lang="en-US" smtClean="0"/>
              <a:t>9</a:t>
            </a:fld>
            <a:endParaRPr lang="en-US"/>
          </a:p>
        </p:txBody>
      </p:sp>
    </p:spTree>
    <p:extLst>
      <p:ext uri="{BB962C8B-B14F-4D97-AF65-F5344CB8AC3E}">
        <p14:creationId xmlns:p14="http://schemas.microsoft.com/office/powerpoint/2010/main" val="545991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9/13/19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68939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F6FA2B21-3FCD-4721-B95C-427943F61125}" type="datetime1">
              <a:rPr lang="en-US" smtClean="0"/>
              <a:t>9/13/19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9891159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360284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594453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4682501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076827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3705668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34660925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3647734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323981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9/13/19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5638051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FA2B21-3FCD-4721-B95C-427943F61125}" type="datetime1">
              <a:rPr lang="en-US" smtClean="0"/>
              <a:t>9/13/19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69627950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FA2B21-3FCD-4721-B95C-427943F61125}" type="datetime1">
              <a:rPr lang="en-US" smtClean="0"/>
              <a:t>9/13/19</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4687931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FA2B21-3FCD-4721-B95C-427943F61125}" type="datetime1">
              <a:rPr lang="en-US" smtClean="0"/>
              <a:t>9/13/19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41715103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A2B21-3FCD-4721-B95C-427943F61125}" type="datetime1">
              <a:rPr lang="en-US" smtClean="0"/>
              <a:t>9/13/19</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45101402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9/13/19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08370490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FA2B21-3FCD-4721-B95C-427943F61125}" type="datetime1">
              <a:rPr lang="en-US" smtClean="0"/>
              <a:t>9/13/19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55676210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6FA2B21-3FCD-4721-B95C-427943F61125}" type="datetime1">
              <a:rPr lang="en-US" smtClean="0"/>
              <a:t>9/13/19</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562276074"/>
      </p:ext>
    </p:extLst>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 id="2147483843"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ue.usc.edu/files/2016/02/Developing-a-Practice-of-Equity-Mindedn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xmlns="" id="{C5BDD1EA-D8C1-45AF-9F0A-14A2A137BA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C0BB6E0-E0A7-4A7B-AB87-41CA52E8785A}"/>
              </a:ext>
            </a:extLst>
          </p:cNvPr>
          <p:cNvSpPr>
            <a:spLocks noGrp="1"/>
          </p:cNvSpPr>
          <p:nvPr>
            <p:ph type="ctrTitle"/>
          </p:nvPr>
        </p:nvSpPr>
        <p:spPr>
          <a:xfrm>
            <a:off x="7532709" y="628617"/>
            <a:ext cx="4365123" cy="3028983"/>
          </a:xfrm>
        </p:spPr>
        <p:txBody>
          <a:bodyPr>
            <a:normAutofit/>
          </a:bodyPr>
          <a:lstStyle/>
          <a:p>
            <a:r>
              <a:rPr lang="en-US" sz="4400" dirty="0"/>
              <a:t>Implementing an equity minded framework</a:t>
            </a:r>
          </a:p>
        </p:txBody>
      </p:sp>
      <p:sp>
        <p:nvSpPr>
          <p:cNvPr id="3" name="Subtitle 2">
            <a:extLst>
              <a:ext uri="{FF2B5EF4-FFF2-40B4-BE49-F238E27FC236}">
                <a16:creationId xmlns:a16="http://schemas.microsoft.com/office/drawing/2014/main" xmlns="" id="{DECA33F7-9C0C-4024-A837-14E2B09935EB}"/>
              </a:ext>
            </a:extLst>
          </p:cNvPr>
          <p:cNvSpPr>
            <a:spLocks noGrp="1"/>
          </p:cNvSpPr>
          <p:nvPr>
            <p:ph type="subTitle" idx="1"/>
          </p:nvPr>
        </p:nvSpPr>
        <p:spPr>
          <a:xfrm>
            <a:off x="7401609" y="3820303"/>
            <a:ext cx="4787215" cy="2316195"/>
          </a:xfrm>
        </p:spPr>
        <p:txBody>
          <a:bodyPr>
            <a:normAutofit fontScale="85000" lnSpcReduction="10000"/>
          </a:bodyPr>
          <a:lstStyle/>
          <a:p>
            <a:pPr lvl="0">
              <a:lnSpc>
                <a:spcPct val="120000"/>
              </a:lnSpc>
              <a:spcBef>
                <a:spcPts val="0"/>
              </a:spcBef>
              <a:spcAft>
                <a:spcPts val="0"/>
              </a:spcAft>
              <a:buSzPts val="1288"/>
            </a:pPr>
            <a:r>
              <a:rPr lang="en-US" sz="2600" dirty="0">
                <a:solidFill>
                  <a:schemeClr val="tx1"/>
                </a:solidFill>
              </a:rPr>
              <a:t>Cheryl </a:t>
            </a:r>
            <a:r>
              <a:rPr lang="en-US" sz="2600" dirty="0" err="1">
                <a:solidFill>
                  <a:schemeClr val="tx1"/>
                </a:solidFill>
              </a:rPr>
              <a:t>Aschenbach</a:t>
            </a:r>
            <a:r>
              <a:rPr lang="en-US" sz="2600" dirty="0">
                <a:solidFill>
                  <a:schemeClr val="tx1"/>
                </a:solidFill>
              </a:rPr>
              <a:t>, </a:t>
            </a:r>
            <a:r>
              <a:rPr lang="en-US" sz="2600" dirty="0" smtClean="0">
                <a:solidFill>
                  <a:schemeClr val="tx1"/>
                </a:solidFill>
              </a:rPr>
              <a:t>  </a:t>
            </a:r>
          </a:p>
          <a:p>
            <a:pPr lvl="0">
              <a:lnSpc>
                <a:spcPct val="120000"/>
              </a:lnSpc>
              <a:spcBef>
                <a:spcPts val="0"/>
              </a:spcBef>
              <a:spcAft>
                <a:spcPts val="0"/>
              </a:spcAft>
              <a:buSzPts val="1288"/>
            </a:pPr>
            <a:r>
              <a:rPr lang="en-US" sz="2600" dirty="0">
                <a:solidFill>
                  <a:schemeClr val="tx1"/>
                </a:solidFill>
              </a:rPr>
              <a:t> </a:t>
            </a:r>
            <a:r>
              <a:rPr lang="en-US" sz="2600" dirty="0" smtClean="0">
                <a:solidFill>
                  <a:schemeClr val="tx1"/>
                </a:solidFill>
              </a:rPr>
              <a:t>   ASCCC </a:t>
            </a:r>
            <a:r>
              <a:rPr lang="en-US" sz="2600" dirty="0">
                <a:solidFill>
                  <a:schemeClr val="tx1"/>
                </a:solidFill>
              </a:rPr>
              <a:t>Secretary</a:t>
            </a:r>
          </a:p>
          <a:p>
            <a:pPr lvl="0">
              <a:lnSpc>
                <a:spcPct val="120000"/>
              </a:lnSpc>
              <a:spcBef>
                <a:spcPts val="0"/>
              </a:spcBef>
              <a:spcAft>
                <a:spcPts val="0"/>
              </a:spcAft>
              <a:buSzPts val="1288"/>
            </a:pPr>
            <a:r>
              <a:rPr lang="en-US" sz="2600" dirty="0" smtClean="0">
                <a:solidFill>
                  <a:schemeClr val="tx1"/>
                </a:solidFill>
              </a:rPr>
              <a:t>Mayra Cruz, </a:t>
            </a:r>
          </a:p>
          <a:p>
            <a:pPr lvl="0">
              <a:lnSpc>
                <a:spcPct val="120000"/>
              </a:lnSpc>
              <a:spcBef>
                <a:spcPts val="0"/>
              </a:spcBef>
              <a:spcAft>
                <a:spcPts val="0"/>
              </a:spcAft>
              <a:buSzPts val="1288"/>
            </a:pPr>
            <a:r>
              <a:rPr lang="en-US" sz="2600" dirty="0">
                <a:solidFill>
                  <a:schemeClr val="tx1"/>
                </a:solidFill>
              </a:rPr>
              <a:t> </a:t>
            </a:r>
            <a:r>
              <a:rPr lang="en-US" sz="2600" dirty="0" smtClean="0">
                <a:solidFill>
                  <a:schemeClr val="tx1"/>
                </a:solidFill>
              </a:rPr>
              <a:t>   ASCCC Area </a:t>
            </a:r>
            <a:r>
              <a:rPr lang="en-US" sz="2600" dirty="0">
                <a:solidFill>
                  <a:schemeClr val="tx1"/>
                </a:solidFill>
              </a:rPr>
              <a:t>B </a:t>
            </a:r>
            <a:r>
              <a:rPr lang="en-US" sz="2600" dirty="0" smtClean="0">
                <a:solidFill>
                  <a:schemeClr val="tx1"/>
                </a:solidFill>
              </a:rPr>
              <a:t>Representative</a:t>
            </a:r>
            <a:endParaRPr lang="en-US" sz="2600" dirty="0">
              <a:solidFill>
                <a:schemeClr val="tx1"/>
              </a:solidFill>
            </a:endParaRPr>
          </a:p>
          <a:p>
            <a:pPr lvl="0">
              <a:lnSpc>
                <a:spcPct val="120000"/>
              </a:lnSpc>
              <a:spcBef>
                <a:spcPts val="0"/>
              </a:spcBef>
              <a:spcAft>
                <a:spcPts val="0"/>
              </a:spcAft>
              <a:buSzPts val="1288"/>
            </a:pPr>
            <a:r>
              <a:rPr lang="en-US" sz="2600" dirty="0" err="1">
                <a:solidFill>
                  <a:schemeClr val="tx1"/>
                </a:solidFill>
              </a:rPr>
              <a:t>Colm</a:t>
            </a:r>
            <a:r>
              <a:rPr lang="en-US" sz="2600" dirty="0">
                <a:solidFill>
                  <a:schemeClr val="tx1"/>
                </a:solidFill>
              </a:rPr>
              <a:t> </a:t>
            </a:r>
            <a:r>
              <a:rPr lang="en-US" sz="2600" dirty="0" smtClean="0">
                <a:solidFill>
                  <a:schemeClr val="tx1"/>
                </a:solidFill>
              </a:rPr>
              <a:t>Fitzgerald,</a:t>
            </a:r>
          </a:p>
          <a:p>
            <a:pPr lvl="0">
              <a:lnSpc>
                <a:spcPct val="120000"/>
              </a:lnSpc>
              <a:spcBef>
                <a:spcPts val="0"/>
              </a:spcBef>
              <a:spcAft>
                <a:spcPts val="0"/>
              </a:spcAft>
              <a:buSzPts val="1288"/>
            </a:pPr>
            <a:r>
              <a:rPr lang="en-US" sz="2600" dirty="0">
                <a:solidFill>
                  <a:schemeClr val="tx1"/>
                </a:solidFill>
              </a:rPr>
              <a:t> </a:t>
            </a:r>
            <a:r>
              <a:rPr lang="en-US" sz="2600" dirty="0" smtClean="0">
                <a:solidFill>
                  <a:schemeClr val="tx1"/>
                </a:solidFill>
              </a:rPr>
              <a:t>   Board </a:t>
            </a:r>
            <a:r>
              <a:rPr lang="en-US" sz="2600" dirty="0">
                <a:solidFill>
                  <a:schemeClr val="tx1"/>
                </a:solidFill>
              </a:rPr>
              <a:t>of Governors Member  </a:t>
            </a:r>
          </a:p>
          <a:p>
            <a:endParaRPr lang="en-US" dirty="0"/>
          </a:p>
        </p:txBody>
      </p:sp>
      <p:sp>
        <p:nvSpPr>
          <p:cNvPr id="7" name="Snip Diagonal Corner Rectangle 6">
            <a:extLst>
              <a:ext uri="{FF2B5EF4-FFF2-40B4-BE49-F238E27FC236}">
                <a16:creationId xmlns:a16="http://schemas.microsoft.com/office/drawing/2014/main" xmlns="" id="{14354E08-0068-48D7-A8AD-84C7B1CF585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xmlns="" id="{D5EAFFBA-B97E-45EC-B8AB-FC71E0C17781}"/>
              </a:ext>
            </a:extLst>
          </p:cNvPr>
          <p:cNvPicPr>
            <a:picLocks noChangeAspect="1"/>
          </p:cNvPicPr>
          <p:nvPr/>
        </p:nvPicPr>
        <p:blipFill rotWithShape="1">
          <a:blip r:embed="rId3"/>
          <a:srcRect l="3443" r="12442"/>
          <a:stretch/>
        </p:blipFill>
        <p:spPr>
          <a:xfrm>
            <a:off x="799072" y="786117"/>
            <a:ext cx="6245352" cy="4956048"/>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8" name="Group 12">
            <a:extLst>
              <a:ext uri="{FF2B5EF4-FFF2-40B4-BE49-F238E27FC236}">
                <a16:creationId xmlns:a16="http://schemas.microsoft.com/office/drawing/2014/main" xmlns="" id="{A779F34F-2960-4B81-BA08-445B6F6A0C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xmlns="" id="{10A57ACC-416F-4A5D-B7F7-DDA9886A3A6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14">
              <a:extLst>
                <a:ext uri="{FF2B5EF4-FFF2-40B4-BE49-F238E27FC236}">
                  <a16:creationId xmlns:a16="http://schemas.microsoft.com/office/drawing/2014/main" xmlns="" id="{26522B4F-50C4-4FCE-8AE2-3789D63ED33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2C3978FC-B5D1-42BE-B086-BC2A733D58F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6">
              <a:extLst>
                <a:ext uri="{FF2B5EF4-FFF2-40B4-BE49-F238E27FC236}">
                  <a16:creationId xmlns:a16="http://schemas.microsoft.com/office/drawing/2014/main" xmlns="" id="{ACED99F1-340D-4970-8E66-3B28E9271122}"/>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50A54E39-63C0-4847-A766-C6B74FEB48D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60918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684211" y="222700"/>
            <a:ext cx="11224253" cy="3895091"/>
          </a:xfrm>
        </p:spPr>
        <p:txBody>
          <a:bodyPr>
            <a:normAutofit fontScale="92500" lnSpcReduction="10000"/>
          </a:bodyPr>
          <a:lstStyle/>
          <a:p>
            <a:pPr marL="0" indent="0">
              <a:buNone/>
            </a:pPr>
            <a:r>
              <a:rPr lang="en-US" sz="2800" dirty="0">
                <a:solidFill>
                  <a:schemeClr val="tx1"/>
                </a:solidFill>
              </a:rPr>
              <a:t>The College Promise Program students are performing better than </a:t>
            </a:r>
            <a:r>
              <a:rPr lang="en-US" sz="2800" dirty="0" smtClean="0">
                <a:solidFill>
                  <a:schemeClr val="tx1"/>
                </a:solidFill>
              </a:rPr>
              <a:t>other students as </a:t>
            </a:r>
            <a:r>
              <a:rPr lang="en-US" sz="2800" dirty="0">
                <a:solidFill>
                  <a:schemeClr val="tx1"/>
                </a:solidFill>
              </a:rPr>
              <a:t>indicated by </a:t>
            </a:r>
            <a:r>
              <a:rPr lang="en-US" sz="2800" dirty="0" smtClean="0">
                <a:solidFill>
                  <a:schemeClr val="tx1"/>
                </a:solidFill>
              </a:rPr>
              <a:t>persistence rates. Only the </a:t>
            </a:r>
            <a:r>
              <a:rPr lang="en-US" sz="2800" dirty="0">
                <a:solidFill>
                  <a:schemeClr val="tx1"/>
                </a:solidFill>
              </a:rPr>
              <a:t>first year (two semesters) of </a:t>
            </a:r>
            <a:r>
              <a:rPr lang="en-US" sz="2800" dirty="0" smtClean="0">
                <a:solidFill>
                  <a:schemeClr val="tx1"/>
                </a:solidFill>
              </a:rPr>
              <a:t>enrollment is funded.  </a:t>
            </a:r>
            <a:r>
              <a:rPr lang="en-US" sz="2800" dirty="0">
                <a:solidFill>
                  <a:schemeClr val="tx1"/>
                </a:solidFill>
              </a:rPr>
              <a:t>F</a:t>
            </a:r>
            <a:r>
              <a:rPr lang="en-US" sz="2800" dirty="0" smtClean="0">
                <a:solidFill>
                  <a:schemeClr val="tx1"/>
                </a:solidFill>
              </a:rPr>
              <a:t>irst-year </a:t>
            </a:r>
            <a:r>
              <a:rPr lang="en-US" sz="2800" dirty="0">
                <a:solidFill>
                  <a:schemeClr val="tx1"/>
                </a:solidFill>
              </a:rPr>
              <a:t>services include </a:t>
            </a:r>
            <a:r>
              <a:rPr lang="en-US" sz="2800" dirty="0" smtClean="0">
                <a:solidFill>
                  <a:schemeClr val="tx1"/>
                </a:solidFill>
              </a:rPr>
              <a:t>parking </a:t>
            </a:r>
            <a:r>
              <a:rPr lang="en-US" sz="2800" dirty="0">
                <a:solidFill>
                  <a:schemeClr val="tx1"/>
                </a:solidFill>
              </a:rPr>
              <a:t>permits, </a:t>
            </a:r>
            <a:r>
              <a:rPr lang="en-US" sz="2800" dirty="0" smtClean="0">
                <a:solidFill>
                  <a:schemeClr val="tx1"/>
                </a:solidFill>
              </a:rPr>
              <a:t>Summer </a:t>
            </a:r>
            <a:r>
              <a:rPr lang="en-US" sz="2800" dirty="0">
                <a:solidFill>
                  <a:schemeClr val="tx1"/>
                </a:solidFill>
              </a:rPr>
              <a:t>Bridge program, </a:t>
            </a:r>
            <a:r>
              <a:rPr lang="en-US" sz="2800" dirty="0" smtClean="0">
                <a:solidFill>
                  <a:schemeClr val="tx1"/>
                </a:solidFill>
              </a:rPr>
              <a:t>tutoring</a:t>
            </a:r>
            <a:r>
              <a:rPr lang="en-US" sz="2800" dirty="0">
                <a:solidFill>
                  <a:schemeClr val="tx1"/>
                </a:solidFill>
              </a:rPr>
              <a:t>, </a:t>
            </a:r>
            <a:r>
              <a:rPr lang="en-US" sz="2800" dirty="0" smtClean="0">
                <a:solidFill>
                  <a:schemeClr val="tx1"/>
                </a:solidFill>
              </a:rPr>
              <a:t>academic &amp; additional </a:t>
            </a:r>
            <a:r>
              <a:rPr lang="en-US" sz="2800" dirty="0">
                <a:solidFill>
                  <a:schemeClr val="tx1"/>
                </a:solidFill>
              </a:rPr>
              <a:t>counseling services, financial education, </a:t>
            </a:r>
            <a:r>
              <a:rPr lang="en-US" sz="2800" dirty="0" smtClean="0">
                <a:solidFill>
                  <a:schemeClr val="tx1"/>
                </a:solidFill>
              </a:rPr>
              <a:t>food</a:t>
            </a:r>
            <a:r>
              <a:rPr lang="en-US" sz="2800" dirty="0">
                <a:solidFill>
                  <a:schemeClr val="tx1"/>
                </a:solidFill>
              </a:rPr>
              <a:t>, </a:t>
            </a:r>
            <a:r>
              <a:rPr lang="en-US" sz="2800" dirty="0" smtClean="0">
                <a:solidFill>
                  <a:schemeClr val="tx1"/>
                </a:solidFill>
              </a:rPr>
              <a:t>book vouchers, and early alert. Most </a:t>
            </a:r>
            <a:r>
              <a:rPr lang="en-US" sz="2800" dirty="0">
                <a:solidFill>
                  <a:schemeClr val="tx1"/>
                </a:solidFill>
              </a:rPr>
              <a:t>of the services provided </a:t>
            </a:r>
            <a:r>
              <a:rPr lang="en-US" sz="2800" dirty="0" smtClean="0">
                <a:solidFill>
                  <a:schemeClr val="tx1"/>
                </a:solidFill>
              </a:rPr>
              <a:t>are not funded for </a:t>
            </a:r>
            <a:r>
              <a:rPr lang="en-US" sz="2800" dirty="0">
                <a:solidFill>
                  <a:schemeClr val="tx1"/>
                </a:solidFill>
              </a:rPr>
              <a:t>the second year. </a:t>
            </a:r>
            <a:r>
              <a:rPr lang="en-US" sz="2800" dirty="0" smtClean="0">
                <a:solidFill>
                  <a:schemeClr val="tx1"/>
                </a:solidFill>
              </a:rPr>
              <a:t>College </a:t>
            </a:r>
            <a:r>
              <a:rPr lang="en-US" sz="2800" dirty="0">
                <a:solidFill>
                  <a:schemeClr val="tx1"/>
                </a:solidFill>
              </a:rPr>
              <a:t>leadership is not interested in </a:t>
            </a:r>
            <a:r>
              <a:rPr lang="en-US" sz="2800" dirty="0" smtClean="0">
                <a:solidFill>
                  <a:schemeClr val="tx1"/>
                </a:solidFill>
              </a:rPr>
              <a:t>funding </a:t>
            </a:r>
            <a:r>
              <a:rPr lang="en-US" sz="2800" dirty="0">
                <a:solidFill>
                  <a:schemeClr val="tx1"/>
                </a:solidFill>
              </a:rPr>
              <a:t>a second-year program, nor is College leadership interested </a:t>
            </a:r>
            <a:r>
              <a:rPr lang="en-US" sz="2800" dirty="0" smtClean="0">
                <a:solidFill>
                  <a:schemeClr val="tx1"/>
                </a:solidFill>
              </a:rPr>
              <a:t>in exploring mechanisms that support </a:t>
            </a:r>
            <a:r>
              <a:rPr lang="en-US" sz="2800" dirty="0">
                <a:solidFill>
                  <a:schemeClr val="tx1"/>
                </a:solidFill>
              </a:rPr>
              <a:t>students experiencing challenges that may interrupt their educational journey.        </a:t>
            </a:r>
          </a:p>
        </p:txBody>
      </p:sp>
      <p:grpSp>
        <p:nvGrpSpPr>
          <p:cNvPr id="4" name="Group 3"/>
          <p:cNvGrpSpPr/>
          <p:nvPr/>
        </p:nvGrpSpPr>
        <p:grpSpPr>
          <a:xfrm>
            <a:off x="684212" y="4095733"/>
            <a:ext cx="8331707" cy="753104"/>
            <a:chOff x="1244345" y="1715403"/>
            <a:chExt cx="8331707" cy="753104"/>
          </a:xfrm>
        </p:grpSpPr>
        <p:sp>
          <p:nvSpPr>
            <p:cNvPr id="11" name="Rounded Rectangle 10"/>
            <p:cNvSpPr/>
            <p:nvPr/>
          </p:nvSpPr>
          <p:spPr>
            <a:xfrm>
              <a:off x="1244345" y="1715403"/>
              <a:ext cx="8331707" cy="753104"/>
            </a:xfrm>
            <a:prstGeom prst="roundRect">
              <a:avLst>
                <a:gd name="adj" fmla="val 10000"/>
              </a:avLst>
            </a:prstGeom>
          </p:spPr>
          <p:style>
            <a:lnRef idx="3">
              <a:schemeClr val="lt1">
                <a:hueOff val="0"/>
                <a:satOff val="0"/>
                <a:lumOff val="0"/>
                <a:alphaOff val="0"/>
              </a:schemeClr>
            </a:lnRef>
            <a:fillRef idx="1">
              <a:schemeClr val="accent2">
                <a:hueOff val="-4377215"/>
                <a:satOff val="-3950"/>
                <a:lumOff val="-881"/>
                <a:alphaOff val="0"/>
              </a:schemeClr>
            </a:fillRef>
            <a:effectRef idx="1">
              <a:schemeClr val="accent2">
                <a:hueOff val="-4377215"/>
                <a:satOff val="-3950"/>
                <a:lumOff val="-881"/>
                <a:alphaOff val="0"/>
              </a:schemeClr>
            </a:effectRef>
            <a:fontRef idx="minor">
              <a:schemeClr val="lt1"/>
            </a:fontRef>
          </p:style>
        </p:sp>
        <p:sp>
          <p:nvSpPr>
            <p:cNvPr id="12" name="Rounded Rectangle 4"/>
            <p:cNvSpPr/>
            <p:nvPr/>
          </p:nvSpPr>
          <p:spPr>
            <a:xfrm>
              <a:off x="1266403" y="1737461"/>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Determine the “structural” barriers. </a:t>
              </a:r>
            </a:p>
          </p:txBody>
        </p:sp>
      </p:grpSp>
      <p:grpSp>
        <p:nvGrpSpPr>
          <p:cNvPr id="5" name="Group 4"/>
          <p:cNvGrpSpPr/>
          <p:nvPr/>
        </p:nvGrpSpPr>
        <p:grpSpPr>
          <a:xfrm>
            <a:off x="1306385" y="4953435"/>
            <a:ext cx="8331707" cy="753104"/>
            <a:chOff x="1866518" y="2573105"/>
            <a:chExt cx="8331707" cy="753104"/>
          </a:xfrm>
        </p:grpSpPr>
        <p:sp>
          <p:nvSpPr>
            <p:cNvPr id="9" name="Rounded Rectangle 8"/>
            <p:cNvSpPr/>
            <p:nvPr/>
          </p:nvSpPr>
          <p:spPr>
            <a:xfrm>
              <a:off x="1866518" y="2573105"/>
              <a:ext cx="8331707" cy="753104"/>
            </a:xfrm>
            <a:prstGeom prst="roundRect">
              <a:avLst>
                <a:gd name="adj" fmla="val 10000"/>
              </a:avLst>
            </a:prstGeom>
          </p:spPr>
          <p:style>
            <a:lnRef idx="3">
              <a:schemeClr val="lt1">
                <a:hueOff val="0"/>
                <a:satOff val="0"/>
                <a:lumOff val="0"/>
                <a:alphaOff val="0"/>
              </a:schemeClr>
            </a:lnRef>
            <a:fillRef idx="1">
              <a:schemeClr val="accent2">
                <a:hueOff val="-6565823"/>
                <a:satOff val="-5925"/>
                <a:lumOff val="-1321"/>
                <a:alphaOff val="0"/>
              </a:schemeClr>
            </a:fillRef>
            <a:effectRef idx="1">
              <a:schemeClr val="accent2">
                <a:hueOff val="-6565823"/>
                <a:satOff val="-5925"/>
                <a:lumOff val="-1321"/>
                <a:alphaOff val="0"/>
              </a:schemeClr>
            </a:effectRef>
            <a:fontRef idx="minor">
              <a:schemeClr val="lt1"/>
            </a:fontRef>
          </p:style>
        </p:sp>
        <p:sp>
          <p:nvSpPr>
            <p:cNvPr id="10" name="Rounded Rectangle 6"/>
            <p:cNvSpPr/>
            <p:nvPr/>
          </p:nvSpPr>
          <p:spPr>
            <a:xfrm>
              <a:off x="1888576" y="2595163"/>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Discuss </a:t>
              </a:r>
              <a:r>
                <a:rPr lang="en-US" sz="2700" kern="1200" smtClean="0"/>
                <a:t>potential changes</a:t>
              </a:r>
              <a:endParaRPr lang="en-US" sz="2700" kern="1200" dirty="0"/>
            </a:p>
          </p:txBody>
        </p:sp>
      </p:grpSp>
      <p:grpSp>
        <p:nvGrpSpPr>
          <p:cNvPr id="6" name="Group 5"/>
          <p:cNvGrpSpPr/>
          <p:nvPr/>
        </p:nvGrpSpPr>
        <p:grpSpPr>
          <a:xfrm>
            <a:off x="1928558" y="5811137"/>
            <a:ext cx="8331707" cy="753104"/>
            <a:chOff x="2488691" y="3430807"/>
            <a:chExt cx="8331707" cy="753104"/>
          </a:xfrm>
        </p:grpSpPr>
        <p:sp>
          <p:nvSpPr>
            <p:cNvPr id="7" name="Rounded Rectangle 6"/>
            <p:cNvSpPr/>
            <p:nvPr/>
          </p:nvSpPr>
          <p:spPr>
            <a:xfrm>
              <a:off x="2488691" y="3430807"/>
              <a:ext cx="8331707" cy="753104"/>
            </a:xfrm>
            <a:prstGeom prst="roundRect">
              <a:avLst>
                <a:gd name="adj" fmla="val 10000"/>
              </a:avLst>
            </a:prstGeom>
          </p:spPr>
          <p:style>
            <a:lnRef idx="3">
              <a:schemeClr val="lt1">
                <a:hueOff val="0"/>
                <a:satOff val="0"/>
                <a:lumOff val="0"/>
                <a:alphaOff val="0"/>
              </a:schemeClr>
            </a:lnRef>
            <a:fillRef idx="1">
              <a:schemeClr val="accent2">
                <a:hueOff val="-8754431"/>
                <a:satOff val="-7900"/>
                <a:lumOff val="-1762"/>
                <a:alphaOff val="0"/>
              </a:schemeClr>
            </a:fillRef>
            <a:effectRef idx="1">
              <a:schemeClr val="accent2">
                <a:hueOff val="-8754431"/>
                <a:satOff val="-7900"/>
                <a:lumOff val="-1762"/>
                <a:alphaOff val="0"/>
              </a:schemeClr>
            </a:effectRef>
            <a:fontRef idx="minor">
              <a:schemeClr val="lt1"/>
            </a:fontRef>
          </p:style>
        </p:sp>
        <p:sp>
          <p:nvSpPr>
            <p:cNvPr id="8" name="Rounded Rectangle 8"/>
            <p:cNvSpPr/>
            <p:nvPr/>
          </p:nvSpPr>
          <p:spPr>
            <a:xfrm>
              <a:off x="2510749" y="3452865"/>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Discuss the benefits </a:t>
              </a:r>
              <a:r>
                <a:rPr lang="en-US" sz="2700" kern="1200" dirty="0" smtClean="0"/>
                <a:t>of </a:t>
              </a:r>
              <a:r>
                <a:rPr lang="en-US" sz="2700" kern="1200" dirty="0"/>
                <a:t>making a change. </a:t>
              </a:r>
            </a:p>
          </p:txBody>
        </p:sp>
      </p:grpSp>
    </p:spTree>
    <p:extLst>
      <p:ext uri="{BB962C8B-B14F-4D97-AF65-F5344CB8AC3E}">
        <p14:creationId xmlns:p14="http://schemas.microsoft.com/office/powerpoint/2010/main" val="203315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684211" y="148856"/>
            <a:ext cx="11224253" cy="3968935"/>
          </a:xfrm>
        </p:spPr>
        <p:txBody>
          <a:bodyPr>
            <a:normAutofit fontScale="85000" lnSpcReduction="20000"/>
          </a:bodyPr>
          <a:lstStyle/>
          <a:p>
            <a:pPr marL="0" indent="0" fontAlgn="base">
              <a:buNone/>
            </a:pPr>
            <a:r>
              <a:rPr lang="en-US" sz="2600" dirty="0" smtClean="0">
                <a:solidFill>
                  <a:schemeClr val="tx1"/>
                </a:solidFill>
              </a:rPr>
              <a:t>A </a:t>
            </a:r>
            <a:r>
              <a:rPr lang="en-US" sz="2600" dirty="0">
                <a:solidFill>
                  <a:schemeClr val="tx1"/>
                </a:solidFill>
              </a:rPr>
              <a:t>college’s shared governance committee structure is outlined in </a:t>
            </a:r>
            <a:r>
              <a:rPr lang="en-US" sz="2600" dirty="0" smtClean="0">
                <a:solidFill>
                  <a:schemeClr val="tx1"/>
                </a:solidFill>
              </a:rPr>
              <a:t>AP. Governance </a:t>
            </a:r>
            <a:r>
              <a:rPr lang="en-US" sz="2600" dirty="0">
                <a:solidFill>
                  <a:schemeClr val="tx1"/>
                </a:solidFill>
              </a:rPr>
              <a:t>committees include student representatives appointed by the Associated Students. This is important </a:t>
            </a:r>
            <a:r>
              <a:rPr lang="en-US" sz="2600" dirty="0" smtClean="0">
                <a:solidFill>
                  <a:schemeClr val="tx1"/>
                </a:solidFill>
              </a:rPr>
              <a:t>since many recommendations and </a:t>
            </a:r>
            <a:r>
              <a:rPr lang="en-US" sz="2600" dirty="0">
                <a:solidFill>
                  <a:schemeClr val="tx1"/>
                </a:solidFill>
              </a:rPr>
              <a:t>decisions </a:t>
            </a:r>
            <a:r>
              <a:rPr lang="en-US" sz="2600" dirty="0" smtClean="0">
                <a:solidFill>
                  <a:schemeClr val="tx1"/>
                </a:solidFill>
              </a:rPr>
              <a:t>made directly </a:t>
            </a:r>
            <a:r>
              <a:rPr lang="en-US" sz="2600" dirty="0">
                <a:solidFill>
                  <a:schemeClr val="tx1"/>
                </a:solidFill>
              </a:rPr>
              <a:t>impact </a:t>
            </a:r>
            <a:r>
              <a:rPr lang="en-US" sz="2600" dirty="0" smtClean="0">
                <a:solidFill>
                  <a:schemeClr val="tx1"/>
                </a:solidFill>
              </a:rPr>
              <a:t>students</a:t>
            </a:r>
            <a:r>
              <a:rPr lang="en-US" sz="2600" dirty="0">
                <a:solidFill>
                  <a:schemeClr val="tx1"/>
                </a:solidFill>
              </a:rPr>
              <a:t>. One element of the AP </a:t>
            </a:r>
            <a:r>
              <a:rPr lang="en-US" sz="2600" dirty="0" smtClean="0">
                <a:solidFill>
                  <a:schemeClr val="tx1"/>
                </a:solidFill>
              </a:rPr>
              <a:t>concerns students. </a:t>
            </a:r>
            <a:r>
              <a:rPr lang="en-US" sz="2600" dirty="0">
                <a:solidFill>
                  <a:schemeClr val="tx1"/>
                </a:solidFill>
              </a:rPr>
              <a:t>This element is the required composition of workgroups:</a:t>
            </a:r>
          </a:p>
          <a:p>
            <a:pPr marL="0" indent="0" fontAlgn="base">
              <a:buNone/>
            </a:pPr>
            <a:endParaRPr lang="en-US" sz="2400" dirty="0">
              <a:solidFill>
                <a:schemeClr val="tx1"/>
              </a:solidFill>
            </a:endParaRPr>
          </a:p>
          <a:p>
            <a:pPr marL="0" indent="0">
              <a:buNone/>
            </a:pPr>
            <a:r>
              <a:rPr lang="en-US" sz="2600" dirty="0">
                <a:solidFill>
                  <a:schemeClr val="tx1"/>
                </a:solidFill>
              </a:rPr>
              <a:t>Functional work groups </a:t>
            </a:r>
            <a:r>
              <a:rPr lang="en-US" sz="2600" dirty="0" smtClean="0">
                <a:solidFill>
                  <a:schemeClr val="tx1"/>
                </a:solidFill>
              </a:rPr>
              <a:t>should include</a:t>
            </a:r>
            <a:r>
              <a:rPr lang="en-US" sz="2600" dirty="0">
                <a:solidFill>
                  <a:schemeClr val="tx1"/>
                </a:solidFill>
              </a:rPr>
              <a:t>, at a minimum, the following constituency representation appointments:</a:t>
            </a:r>
          </a:p>
          <a:p>
            <a:r>
              <a:rPr lang="en-US" sz="2600" dirty="0">
                <a:solidFill>
                  <a:schemeClr val="tx1"/>
                </a:solidFill>
              </a:rPr>
              <a:t>At least one (1) Management Senate member</a:t>
            </a:r>
          </a:p>
          <a:p>
            <a:r>
              <a:rPr lang="en-US" sz="2600" dirty="0">
                <a:solidFill>
                  <a:schemeClr val="tx1"/>
                </a:solidFill>
              </a:rPr>
              <a:t>At least one (1) Classified Professional</a:t>
            </a:r>
          </a:p>
          <a:p>
            <a:r>
              <a:rPr lang="en-US" sz="2600" dirty="0">
                <a:solidFill>
                  <a:schemeClr val="tx1"/>
                </a:solidFill>
              </a:rPr>
              <a:t>At least one (1) Faculty Member</a:t>
            </a:r>
          </a:p>
        </p:txBody>
      </p:sp>
      <p:grpSp>
        <p:nvGrpSpPr>
          <p:cNvPr id="4" name="Group 3"/>
          <p:cNvGrpSpPr/>
          <p:nvPr/>
        </p:nvGrpSpPr>
        <p:grpSpPr>
          <a:xfrm>
            <a:off x="684212" y="4095733"/>
            <a:ext cx="8331707" cy="753104"/>
            <a:chOff x="1244345" y="1715403"/>
            <a:chExt cx="8331707" cy="753104"/>
          </a:xfrm>
        </p:grpSpPr>
        <p:sp>
          <p:nvSpPr>
            <p:cNvPr id="11" name="Rounded Rectangle 10"/>
            <p:cNvSpPr/>
            <p:nvPr/>
          </p:nvSpPr>
          <p:spPr>
            <a:xfrm>
              <a:off x="1244345" y="1715403"/>
              <a:ext cx="8331707" cy="753104"/>
            </a:xfrm>
            <a:prstGeom prst="roundRect">
              <a:avLst>
                <a:gd name="adj" fmla="val 10000"/>
              </a:avLst>
            </a:prstGeom>
          </p:spPr>
          <p:style>
            <a:lnRef idx="3">
              <a:schemeClr val="lt1">
                <a:hueOff val="0"/>
                <a:satOff val="0"/>
                <a:lumOff val="0"/>
                <a:alphaOff val="0"/>
              </a:schemeClr>
            </a:lnRef>
            <a:fillRef idx="1">
              <a:schemeClr val="accent2">
                <a:hueOff val="-4377215"/>
                <a:satOff val="-3950"/>
                <a:lumOff val="-881"/>
                <a:alphaOff val="0"/>
              </a:schemeClr>
            </a:fillRef>
            <a:effectRef idx="1">
              <a:schemeClr val="accent2">
                <a:hueOff val="-4377215"/>
                <a:satOff val="-3950"/>
                <a:lumOff val="-881"/>
                <a:alphaOff val="0"/>
              </a:schemeClr>
            </a:effectRef>
            <a:fontRef idx="minor">
              <a:schemeClr val="lt1"/>
            </a:fontRef>
          </p:style>
        </p:sp>
        <p:sp>
          <p:nvSpPr>
            <p:cNvPr id="12" name="Rounded Rectangle 4"/>
            <p:cNvSpPr/>
            <p:nvPr/>
          </p:nvSpPr>
          <p:spPr>
            <a:xfrm>
              <a:off x="1266403" y="1737461"/>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Determine the “structural” barriers. </a:t>
              </a:r>
            </a:p>
          </p:txBody>
        </p:sp>
      </p:grpSp>
      <p:grpSp>
        <p:nvGrpSpPr>
          <p:cNvPr id="5" name="Group 4"/>
          <p:cNvGrpSpPr/>
          <p:nvPr/>
        </p:nvGrpSpPr>
        <p:grpSpPr>
          <a:xfrm>
            <a:off x="1306385" y="4953435"/>
            <a:ext cx="8331707" cy="753104"/>
            <a:chOff x="1866518" y="2573105"/>
            <a:chExt cx="8331707" cy="753104"/>
          </a:xfrm>
        </p:grpSpPr>
        <p:sp>
          <p:nvSpPr>
            <p:cNvPr id="9" name="Rounded Rectangle 8"/>
            <p:cNvSpPr/>
            <p:nvPr/>
          </p:nvSpPr>
          <p:spPr>
            <a:xfrm>
              <a:off x="1866518" y="2573105"/>
              <a:ext cx="8331707" cy="753104"/>
            </a:xfrm>
            <a:prstGeom prst="roundRect">
              <a:avLst>
                <a:gd name="adj" fmla="val 10000"/>
              </a:avLst>
            </a:prstGeom>
          </p:spPr>
          <p:style>
            <a:lnRef idx="3">
              <a:schemeClr val="lt1">
                <a:hueOff val="0"/>
                <a:satOff val="0"/>
                <a:lumOff val="0"/>
                <a:alphaOff val="0"/>
              </a:schemeClr>
            </a:lnRef>
            <a:fillRef idx="1">
              <a:schemeClr val="accent2">
                <a:hueOff val="-6565823"/>
                <a:satOff val="-5925"/>
                <a:lumOff val="-1321"/>
                <a:alphaOff val="0"/>
              </a:schemeClr>
            </a:fillRef>
            <a:effectRef idx="1">
              <a:schemeClr val="accent2">
                <a:hueOff val="-6565823"/>
                <a:satOff val="-5925"/>
                <a:lumOff val="-1321"/>
                <a:alphaOff val="0"/>
              </a:schemeClr>
            </a:effectRef>
            <a:fontRef idx="minor">
              <a:schemeClr val="lt1"/>
            </a:fontRef>
          </p:style>
        </p:sp>
        <p:sp>
          <p:nvSpPr>
            <p:cNvPr id="10" name="Rounded Rectangle 6"/>
            <p:cNvSpPr/>
            <p:nvPr/>
          </p:nvSpPr>
          <p:spPr>
            <a:xfrm>
              <a:off x="1888576" y="2595163"/>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Discuss </a:t>
              </a:r>
              <a:r>
                <a:rPr lang="en-US" sz="2700" kern="1200" smtClean="0"/>
                <a:t>potential changes</a:t>
              </a:r>
              <a:endParaRPr lang="en-US" sz="2700" kern="1200" dirty="0"/>
            </a:p>
          </p:txBody>
        </p:sp>
      </p:grpSp>
      <p:grpSp>
        <p:nvGrpSpPr>
          <p:cNvPr id="6" name="Group 5"/>
          <p:cNvGrpSpPr/>
          <p:nvPr/>
        </p:nvGrpSpPr>
        <p:grpSpPr>
          <a:xfrm>
            <a:off x="1928558" y="5811137"/>
            <a:ext cx="8331707" cy="753104"/>
            <a:chOff x="2488691" y="3430807"/>
            <a:chExt cx="8331707" cy="753104"/>
          </a:xfrm>
        </p:grpSpPr>
        <p:sp>
          <p:nvSpPr>
            <p:cNvPr id="7" name="Rounded Rectangle 6"/>
            <p:cNvSpPr/>
            <p:nvPr/>
          </p:nvSpPr>
          <p:spPr>
            <a:xfrm>
              <a:off x="2488691" y="3430807"/>
              <a:ext cx="8331707" cy="753104"/>
            </a:xfrm>
            <a:prstGeom prst="roundRect">
              <a:avLst>
                <a:gd name="adj" fmla="val 10000"/>
              </a:avLst>
            </a:prstGeom>
          </p:spPr>
          <p:style>
            <a:lnRef idx="3">
              <a:schemeClr val="lt1">
                <a:hueOff val="0"/>
                <a:satOff val="0"/>
                <a:lumOff val="0"/>
                <a:alphaOff val="0"/>
              </a:schemeClr>
            </a:lnRef>
            <a:fillRef idx="1">
              <a:schemeClr val="accent2">
                <a:hueOff val="-8754431"/>
                <a:satOff val="-7900"/>
                <a:lumOff val="-1762"/>
                <a:alphaOff val="0"/>
              </a:schemeClr>
            </a:fillRef>
            <a:effectRef idx="1">
              <a:schemeClr val="accent2">
                <a:hueOff val="-8754431"/>
                <a:satOff val="-7900"/>
                <a:lumOff val="-1762"/>
                <a:alphaOff val="0"/>
              </a:schemeClr>
            </a:effectRef>
            <a:fontRef idx="minor">
              <a:schemeClr val="lt1"/>
            </a:fontRef>
          </p:style>
        </p:sp>
        <p:sp>
          <p:nvSpPr>
            <p:cNvPr id="8" name="Rounded Rectangle 8"/>
            <p:cNvSpPr/>
            <p:nvPr/>
          </p:nvSpPr>
          <p:spPr>
            <a:xfrm>
              <a:off x="2510749" y="3452865"/>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Discuss the benefits </a:t>
              </a:r>
              <a:r>
                <a:rPr lang="en-US" sz="2700" kern="1200" dirty="0" smtClean="0"/>
                <a:t>of </a:t>
              </a:r>
              <a:r>
                <a:rPr lang="en-US" sz="2700" kern="1200" dirty="0"/>
                <a:t>making a change. </a:t>
              </a:r>
            </a:p>
          </p:txBody>
        </p:sp>
      </p:grpSp>
    </p:spTree>
    <p:extLst>
      <p:ext uri="{BB962C8B-B14F-4D97-AF65-F5344CB8AC3E}">
        <p14:creationId xmlns:p14="http://schemas.microsoft.com/office/powerpoint/2010/main" val="725154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684211" y="0"/>
            <a:ext cx="11224253" cy="4117791"/>
          </a:xfrm>
        </p:spPr>
        <p:txBody>
          <a:bodyPr>
            <a:normAutofit/>
          </a:bodyPr>
          <a:lstStyle/>
          <a:p>
            <a:pPr marL="0" indent="0">
              <a:buNone/>
            </a:pPr>
            <a:r>
              <a:rPr lang="en-US" sz="2800" dirty="0" smtClean="0">
                <a:solidFill>
                  <a:schemeClr val="tx1"/>
                </a:solidFill>
              </a:rPr>
              <a:t>During the College </a:t>
            </a:r>
            <a:r>
              <a:rPr lang="en-US" sz="2800" dirty="0">
                <a:solidFill>
                  <a:schemeClr val="tx1"/>
                </a:solidFill>
              </a:rPr>
              <a:t>curriculum </a:t>
            </a:r>
            <a:r>
              <a:rPr lang="en-US" sz="2800" dirty="0" smtClean="0">
                <a:solidFill>
                  <a:schemeClr val="tx1"/>
                </a:solidFill>
              </a:rPr>
              <a:t>committee’s review of </a:t>
            </a:r>
            <a:r>
              <a:rPr lang="en-US" sz="2800" dirty="0">
                <a:solidFill>
                  <a:schemeClr val="tx1"/>
                </a:solidFill>
              </a:rPr>
              <a:t>its charge and </a:t>
            </a:r>
            <a:r>
              <a:rPr lang="en-US" sz="2800" dirty="0" smtClean="0">
                <a:solidFill>
                  <a:schemeClr val="tx1"/>
                </a:solidFill>
              </a:rPr>
              <a:t>membership, </a:t>
            </a:r>
            <a:r>
              <a:rPr lang="en-US" sz="2800" dirty="0">
                <a:solidFill>
                  <a:schemeClr val="tx1"/>
                </a:solidFill>
              </a:rPr>
              <a:t>i</a:t>
            </a:r>
            <a:r>
              <a:rPr lang="en-US" sz="2800" dirty="0" smtClean="0">
                <a:solidFill>
                  <a:schemeClr val="tx1"/>
                </a:solidFill>
              </a:rPr>
              <a:t>t </a:t>
            </a:r>
            <a:r>
              <a:rPr lang="en-US" sz="2800" dirty="0">
                <a:solidFill>
                  <a:schemeClr val="tx1"/>
                </a:solidFill>
              </a:rPr>
              <a:t>was agreed </a:t>
            </a:r>
            <a:r>
              <a:rPr lang="en-US" sz="2800" dirty="0" smtClean="0">
                <a:solidFill>
                  <a:schemeClr val="tx1"/>
                </a:solidFill>
              </a:rPr>
              <a:t>that a student should be included, as discussions of </a:t>
            </a:r>
            <a:r>
              <a:rPr lang="en-US" sz="2800" dirty="0">
                <a:solidFill>
                  <a:schemeClr val="tx1"/>
                </a:solidFill>
              </a:rPr>
              <a:t>curricular </a:t>
            </a:r>
            <a:r>
              <a:rPr lang="en-US" sz="2800" dirty="0" smtClean="0">
                <a:solidFill>
                  <a:schemeClr val="tx1"/>
                </a:solidFill>
              </a:rPr>
              <a:t>matters ultimately impact students and curriculum development is one of the students’ 9+1. The </a:t>
            </a:r>
            <a:r>
              <a:rPr lang="en-US" sz="2800" dirty="0">
                <a:solidFill>
                  <a:schemeClr val="tx1"/>
                </a:solidFill>
              </a:rPr>
              <a:t>committee acted to add a </a:t>
            </a:r>
            <a:r>
              <a:rPr lang="en-US" sz="2800" dirty="0" smtClean="0">
                <a:solidFill>
                  <a:schemeClr val="tx1"/>
                </a:solidFill>
              </a:rPr>
              <a:t>member appointed by Associated Student Government </a:t>
            </a:r>
            <a:r>
              <a:rPr lang="en-US" sz="2800" dirty="0">
                <a:solidFill>
                  <a:schemeClr val="tx1"/>
                </a:solidFill>
              </a:rPr>
              <a:t>to the committee. </a:t>
            </a:r>
            <a:r>
              <a:rPr lang="en-US" sz="2800" dirty="0" smtClean="0">
                <a:solidFill>
                  <a:schemeClr val="tx1"/>
                </a:solidFill>
              </a:rPr>
              <a:t>The </a:t>
            </a:r>
            <a:r>
              <a:rPr lang="en-US" sz="2800" dirty="0">
                <a:solidFill>
                  <a:schemeClr val="tx1"/>
                </a:solidFill>
              </a:rPr>
              <a:t>student’s vote on the curriculum committee is an advisory vote. </a:t>
            </a:r>
          </a:p>
        </p:txBody>
      </p:sp>
      <p:grpSp>
        <p:nvGrpSpPr>
          <p:cNvPr id="4" name="Group 3"/>
          <p:cNvGrpSpPr/>
          <p:nvPr/>
        </p:nvGrpSpPr>
        <p:grpSpPr>
          <a:xfrm>
            <a:off x="684212" y="4095733"/>
            <a:ext cx="8331707" cy="753104"/>
            <a:chOff x="1244345" y="1715403"/>
            <a:chExt cx="8331707" cy="753104"/>
          </a:xfrm>
        </p:grpSpPr>
        <p:sp>
          <p:nvSpPr>
            <p:cNvPr id="11" name="Rounded Rectangle 10"/>
            <p:cNvSpPr/>
            <p:nvPr/>
          </p:nvSpPr>
          <p:spPr>
            <a:xfrm>
              <a:off x="1244345" y="1715403"/>
              <a:ext cx="8331707" cy="753104"/>
            </a:xfrm>
            <a:prstGeom prst="roundRect">
              <a:avLst>
                <a:gd name="adj" fmla="val 10000"/>
              </a:avLst>
            </a:prstGeom>
          </p:spPr>
          <p:style>
            <a:lnRef idx="3">
              <a:schemeClr val="lt1">
                <a:hueOff val="0"/>
                <a:satOff val="0"/>
                <a:lumOff val="0"/>
                <a:alphaOff val="0"/>
              </a:schemeClr>
            </a:lnRef>
            <a:fillRef idx="1">
              <a:schemeClr val="accent2">
                <a:hueOff val="-4377215"/>
                <a:satOff val="-3950"/>
                <a:lumOff val="-881"/>
                <a:alphaOff val="0"/>
              </a:schemeClr>
            </a:fillRef>
            <a:effectRef idx="1">
              <a:schemeClr val="accent2">
                <a:hueOff val="-4377215"/>
                <a:satOff val="-3950"/>
                <a:lumOff val="-881"/>
                <a:alphaOff val="0"/>
              </a:schemeClr>
            </a:effectRef>
            <a:fontRef idx="minor">
              <a:schemeClr val="lt1"/>
            </a:fontRef>
          </p:style>
        </p:sp>
        <p:sp>
          <p:nvSpPr>
            <p:cNvPr id="12" name="Rounded Rectangle 4"/>
            <p:cNvSpPr/>
            <p:nvPr/>
          </p:nvSpPr>
          <p:spPr>
            <a:xfrm>
              <a:off x="1266403" y="1737461"/>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Determine the “structural” barriers. </a:t>
              </a:r>
            </a:p>
          </p:txBody>
        </p:sp>
      </p:grpSp>
      <p:grpSp>
        <p:nvGrpSpPr>
          <p:cNvPr id="5" name="Group 4"/>
          <p:cNvGrpSpPr/>
          <p:nvPr/>
        </p:nvGrpSpPr>
        <p:grpSpPr>
          <a:xfrm>
            <a:off x="1306385" y="4953435"/>
            <a:ext cx="8331707" cy="753104"/>
            <a:chOff x="1866518" y="2573105"/>
            <a:chExt cx="8331707" cy="753104"/>
          </a:xfrm>
        </p:grpSpPr>
        <p:sp>
          <p:nvSpPr>
            <p:cNvPr id="9" name="Rounded Rectangle 8"/>
            <p:cNvSpPr/>
            <p:nvPr/>
          </p:nvSpPr>
          <p:spPr>
            <a:xfrm>
              <a:off x="1866518" y="2573105"/>
              <a:ext cx="8331707" cy="753104"/>
            </a:xfrm>
            <a:prstGeom prst="roundRect">
              <a:avLst>
                <a:gd name="adj" fmla="val 10000"/>
              </a:avLst>
            </a:prstGeom>
          </p:spPr>
          <p:style>
            <a:lnRef idx="3">
              <a:schemeClr val="lt1">
                <a:hueOff val="0"/>
                <a:satOff val="0"/>
                <a:lumOff val="0"/>
                <a:alphaOff val="0"/>
              </a:schemeClr>
            </a:lnRef>
            <a:fillRef idx="1">
              <a:schemeClr val="accent2">
                <a:hueOff val="-6565823"/>
                <a:satOff val="-5925"/>
                <a:lumOff val="-1321"/>
                <a:alphaOff val="0"/>
              </a:schemeClr>
            </a:fillRef>
            <a:effectRef idx="1">
              <a:schemeClr val="accent2">
                <a:hueOff val="-6565823"/>
                <a:satOff val="-5925"/>
                <a:lumOff val="-1321"/>
                <a:alphaOff val="0"/>
              </a:schemeClr>
            </a:effectRef>
            <a:fontRef idx="minor">
              <a:schemeClr val="lt1"/>
            </a:fontRef>
          </p:style>
        </p:sp>
        <p:sp>
          <p:nvSpPr>
            <p:cNvPr id="10" name="Rounded Rectangle 6"/>
            <p:cNvSpPr/>
            <p:nvPr/>
          </p:nvSpPr>
          <p:spPr>
            <a:xfrm>
              <a:off x="1888576" y="2595163"/>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Discuss </a:t>
              </a:r>
              <a:r>
                <a:rPr lang="en-US" sz="2700" kern="1200" smtClean="0"/>
                <a:t>potential changes</a:t>
              </a:r>
              <a:endParaRPr lang="en-US" sz="2700" kern="1200" dirty="0"/>
            </a:p>
          </p:txBody>
        </p:sp>
      </p:grpSp>
      <p:grpSp>
        <p:nvGrpSpPr>
          <p:cNvPr id="6" name="Group 5"/>
          <p:cNvGrpSpPr/>
          <p:nvPr/>
        </p:nvGrpSpPr>
        <p:grpSpPr>
          <a:xfrm>
            <a:off x="1928558" y="5811137"/>
            <a:ext cx="8331707" cy="753104"/>
            <a:chOff x="2488691" y="3430807"/>
            <a:chExt cx="8331707" cy="753104"/>
          </a:xfrm>
        </p:grpSpPr>
        <p:sp>
          <p:nvSpPr>
            <p:cNvPr id="7" name="Rounded Rectangle 6"/>
            <p:cNvSpPr/>
            <p:nvPr/>
          </p:nvSpPr>
          <p:spPr>
            <a:xfrm>
              <a:off x="2488691" y="3430807"/>
              <a:ext cx="8331707" cy="753104"/>
            </a:xfrm>
            <a:prstGeom prst="roundRect">
              <a:avLst>
                <a:gd name="adj" fmla="val 10000"/>
              </a:avLst>
            </a:prstGeom>
          </p:spPr>
          <p:style>
            <a:lnRef idx="3">
              <a:schemeClr val="lt1">
                <a:hueOff val="0"/>
                <a:satOff val="0"/>
                <a:lumOff val="0"/>
                <a:alphaOff val="0"/>
              </a:schemeClr>
            </a:lnRef>
            <a:fillRef idx="1">
              <a:schemeClr val="accent2">
                <a:hueOff val="-8754431"/>
                <a:satOff val="-7900"/>
                <a:lumOff val="-1762"/>
                <a:alphaOff val="0"/>
              </a:schemeClr>
            </a:fillRef>
            <a:effectRef idx="1">
              <a:schemeClr val="accent2">
                <a:hueOff val="-8754431"/>
                <a:satOff val="-7900"/>
                <a:lumOff val="-1762"/>
                <a:alphaOff val="0"/>
              </a:schemeClr>
            </a:effectRef>
            <a:fontRef idx="minor">
              <a:schemeClr val="lt1"/>
            </a:fontRef>
          </p:style>
        </p:sp>
        <p:sp>
          <p:nvSpPr>
            <p:cNvPr id="8" name="Rounded Rectangle 8"/>
            <p:cNvSpPr/>
            <p:nvPr/>
          </p:nvSpPr>
          <p:spPr>
            <a:xfrm>
              <a:off x="2510749" y="3452865"/>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Discuss the benefits </a:t>
              </a:r>
              <a:r>
                <a:rPr lang="en-US" sz="2700" kern="1200" dirty="0" smtClean="0"/>
                <a:t>of </a:t>
              </a:r>
              <a:r>
                <a:rPr lang="en-US" sz="2700" kern="1200" dirty="0"/>
                <a:t>making a change. </a:t>
              </a:r>
            </a:p>
          </p:txBody>
        </p:sp>
      </p:grpSp>
    </p:spTree>
    <p:extLst>
      <p:ext uri="{BB962C8B-B14F-4D97-AF65-F5344CB8AC3E}">
        <p14:creationId xmlns:p14="http://schemas.microsoft.com/office/powerpoint/2010/main" val="1272042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xmlns="" id="{FEB90296-CFE0-401D-9CA3-32966EC4F0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xmlns="" id="{08C9B4EE-7611-4ED9-B356-7BDD377C39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xmlns="" id="{4A4F266A-F2F7-47CD-8BBC-E3777E982F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xmlns="" id="{20D69C80-8919-4A32-B897-F2A21F9405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xmlns="" id="{F427B072-CC5B-481B-9719-8CD4C54444B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5" name="Rectangle 34">
            <a:extLst>
              <a:ext uri="{FF2B5EF4-FFF2-40B4-BE49-F238E27FC236}">
                <a16:creationId xmlns:a16="http://schemas.microsoft.com/office/drawing/2014/main" xmlns="" id="{4609862E-48F9-45AC-8D44-67A0268A79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 y="2"/>
            <a:ext cx="12192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37" name="Snip Diagonal Corner Rectangle 6">
            <a:extLst>
              <a:ext uri="{FF2B5EF4-FFF2-40B4-BE49-F238E27FC236}">
                <a16:creationId xmlns:a16="http://schemas.microsoft.com/office/drawing/2014/main" xmlns="" id="{2D5EEA8B-2D86-4D1D-96B3-6B829030378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AC7F904C-F41B-4610-AAF0-3212AB90C78D}"/>
              </a:ext>
            </a:extLst>
          </p:cNvPr>
          <p:cNvSpPr>
            <a:spLocks noGrp="1"/>
          </p:cNvSpPr>
          <p:nvPr>
            <p:ph type="title"/>
          </p:nvPr>
        </p:nvSpPr>
        <p:spPr>
          <a:xfrm>
            <a:off x="637954" y="685799"/>
            <a:ext cx="10909004" cy="5577944"/>
          </a:xfrm>
        </p:spPr>
        <p:txBody>
          <a:bodyPr vert="horz" lIns="91440" tIns="45720" rIns="91440" bIns="45720" rtlCol="0" anchor="b">
            <a:normAutofit fontScale="90000"/>
          </a:bodyPr>
          <a:lstStyle/>
          <a:p>
            <a:pPr algn="ctr"/>
            <a:r>
              <a:rPr lang="en-US" sz="4800" dirty="0"/>
              <a:t/>
            </a:r>
            <a:br>
              <a:rPr lang="en-US" sz="4800" dirty="0"/>
            </a:br>
            <a:r>
              <a:rPr lang="en-US" sz="4800" dirty="0"/>
              <a:t/>
            </a:r>
            <a:br>
              <a:rPr lang="en-US" sz="4800" dirty="0"/>
            </a:br>
            <a:r>
              <a:rPr lang="en-US" sz="4800" dirty="0"/>
              <a:t>Closing Comments </a:t>
            </a:r>
            <a:br>
              <a:rPr lang="en-US" sz="4800" dirty="0"/>
            </a:br>
            <a:r>
              <a:rPr lang="en-US" sz="4800" b="1" dirty="0"/>
              <a:t>thank you!</a:t>
            </a:r>
            <a:r>
              <a:rPr lang="en-US" sz="4800" dirty="0"/>
              <a:t/>
            </a:r>
            <a:br>
              <a:rPr lang="en-US" sz="4800" dirty="0"/>
            </a:br>
            <a:r>
              <a:rPr lang="en-US" sz="3100" dirty="0"/>
              <a:t/>
            </a:r>
            <a:br>
              <a:rPr lang="en-US" sz="3100" dirty="0"/>
            </a:br>
            <a:r>
              <a:rPr lang="en-US" sz="3100" dirty="0"/>
              <a:t>For more information contact:</a:t>
            </a:r>
            <a:br>
              <a:rPr lang="en-US" sz="3100" dirty="0"/>
            </a:br>
            <a:r>
              <a:rPr lang="en-US" sz="3100" dirty="0"/>
              <a:t>Cheryl </a:t>
            </a:r>
            <a:r>
              <a:rPr lang="en-US" sz="3100" dirty="0" err="1"/>
              <a:t>Aschenbach</a:t>
            </a:r>
            <a:r>
              <a:rPr lang="en-US" sz="3100" dirty="0"/>
              <a:t>  </a:t>
            </a:r>
            <a:r>
              <a:rPr lang="en-US" sz="3100" dirty="0" smtClean="0"/>
              <a:t> </a:t>
            </a:r>
            <a:r>
              <a:rPr lang="de-DE" sz="2700" i="1" dirty="0" err="1" smtClean="0"/>
              <a:t>caschenbach@lassencollege.edu</a:t>
            </a:r>
            <a:r>
              <a:rPr lang="en-US" sz="3100" i="1" dirty="0"/>
              <a:t/>
            </a:r>
            <a:br>
              <a:rPr lang="en-US" sz="3100" i="1" dirty="0"/>
            </a:br>
            <a:r>
              <a:rPr lang="en-US" sz="3100" dirty="0"/>
              <a:t>MAYRA CRUZ  </a:t>
            </a:r>
            <a:r>
              <a:rPr lang="en-US" sz="2700" dirty="0" err="1" smtClean="0"/>
              <a:t>cruzmayra@deanza.edu</a:t>
            </a:r>
            <a:r>
              <a:rPr lang="en-US" sz="3100" dirty="0"/>
              <a:t/>
            </a:r>
            <a:br>
              <a:rPr lang="en-US" sz="3100" dirty="0"/>
            </a:br>
            <a:r>
              <a:rPr lang="en-US" sz="3100" dirty="0" err="1"/>
              <a:t>Colm</a:t>
            </a:r>
            <a:r>
              <a:rPr lang="en-US" sz="3100" dirty="0"/>
              <a:t> </a:t>
            </a:r>
            <a:r>
              <a:rPr lang="en-US" sz="3100" dirty="0" smtClean="0"/>
              <a:t>Fitzgerald  colmfitz209@gmail.com</a:t>
            </a:r>
            <a:r>
              <a:rPr lang="en-US" sz="4800" dirty="0"/>
              <a:t/>
            </a:r>
            <a:br>
              <a:rPr lang="en-US" sz="4800" dirty="0"/>
            </a:br>
            <a:endParaRPr lang="en-US" sz="4800" dirty="0"/>
          </a:p>
        </p:txBody>
      </p:sp>
    </p:spTree>
    <p:extLst>
      <p:ext uri="{BB962C8B-B14F-4D97-AF65-F5344CB8AC3E}">
        <p14:creationId xmlns:p14="http://schemas.microsoft.com/office/powerpoint/2010/main" val="945863787"/>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B661BC-F8FD-43CD-B110-6CFDD9FF937B}"/>
              </a:ext>
            </a:extLst>
          </p:cNvPr>
          <p:cNvSpPr>
            <a:spLocks noGrp="1"/>
          </p:cNvSpPr>
          <p:nvPr>
            <p:ph type="title"/>
          </p:nvPr>
        </p:nvSpPr>
        <p:spPr/>
        <p:txBody>
          <a:bodyPr>
            <a:normAutofit/>
          </a:bodyPr>
          <a:lstStyle/>
          <a:p>
            <a:r>
              <a:rPr lang="en-US" sz="4400" dirty="0"/>
              <a:t>Resources</a:t>
            </a:r>
          </a:p>
        </p:txBody>
      </p:sp>
      <p:sp>
        <p:nvSpPr>
          <p:cNvPr id="3" name="Content Placeholder 2">
            <a:extLst>
              <a:ext uri="{FF2B5EF4-FFF2-40B4-BE49-F238E27FC236}">
                <a16:creationId xmlns:a16="http://schemas.microsoft.com/office/drawing/2014/main" xmlns="" id="{43F4D06C-5048-42D1-953F-16157750D664}"/>
              </a:ext>
            </a:extLst>
          </p:cNvPr>
          <p:cNvSpPr>
            <a:spLocks noGrp="1"/>
          </p:cNvSpPr>
          <p:nvPr>
            <p:ph idx="1"/>
          </p:nvPr>
        </p:nvSpPr>
        <p:spPr>
          <a:xfrm>
            <a:off x="684212" y="685800"/>
            <a:ext cx="10820216" cy="3615267"/>
          </a:xfrm>
        </p:spPr>
        <p:txBody>
          <a:bodyPr>
            <a:normAutofit/>
          </a:bodyPr>
          <a:lstStyle/>
          <a:p>
            <a:pPr marL="0" indent="0">
              <a:buNone/>
            </a:pPr>
            <a:r>
              <a:rPr lang="en-US" sz="2800" dirty="0">
                <a:solidFill>
                  <a:schemeClr val="tx1"/>
                </a:solidFill>
              </a:rPr>
              <a:t>Center for Urban Education.  Developing the Practice of Equity Minded Indicators </a:t>
            </a:r>
            <a:r>
              <a:rPr lang="en-US" sz="2800" dirty="0" smtClean="0">
                <a:solidFill>
                  <a:schemeClr val="tx1"/>
                </a:solidFill>
              </a:rPr>
              <a:t/>
            </a:r>
            <a:br>
              <a:rPr lang="en-US" sz="2800" dirty="0" smtClean="0">
                <a:solidFill>
                  <a:schemeClr val="tx1"/>
                </a:solidFill>
              </a:rPr>
            </a:br>
            <a:r>
              <a:rPr lang="en-US" sz="2800" dirty="0" smtClean="0">
                <a:solidFill>
                  <a:schemeClr val="tx1"/>
                </a:solidFill>
                <a:hlinkClick r:id="rId2"/>
              </a:rPr>
              <a:t>https</a:t>
            </a:r>
            <a:r>
              <a:rPr lang="en-US" sz="2800" dirty="0">
                <a:solidFill>
                  <a:schemeClr val="tx1"/>
                </a:solidFill>
                <a:hlinkClick r:id="rId2"/>
              </a:rPr>
              <a:t>://cue.usc.edu/files/2016/02/Developing-a-Practice-of-Equity-Mindedness.pdf</a:t>
            </a:r>
            <a:r>
              <a:rPr lang="en-US" sz="2800" dirty="0">
                <a:solidFill>
                  <a:schemeClr val="tx1"/>
                </a:solidFill>
              </a:rPr>
              <a:t>  </a:t>
            </a:r>
          </a:p>
        </p:txBody>
      </p:sp>
    </p:spTree>
    <p:extLst>
      <p:ext uri="{BB962C8B-B14F-4D97-AF65-F5344CB8AC3E}">
        <p14:creationId xmlns:p14="http://schemas.microsoft.com/office/powerpoint/2010/main" val="165508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xmlns="" id="{8F1EF17D-1B70-428C-8A8A-A2C5B390E1E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3" name="Straight Connector 32">
              <a:extLst>
                <a:ext uri="{FF2B5EF4-FFF2-40B4-BE49-F238E27FC236}">
                  <a16:creationId xmlns:a16="http://schemas.microsoft.com/office/drawing/2014/main" xmlns="" id="{12FAEDF3-CEC8-4BF6-8EA7-4079C471838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xmlns="" id="{398DB8F4-CD77-4FCC-8544-ADE8B478C15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Straight Connector 34">
              <a:extLst>
                <a:ext uri="{FF2B5EF4-FFF2-40B4-BE49-F238E27FC236}">
                  <a16:creationId xmlns:a16="http://schemas.microsoft.com/office/drawing/2014/main" xmlns="" id="{22202DFE-039D-48E4-8536-FA30F248947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xmlns="" id="{81F05E26-510E-4164-83C7-28E4FE9D7EA3}"/>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xmlns="" id="{E632161A-50D4-4D96-887A-98FC920931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39" name="Rectangle 38">
            <a:extLst>
              <a:ext uri="{FF2B5EF4-FFF2-40B4-BE49-F238E27FC236}">
                <a16:creationId xmlns:a16="http://schemas.microsoft.com/office/drawing/2014/main" xmlns="" id="{E09CCB3F-DBCE-4964-9E34-8C5DE80EF4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xmlns="" id="{A68014BA-5745-4E6C-8E1A-486EA2D4DDF4}"/>
              </a:ext>
            </a:extLst>
          </p:cNvPr>
          <p:cNvSpPr>
            <a:spLocks noGrp="1"/>
          </p:cNvSpPr>
          <p:nvPr>
            <p:ph type="title"/>
          </p:nvPr>
        </p:nvSpPr>
        <p:spPr>
          <a:xfrm>
            <a:off x="7532710" y="620722"/>
            <a:ext cx="3518748" cy="1142462"/>
          </a:xfrm>
        </p:spPr>
        <p:txBody>
          <a:bodyPr vert="horz" lIns="91440" tIns="45720" rIns="91440" bIns="45720" rtlCol="0" anchor="b">
            <a:normAutofit/>
          </a:bodyPr>
          <a:lstStyle/>
          <a:p>
            <a:r>
              <a:rPr lang="en-US" sz="3200" b="1" dirty="0"/>
              <a:t>Session Outcome</a:t>
            </a:r>
          </a:p>
        </p:txBody>
      </p:sp>
      <p:sp>
        <p:nvSpPr>
          <p:cNvPr id="41" name="Snip Diagonal Corner Rectangle 24">
            <a:extLst>
              <a:ext uri="{FF2B5EF4-FFF2-40B4-BE49-F238E27FC236}">
                <a16:creationId xmlns:a16="http://schemas.microsoft.com/office/drawing/2014/main" xmlns="" id="{1DFF944F-74BA-483A-82C0-64E3AAF4AE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9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Placeholder 9" descr="A close up of a logo&#10;&#10;Description automatically generated">
            <a:extLst>
              <a:ext uri="{FF2B5EF4-FFF2-40B4-BE49-F238E27FC236}">
                <a16:creationId xmlns:a16="http://schemas.microsoft.com/office/drawing/2014/main" xmlns="" id="{CF27D4F0-0096-45AF-8A86-400791F89C52}"/>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r="-2" b="11332"/>
          <a:stretch/>
        </p:blipFill>
        <p:spPr>
          <a:xfrm>
            <a:off x="778062" y="786117"/>
            <a:ext cx="6245352" cy="4956048"/>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sp>
        <p:nvSpPr>
          <p:cNvPr id="3" name="Content Placeholder 2">
            <a:extLst>
              <a:ext uri="{FF2B5EF4-FFF2-40B4-BE49-F238E27FC236}">
                <a16:creationId xmlns:a16="http://schemas.microsoft.com/office/drawing/2014/main" xmlns="" id="{186582D1-B5FF-4CB3-80FC-E715C882211F}"/>
              </a:ext>
            </a:extLst>
          </p:cNvPr>
          <p:cNvSpPr>
            <a:spLocks noGrp="1"/>
          </p:cNvSpPr>
          <p:nvPr>
            <p:ph type="body" sz="half" idx="2"/>
          </p:nvPr>
        </p:nvSpPr>
        <p:spPr>
          <a:xfrm>
            <a:off x="7532710" y="1822449"/>
            <a:ext cx="4046300" cy="3070226"/>
          </a:xfrm>
        </p:spPr>
        <p:txBody>
          <a:bodyPr vert="horz" lIns="91440" tIns="45720" rIns="91440" bIns="45720" rtlCol="0" anchor="t">
            <a:normAutofit/>
          </a:bodyPr>
          <a:lstStyle/>
          <a:p>
            <a:r>
              <a:rPr lang="en-US" sz="3200" dirty="0"/>
              <a:t>Explore how to apply equity minded thinking and a framework.</a:t>
            </a:r>
          </a:p>
          <a:p>
            <a:pPr>
              <a:buFont typeface="Wingdings 3" panose="05040102010807070707" pitchFamily="18" charset="2"/>
              <a:buChar char=""/>
            </a:pPr>
            <a:endParaRPr lang="en-US" sz="1400" dirty="0"/>
          </a:p>
          <a:p>
            <a:pPr>
              <a:buFont typeface="Wingdings 3" panose="05040102010807070707" pitchFamily="18" charset="2"/>
              <a:buChar char=""/>
            </a:pPr>
            <a:endParaRPr lang="en-US" sz="1400" dirty="0"/>
          </a:p>
        </p:txBody>
      </p:sp>
      <p:grpSp>
        <p:nvGrpSpPr>
          <p:cNvPr id="43" name="Group 42">
            <a:extLst>
              <a:ext uri="{FF2B5EF4-FFF2-40B4-BE49-F238E27FC236}">
                <a16:creationId xmlns:a16="http://schemas.microsoft.com/office/drawing/2014/main" xmlns="" id="{A9733A91-F958-4629-801A-3F6F1E09AD6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44" name="Straight Connector 43">
              <a:extLst>
                <a:ext uri="{FF2B5EF4-FFF2-40B4-BE49-F238E27FC236}">
                  <a16:creationId xmlns:a16="http://schemas.microsoft.com/office/drawing/2014/main" xmlns="" id="{F3812972-C68B-4C59-B3A7-4AF61E935D4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xmlns="" id="{CB3F3B7C-7909-4486-AA08-5C6B625C3A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Straight Connector 45">
              <a:extLst>
                <a:ext uri="{FF2B5EF4-FFF2-40B4-BE49-F238E27FC236}">
                  <a16:creationId xmlns:a16="http://schemas.microsoft.com/office/drawing/2014/main" xmlns="" id="{00BD7DA8-741F-4296-9363-05EF9154111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7" name="Straight Connector 46">
              <a:extLst>
                <a:ext uri="{FF2B5EF4-FFF2-40B4-BE49-F238E27FC236}">
                  <a16:creationId xmlns:a16="http://schemas.microsoft.com/office/drawing/2014/main" xmlns="" id="{62068EFC-20FC-456F-839F-4BCFFCAA819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xmlns="" id="{3251C60F-B911-433E-BF75-3BBEFD0538C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72354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28" name="Straight Connector 8">
            <a:extLst>
              <a:ext uri="{FF2B5EF4-FFF2-40B4-BE49-F238E27FC236}">
                <a16:creationId xmlns:a16="http://schemas.microsoft.com/office/drawing/2014/main" xmlns="" id="{FEB90296-CFE0-401D-9CA3-32966EC4F0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10">
            <a:extLst>
              <a:ext uri="{FF2B5EF4-FFF2-40B4-BE49-F238E27FC236}">
                <a16:creationId xmlns:a16="http://schemas.microsoft.com/office/drawing/2014/main" xmlns="" id="{08C9B4EE-7611-4ED9-B356-7BDD377C39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0" name="Straight Connector 12">
            <a:extLst>
              <a:ext uri="{FF2B5EF4-FFF2-40B4-BE49-F238E27FC236}">
                <a16:creationId xmlns:a16="http://schemas.microsoft.com/office/drawing/2014/main" xmlns="" id="{4A4F266A-F2F7-47CD-8BBC-E3777E982F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1" name="Straight Connector 14">
            <a:extLst>
              <a:ext uri="{FF2B5EF4-FFF2-40B4-BE49-F238E27FC236}">
                <a16:creationId xmlns:a16="http://schemas.microsoft.com/office/drawing/2014/main" xmlns="" id="{20D69C80-8919-4A32-B897-F2A21F9405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16">
            <a:extLst>
              <a:ext uri="{FF2B5EF4-FFF2-40B4-BE49-F238E27FC236}">
                <a16:creationId xmlns:a16="http://schemas.microsoft.com/office/drawing/2014/main" xmlns="" id="{F427B072-CC5B-481B-9719-8CD4C54444B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3" name="Rectangle 18">
            <a:extLst>
              <a:ext uri="{FF2B5EF4-FFF2-40B4-BE49-F238E27FC236}">
                <a16:creationId xmlns:a16="http://schemas.microsoft.com/office/drawing/2014/main" xmlns="" id="{7E134C76-7FB4-4BB7-9322-DD8A4B179A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34" name="Snip Single Corner Rectangle 17">
            <a:extLst>
              <a:ext uri="{FF2B5EF4-FFF2-40B4-BE49-F238E27FC236}">
                <a16:creationId xmlns:a16="http://schemas.microsoft.com/office/drawing/2014/main" xmlns="" id="{C0C57804-4F33-4D85-AA3E-DA0F214BBD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B9800E09-63B1-4660-A829-B9E00A0689B5}"/>
              </a:ext>
            </a:extLst>
          </p:cNvPr>
          <p:cNvSpPr>
            <a:spLocks noGrp="1"/>
          </p:cNvSpPr>
          <p:nvPr>
            <p:ph type="title"/>
          </p:nvPr>
        </p:nvSpPr>
        <p:spPr>
          <a:xfrm>
            <a:off x="684212" y="685799"/>
            <a:ext cx="9678988" cy="3673474"/>
          </a:xfrm>
        </p:spPr>
        <p:txBody>
          <a:bodyPr vert="horz" lIns="91440" tIns="45720" rIns="91440" bIns="45720" rtlCol="0" anchor="b">
            <a:normAutofit fontScale="90000"/>
          </a:bodyPr>
          <a:lstStyle/>
          <a:p>
            <a:r>
              <a:rPr lang="en-US" sz="6000" dirty="0">
                <a:solidFill>
                  <a:schemeClr val="tx2"/>
                </a:solidFill>
              </a:rPr>
              <a:t>Guidelines for dialogue and community expectations </a:t>
            </a:r>
          </a:p>
        </p:txBody>
      </p:sp>
    </p:spTree>
    <p:extLst>
      <p:ext uri="{BB962C8B-B14F-4D97-AF65-F5344CB8AC3E}">
        <p14:creationId xmlns:p14="http://schemas.microsoft.com/office/powerpoint/2010/main" val="1902293529"/>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40" name="Straight Connector 25">
            <a:extLst>
              <a:ext uri="{FF2B5EF4-FFF2-40B4-BE49-F238E27FC236}">
                <a16:creationId xmlns:a16="http://schemas.microsoft.com/office/drawing/2014/main" xmlns="" id="{FEB90296-CFE0-401D-9CA3-32966EC4F01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27">
            <a:extLst>
              <a:ext uri="{FF2B5EF4-FFF2-40B4-BE49-F238E27FC236}">
                <a16:creationId xmlns:a16="http://schemas.microsoft.com/office/drawing/2014/main" xmlns="" id="{08C9B4EE-7611-4ED9-B356-7BDD377C39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29">
            <a:extLst>
              <a:ext uri="{FF2B5EF4-FFF2-40B4-BE49-F238E27FC236}">
                <a16:creationId xmlns:a16="http://schemas.microsoft.com/office/drawing/2014/main" xmlns="" id="{4A4F266A-F2F7-47CD-8BBC-E3777E982F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31">
            <a:extLst>
              <a:ext uri="{FF2B5EF4-FFF2-40B4-BE49-F238E27FC236}">
                <a16:creationId xmlns:a16="http://schemas.microsoft.com/office/drawing/2014/main" xmlns="" id="{20D69C80-8919-4A32-B897-F2A21F9405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33">
            <a:extLst>
              <a:ext uri="{FF2B5EF4-FFF2-40B4-BE49-F238E27FC236}">
                <a16:creationId xmlns:a16="http://schemas.microsoft.com/office/drawing/2014/main" xmlns="" id="{F427B072-CC5B-481B-9719-8CD4C54444B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Rectangle 35">
            <a:extLst>
              <a:ext uri="{FF2B5EF4-FFF2-40B4-BE49-F238E27FC236}">
                <a16:creationId xmlns:a16="http://schemas.microsoft.com/office/drawing/2014/main" xmlns="" id="{7E134C76-7FB4-4BB7-9322-DD8A4B179AC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46" name="Snip Single Corner Rectangle 17">
            <a:extLst>
              <a:ext uri="{FF2B5EF4-FFF2-40B4-BE49-F238E27FC236}">
                <a16:creationId xmlns:a16="http://schemas.microsoft.com/office/drawing/2014/main" xmlns="" id="{C0C57804-4F33-4D85-AA3E-DA0F214BBD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12188825" cy="6857999"/>
          </a:xfrm>
          <a:prstGeom prst="snip1Rect">
            <a:avLst>
              <a:gd name="adj" fmla="val 50000"/>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11EB91CF-C873-4320-9057-04C63F52D52E}"/>
              </a:ext>
            </a:extLst>
          </p:cNvPr>
          <p:cNvSpPr>
            <a:spLocks noGrp="1"/>
          </p:cNvSpPr>
          <p:nvPr>
            <p:ph type="title"/>
          </p:nvPr>
        </p:nvSpPr>
        <p:spPr>
          <a:xfrm>
            <a:off x="684212" y="685799"/>
            <a:ext cx="9678988" cy="3673474"/>
          </a:xfrm>
        </p:spPr>
        <p:txBody>
          <a:bodyPr vert="horz" lIns="91440" tIns="45720" rIns="91440" bIns="45720" rtlCol="0" anchor="b">
            <a:normAutofit/>
          </a:bodyPr>
          <a:lstStyle/>
          <a:p>
            <a:r>
              <a:rPr lang="en-US" sz="6000" dirty="0">
                <a:solidFill>
                  <a:schemeClr val="tx2"/>
                </a:solidFill>
              </a:rPr>
              <a:t>Our student story</a:t>
            </a:r>
            <a:br>
              <a:rPr lang="en-US" sz="6000" dirty="0">
                <a:solidFill>
                  <a:schemeClr val="tx2"/>
                </a:solidFill>
              </a:rPr>
            </a:br>
            <a:r>
              <a:rPr lang="en-US" sz="6000" dirty="0" err="1">
                <a:solidFill>
                  <a:schemeClr val="tx2"/>
                </a:solidFill>
              </a:rPr>
              <a:t>Colm</a:t>
            </a:r>
            <a:r>
              <a:rPr lang="en-US" sz="6000" dirty="0">
                <a:solidFill>
                  <a:schemeClr val="tx2"/>
                </a:solidFill>
              </a:rPr>
              <a:t> Fitzgerald </a:t>
            </a:r>
          </a:p>
        </p:txBody>
      </p:sp>
    </p:spTree>
    <p:extLst>
      <p:ext uri="{BB962C8B-B14F-4D97-AF65-F5344CB8AC3E}">
        <p14:creationId xmlns:p14="http://schemas.microsoft.com/office/powerpoint/2010/main" val="98449862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8F1EF17D-1B70-428C-8A8A-A2C5B390E1E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4" name="Straight Connector 13">
              <a:extLst>
                <a:ext uri="{FF2B5EF4-FFF2-40B4-BE49-F238E27FC236}">
                  <a16:creationId xmlns:a16="http://schemas.microsoft.com/office/drawing/2014/main" xmlns="" id="{12FAEDF3-CEC8-4BF6-8EA7-4079C471838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xmlns="" id="{398DB8F4-CD77-4FCC-8544-ADE8B478C15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22202DFE-039D-48E4-8536-FA30F248947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xmlns="" id="{81F05E26-510E-4164-83C7-28E4FE9D7EA3}"/>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E632161A-50D4-4D96-887A-98FC920931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20" name="Rectangle 19">
            <a:extLst>
              <a:ext uri="{FF2B5EF4-FFF2-40B4-BE49-F238E27FC236}">
                <a16:creationId xmlns:a16="http://schemas.microsoft.com/office/drawing/2014/main" xmlns="" id="{8F4E830A-06F9-4EAA-9E65-110CF24217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xmlns="" id="{F98C7FED-5FF3-4ACA-AFC4-B4CD8E32756F}"/>
              </a:ext>
            </a:extLst>
          </p:cNvPr>
          <p:cNvPicPr>
            <a:picLocks noChangeAspect="1"/>
          </p:cNvPicPr>
          <p:nvPr/>
        </p:nvPicPr>
        <p:blipFill rotWithShape="1">
          <a:blip r:embed="rId3">
            <a:alphaModFix amt="35000"/>
          </a:blip>
          <a:srcRect l="5276" r="17835" b="1"/>
          <a:stretch/>
        </p:blipFill>
        <p:spPr>
          <a:xfrm>
            <a:off x="3174" y="10"/>
            <a:ext cx="12192000" cy="6857990"/>
          </a:xfrm>
          <a:prstGeom prst="rect">
            <a:avLst/>
          </a:prstGeom>
        </p:spPr>
      </p:pic>
      <p:sp>
        <p:nvSpPr>
          <p:cNvPr id="5" name="Title 4">
            <a:extLst>
              <a:ext uri="{FF2B5EF4-FFF2-40B4-BE49-F238E27FC236}">
                <a16:creationId xmlns:a16="http://schemas.microsoft.com/office/drawing/2014/main" xmlns="" id="{C816E4E5-D4B7-46CC-9B2D-75382B366D54}"/>
              </a:ext>
            </a:extLst>
          </p:cNvPr>
          <p:cNvSpPr>
            <a:spLocks noGrp="1"/>
          </p:cNvSpPr>
          <p:nvPr>
            <p:ph type="title"/>
          </p:nvPr>
        </p:nvSpPr>
        <p:spPr>
          <a:xfrm>
            <a:off x="684212" y="4487332"/>
            <a:ext cx="8534400" cy="1507067"/>
          </a:xfrm>
        </p:spPr>
        <p:txBody>
          <a:bodyPr vert="horz" lIns="91440" tIns="45720" rIns="91440" bIns="45720" rtlCol="0" anchor="ctr">
            <a:normAutofit/>
          </a:bodyPr>
          <a:lstStyle/>
          <a:p>
            <a:r>
              <a:rPr lang="en-US" sz="3300"/>
              <a:t>Effective participation and inclusion of diverse student voices</a:t>
            </a:r>
          </a:p>
        </p:txBody>
      </p:sp>
      <p:sp>
        <p:nvSpPr>
          <p:cNvPr id="7" name="Text Placeholder 6">
            <a:extLst>
              <a:ext uri="{FF2B5EF4-FFF2-40B4-BE49-F238E27FC236}">
                <a16:creationId xmlns:a16="http://schemas.microsoft.com/office/drawing/2014/main" xmlns="" id="{2FB4E83D-7FB9-49F7-981F-ED6EC02FF8A7}"/>
              </a:ext>
            </a:extLst>
          </p:cNvPr>
          <p:cNvSpPr>
            <a:spLocks noGrp="1"/>
          </p:cNvSpPr>
          <p:nvPr>
            <p:ph type="body" sz="half" idx="2"/>
          </p:nvPr>
        </p:nvSpPr>
        <p:spPr>
          <a:xfrm>
            <a:off x="684212" y="425302"/>
            <a:ext cx="8516408" cy="4284921"/>
          </a:xfrm>
        </p:spPr>
        <p:txBody>
          <a:bodyPr vert="horz" lIns="91440" tIns="45720" rIns="91440" bIns="45720" rtlCol="0" anchor="ctr">
            <a:normAutofit lnSpcReduction="10000"/>
          </a:bodyPr>
          <a:lstStyle/>
          <a:p>
            <a:pPr>
              <a:buFont typeface="Wingdings 3" panose="05040102010807070707" pitchFamily="18" charset="2"/>
              <a:buChar char=""/>
            </a:pPr>
            <a:r>
              <a:rPr lang="en-US" sz="2400" dirty="0">
                <a:solidFill>
                  <a:schemeClr val="tx1"/>
                </a:solidFill>
              </a:rPr>
              <a:t> Are decisions made in campus governance committees that impacted a group not at the table? Why and Why not?</a:t>
            </a:r>
          </a:p>
          <a:p>
            <a:pPr>
              <a:buFont typeface="Wingdings 3" panose="05040102010807070707" pitchFamily="18" charset="2"/>
              <a:buChar char=""/>
            </a:pPr>
            <a:r>
              <a:rPr lang="en-US" sz="2400" dirty="0">
                <a:solidFill>
                  <a:schemeClr val="tx1"/>
                </a:solidFill>
              </a:rPr>
              <a:t> How do we create a statewide system to ensure the effective participation of students in governance? </a:t>
            </a:r>
          </a:p>
          <a:p>
            <a:pPr>
              <a:buFont typeface="Wingdings 3" panose="05040102010807070707" pitchFamily="18" charset="2"/>
              <a:buChar char=""/>
            </a:pPr>
            <a:r>
              <a:rPr lang="en-US" sz="2400" dirty="0">
                <a:solidFill>
                  <a:schemeClr val="tx1"/>
                </a:solidFill>
              </a:rPr>
              <a:t> What is your college doing to ensure effective participation of students in governance?    </a:t>
            </a:r>
          </a:p>
          <a:p>
            <a:pPr>
              <a:buFont typeface="Wingdings 3" panose="05040102010807070707" pitchFamily="18" charset="2"/>
              <a:buChar char=""/>
            </a:pPr>
            <a:r>
              <a:rPr lang="en-US" sz="2400" dirty="0">
                <a:solidFill>
                  <a:schemeClr val="tx1"/>
                </a:solidFill>
              </a:rPr>
              <a:t> What are the barriers that hinder students in getting involved in governance? How does the institution support student leaders to serve in effective participatory groups or committees? </a:t>
            </a:r>
          </a:p>
          <a:p>
            <a:pPr>
              <a:buFont typeface="Wingdings 3" panose="05040102010807070707" pitchFamily="18" charset="2"/>
              <a:buChar char=""/>
            </a:pPr>
            <a:endParaRPr lang="en-US" dirty="0">
              <a:solidFill>
                <a:schemeClr val="tx1"/>
              </a:solidFill>
            </a:endParaRPr>
          </a:p>
        </p:txBody>
      </p:sp>
    </p:spTree>
    <p:extLst>
      <p:ext uri="{BB962C8B-B14F-4D97-AF65-F5344CB8AC3E}">
        <p14:creationId xmlns:p14="http://schemas.microsoft.com/office/powerpoint/2010/main" val="3805836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schemeClr>
            </a:gs>
            <a:gs pos="100000">
              <a:schemeClr val="bg2">
                <a:shade val="96000"/>
                <a:satMod val="120000"/>
                <a:lumMod val="90000"/>
              </a:schemeClr>
            </a:gs>
          </a:gsLst>
          <a:path path="circle">
            <a:fillToRect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2C33F367-76E5-4D2A-96B1-4FD443CDD1C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15" name="Snip Diagonal Corner Rectangle 21">
            <a:extLst>
              <a:ext uri="{FF2B5EF4-FFF2-40B4-BE49-F238E27FC236}">
                <a16:creationId xmlns:a16="http://schemas.microsoft.com/office/drawing/2014/main" xmlns="" id="{6F769419-3E73-449D-B62A-0CDEC946A6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8129873" cy="6858002"/>
          </a:xfrm>
          <a:prstGeom prst="snip2DiagRect">
            <a:avLst>
              <a:gd name="adj1" fmla="val 0"/>
              <a:gd name="adj2" fmla="val 0"/>
            </a:avLst>
          </a:prstGeom>
          <a:solidFill>
            <a:schemeClr val="bg1">
              <a:alpha val="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A6515200-42F9-488F-9895-6CDBCD1E87C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8" name="Straight Connector 17">
              <a:extLst>
                <a:ext uri="{FF2B5EF4-FFF2-40B4-BE49-F238E27FC236}">
                  <a16:creationId xmlns:a16="http://schemas.microsoft.com/office/drawing/2014/main" xmlns="" id="{43185F0E-78D5-4C2D-9239-D3515B44883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xmlns="" id="{D5BD9142-FF9C-4EED-A027-18D095481B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0" name="Straight Connector 19">
              <a:extLst>
                <a:ext uri="{FF2B5EF4-FFF2-40B4-BE49-F238E27FC236}">
                  <a16:creationId xmlns:a16="http://schemas.microsoft.com/office/drawing/2014/main" xmlns="" id="{42F547D3-9752-4481-B3A8-50E08610B8E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1" name="Straight Connector 20">
              <a:extLst>
                <a:ext uri="{FF2B5EF4-FFF2-40B4-BE49-F238E27FC236}">
                  <a16:creationId xmlns:a16="http://schemas.microsoft.com/office/drawing/2014/main" xmlns="" id="{F1999C2F-3D0D-4813-9696-83630A6FEAB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xmlns="" id="{EC737390-C9CA-456B-9F40-D7A76EA242E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sp>
        <p:nvSpPr>
          <p:cNvPr id="5" name="Title 4">
            <a:extLst>
              <a:ext uri="{FF2B5EF4-FFF2-40B4-BE49-F238E27FC236}">
                <a16:creationId xmlns:a16="http://schemas.microsoft.com/office/drawing/2014/main" xmlns="" id="{9E507D6F-C04E-4F2E-ADA3-AB9B6DEBBD70}"/>
              </a:ext>
            </a:extLst>
          </p:cNvPr>
          <p:cNvSpPr>
            <a:spLocks noGrp="1"/>
          </p:cNvSpPr>
          <p:nvPr>
            <p:ph type="title"/>
          </p:nvPr>
        </p:nvSpPr>
        <p:spPr>
          <a:xfrm>
            <a:off x="7601612" y="773845"/>
            <a:ext cx="3874919" cy="5398355"/>
          </a:xfrm>
        </p:spPr>
        <p:txBody>
          <a:bodyPr>
            <a:noAutofit/>
          </a:bodyPr>
          <a:lstStyle/>
          <a:p>
            <a:pPr>
              <a:lnSpc>
                <a:spcPct val="90000"/>
              </a:lnSpc>
            </a:pPr>
            <a:r>
              <a:rPr lang="en-US" dirty="0">
                <a:solidFill>
                  <a:srgbClr val="FFFFFF"/>
                </a:solidFill>
              </a:rPr>
              <a:t>Defining Equity </a:t>
            </a:r>
            <a:r>
              <a:rPr lang="en-US" dirty="0" smtClean="0">
                <a:solidFill>
                  <a:srgbClr val="FFFFFF"/>
                </a:solidFill>
              </a:rPr>
              <a:t>Mindedness in </a:t>
            </a:r>
            <a:r>
              <a:rPr lang="en-US" dirty="0">
                <a:solidFill>
                  <a:srgbClr val="FFFFFF"/>
                </a:solidFill>
              </a:rPr>
              <a:t>the context of developing student </a:t>
            </a:r>
            <a:r>
              <a:rPr lang="en-US" dirty="0" smtClean="0">
                <a:solidFill>
                  <a:srgbClr val="FFFFFF"/>
                </a:solidFill>
              </a:rPr>
              <a:t>leaders </a:t>
            </a:r>
            <a:endParaRPr lang="en-US" dirty="0">
              <a:solidFill>
                <a:srgbClr val="FFFFFF"/>
              </a:solidFill>
            </a:endParaRPr>
          </a:p>
        </p:txBody>
      </p:sp>
      <p:graphicFrame>
        <p:nvGraphicFramePr>
          <p:cNvPr id="8" name="Content Placeholder 5">
            <a:extLst>
              <a:ext uri="{FF2B5EF4-FFF2-40B4-BE49-F238E27FC236}">
                <a16:creationId xmlns:a16="http://schemas.microsoft.com/office/drawing/2014/main" xmlns="" id="{87466BB3-F599-4800-A500-EAB3F1A11FC7}"/>
              </a:ext>
            </a:extLst>
          </p:cNvPr>
          <p:cNvGraphicFramePr>
            <a:graphicFrameLocks noGrp="1"/>
          </p:cNvGraphicFramePr>
          <p:nvPr>
            <p:ph idx="1"/>
            <p:extLst>
              <p:ext uri="{D42A27DB-BD31-4B8C-83A1-F6EECF244321}">
                <p14:modId xmlns:p14="http://schemas.microsoft.com/office/powerpoint/2010/main" val="413350049"/>
              </p:ext>
            </p:extLst>
          </p:nvPr>
        </p:nvGraphicFramePr>
        <p:xfrm>
          <a:off x="388537" y="470318"/>
          <a:ext cx="7054254" cy="61431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4910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16">
            <a:extLst>
              <a:ext uri="{FF2B5EF4-FFF2-40B4-BE49-F238E27FC236}">
                <a16:creationId xmlns:a16="http://schemas.microsoft.com/office/drawing/2014/main" xmlns="" id="{40BBD06B-552C-4DF7-9E19-C5617573E2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dk2">
                  <a:tint val="97000"/>
                  <a:hueMod val="92000"/>
                  <a:satMod val="169000"/>
                  <a:lumMod val="164000"/>
                </a:schemeClr>
              </a:gs>
              <a:gs pos="100000">
                <a:schemeClr val="dk2">
                  <a:shade val="96000"/>
                  <a:satMod val="120000"/>
                  <a:lumMod val="90000"/>
                </a:schemeClr>
              </a:gs>
            </a:gsLst>
            <a:lin ang="6120000" scaled="1"/>
          </a:gra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E711FB6-B4AD-4C10-99D7-495A39649E0F}"/>
              </a:ext>
            </a:extLst>
          </p:cNvPr>
          <p:cNvSpPr>
            <a:spLocks noGrp="1"/>
          </p:cNvSpPr>
          <p:nvPr>
            <p:ph type="title"/>
          </p:nvPr>
        </p:nvSpPr>
        <p:spPr>
          <a:xfrm>
            <a:off x="748286" y="5181599"/>
            <a:ext cx="8707922" cy="839821"/>
          </a:xfrm>
        </p:spPr>
        <p:txBody>
          <a:bodyPr anchor="b">
            <a:normAutofit/>
          </a:bodyPr>
          <a:lstStyle/>
          <a:p>
            <a:pPr>
              <a:lnSpc>
                <a:spcPct val="90000"/>
              </a:lnSpc>
            </a:pPr>
            <a:r>
              <a:rPr lang="en-US" sz="2700">
                <a:solidFill>
                  <a:srgbClr val="FFFFFF"/>
                </a:solidFill>
              </a:rPr>
              <a:t>Identify structural procedures that do not support equity </a:t>
            </a:r>
          </a:p>
        </p:txBody>
      </p:sp>
      <p:sp useBgFill="1">
        <p:nvSpPr>
          <p:cNvPr id="29" name="Snip Diagonal Corner Rectangle 21">
            <a:extLst>
              <a:ext uri="{FF2B5EF4-FFF2-40B4-BE49-F238E27FC236}">
                <a16:creationId xmlns:a16="http://schemas.microsoft.com/office/drawing/2014/main" xmlns="" id="{1D27B411-D85B-4FEE-8EF5-0726CC104B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999" y="620722"/>
            <a:ext cx="9805929" cy="4418206"/>
          </a:xfrm>
          <a:prstGeom prst="snip2DiagRect">
            <a:avLst>
              <a:gd name="adj1" fmla="val 8741"/>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0">
            <a:extLst>
              <a:ext uri="{FF2B5EF4-FFF2-40B4-BE49-F238E27FC236}">
                <a16:creationId xmlns:a16="http://schemas.microsoft.com/office/drawing/2014/main" xmlns="" id="{21C33B52-966B-48AB-B150-0703D341A00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2" name="Straight Connector 21">
              <a:extLst>
                <a:ext uri="{FF2B5EF4-FFF2-40B4-BE49-F238E27FC236}">
                  <a16:creationId xmlns:a16="http://schemas.microsoft.com/office/drawing/2014/main" xmlns="" id="{A15605B8-360E-48F8-8236-1D79EF8EBF3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FA3977D2-0245-428A-8353-C7231D91ED8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xmlns="" id="{E9420A79-B7F1-42B2-8A65-7F990211ADB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DF944D0E-1FE0-47ED-9362-B7A1560D700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xmlns="" id="{35A66304-0B88-40BA-A57C-226AA50D4345}"/>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graphicFrame>
        <p:nvGraphicFramePr>
          <p:cNvPr id="31" name="Content Placeholder 2">
            <a:extLst>
              <a:ext uri="{FF2B5EF4-FFF2-40B4-BE49-F238E27FC236}">
                <a16:creationId xmlns:a16="http://schemas.microsoft.com/office/drawing/2014/main" xmlns="" id="{64F6F7B2-A09F-462E-8D5D-DCE7F13B42D3}"/>
              </a:ext>
            </a:extLst>
          </p:cNvPr>
          <p:cNvGraphicFramePr>
            <a:graphicFrameLocks noGrp="1"/>
          </p:cNvGraphicFramePr>
          <p:nvPr>
            <p:ph idx="1"/>
            <p:extLst>
              <p:ext uri="{D42A27DB-BD31-4B8C-83A1-F6EECF244321}">
                <p14:modId xmlns:p14="http://schemas.microsoft.com/office/powerpoint/2010/main" val="167143209"/>
              </p:ext>
            </p:extLst>
          </p:nvPr>
        </p:nvGraphicFramePr>
        <p:xfrm>
          <a:off x="1098549" y="1096964"/>
          <a:ext cx="9190567" cy="363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0163325"/>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D91528-C778-4F77-BD48-D702379238E5}"/>
              </a:ext>
            </a:extLst>
          </p:cNvPr>
          <p:cNvSpPr>
            <a:spLocks noGrp="1"/>
          </p:cNvSpPr>
          <p:nvPr>
            <p:ph type="title"/>
          </p:nvPr>
        </p:nvSpPr>
        <p:spPr>
          <a:xfrm>
            <a:off x="684212" y="4487332"/>
            <a:ext cx="10969072" cy="1507067"/>
          </a:xfrm>
        </p:spPr>
        <p:txBody>
          <a:bodyPr>
            <a:normAutofit/>
          </a:bodyPr>
          <a:lstStyle/>
          <a:p>
            <a:r>
              <a:rPr lang="en-US" dirty="0"/>
              <a:t>Developing the Practice- An Activity</a:t>
            </a:r>
          </a:p>
        </p:txBody>
      </p:sp>
      <p:graphicFrame>
        <p:nvGraphicFramePr>
          <p:cNvPr id="12" name="Content Placeholder 2">
            <a:extLst>
              <a:ext uri="{FF2B5EF4-FFF2-40B4-BE49-F238E27FC236}">
                <a16:creationId xmlns:a16="http://schemas.microsoft.com/office/drawing/2014/main" xmlns="" id="{B9E12F7F-703D-48EE-AABE-01EBBD3ED7D7}"/>
              </a:ext>
            </a:extLst>
          </p:cNvPr>
          <p:cNvGraphicFramePr>
            <a:graphicFrameLocks noGrp="1"/>
          </p:cNvGraphicFramePr>
          <p:nvPr>
            <p:ph idx="1"/>
            <p:extLst>
              <p:ext uri="{D42A27DB-BD31-4B8C-83A1-F6EECF244321}">
                <p14:modId xmlns:p14="http://schemas.microsoft.com/office/powerpoint/2010/main" val="224537980"/>
              </p:ext>
            </p:extLst>
          </p:nvPr>
        </p:nvGraphicFramePr>
        <p:xfrm>
          <a:off x="684212" y="515679"/>
          <a:ext cx="10820399" cy="4183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893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a:xfrm>
            <a:off x="684212" y="222700"/>
            <a:ext cx="10586300" cy="3615267"/>
          </a:xfrm>
        </p:spPr>
        <p:txBody>
          <a:bodyPr>
            <a:normAutofit/>
          </a:bodyPr>
          <a:lstStyle/>
          <a:p>
            <a:pPr marL="0" indent="0">
              <a:buNone/>
            </a:pPr>
            <a:r>
              <a:rPr lang="en-US" sz="2800" dirty="0">
                <a:solidFill>
                  <a:schemeClr val="tx1"/>
                </a:solidFill>
              </a:rPr>
              <a:t>A college’s AP defines the rules governing hiring committees. As it is written, the AP notes one or more appointments from each group as “required”, while the student representation is noted as “if appointed.” </a:t>
            </a:r>
          </a:p>
        </p:txBody>
      </p:sp>
      <p:grpSp>
        <p:nvGrpSpPr>
          <p:cNvPr id="4" name="Group 3"/>
          <p:cNvGrpSpPr/>
          <p:nvPr/>
        </p:nvGrpSpPr>
        <p:grpSpPr>
          <a:xfrm>
            <a:off x="684212" y="3734228"/>
            <a:ext cx="8331707" cy="753104"/>
            <a:chOff x="1244345" y="1715403"/>
            <a:chExt cx="8331707" cy="753104"/>
          </a:xfrm>
        </p:grpSpPr>
        <p:sp>
          <p:nvSpPr>
            <p:cNvPr id="11" name="Rounded Rectangle 10"/>
            <p:cNvSpPr/>
            <p:nvPr/>
          </p:nvSpPr>
          <p:spPr>
            <a:xfrm>
              <a:off x="1244345" y="1715403"/>
              <a:ext cx="8331707" cy="753104"/>
            </a:xfrm>
            <a:prstGeom prst="roundRect">
              <a:avLst>
                <a:gd name="adj" fmla="val 10000"/>
              </a:avLst>
            </a:prstGeom>
          </p:spPr>
          <p:style>
            <a:lnRef idx="3">
              <a:schemeClr val="lt1">
                <a:hueOff val="0"/>
                <a:satOff val="0"/>
                <a:lumOff val="0"/>
                <a:alphaOff val="0"/>
              </a:schemeClr>
            </a:lnRef>
            <a:fillRef idx="1">
              <a:schemeClr val="accent2">
                <a:hueOff val="-4377215"/>
                <a:satOff val="-3950"/>
                <a:lumOff val="-881"/>
                <a:alphaOff val="0"/>
              </a:schemeClr>
            </a:fillRef>
            <a:effectRef idx="1">
              <a:schemeClr val="accent2">
                <a:hueOff val="-4377215"/>
                <a:satOff val="-3950"/>
                <a:lumOff val="-881"/>
                <a:alphaOff val="0"/>
              </a:schemeClr>
            </a:effectRef>
            <a:fontRef idx="minor">
              <a:schemeClr val="lt1"/>
            </a:fontRef>
          </p:style>
        </p:sp>
        <p:sp>
          <p:nvSpPr>
            <p:cNvPr id="12" name="Rounded Rectangle 4"/>
            <p:cNvSpPr/>
            <p:nvPr/>
          </p:nvSpPr>
          <p:spPr>
            <a:xfrm>
              <a:off x="1266403" y="1737461"/>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Determine the “structural” barriers. </a:t>
              </a:r>
            </a:p>
          </p:txBody>
        </p:sp>
      </p:grpSp>
      <p:grpSp>
        <p:nvGrpSpPr>
          <p:cNvPr id="5" name="Group 4"/>
          <p:cNvGrpSpPr/>
          <p:nvPr/>
        </p:nvGrpSpPr>
        <p:grpSpPr>
          <a:xfrm>
            <a:off x="1306385" y="4591930"/>
            <a:ext cx="8331707" cy="753104"/>
            <a:chOff x="1866518" y="2573105"/>
            <a:chExt cx="8331707" cy="753104"/>
          </a:xfrm>
        </p:grpSpPr>
        <p:sp>
          <p:nvSpPr>
            <p:cNvPr id="9" name="Rounded Rectangle 8"/>
            <p:cNvSpPr/>
            <p:nvPr/>
          </p:nvSpPr>
          <p:spPr>
            <a:xfrm>
              <a:off x="1866518" y="2573105"/>
              <a:ext cx="8331707" cy="753104"/>
            </a:xfrm>
            <a:prstGeom prst="roundRect">
              <a:avLst>
                <a:gd name="adj" fmla="val 10000"/>
              </a:avLst>
            </a:prstGeom>
          </p:spPr>
          <p:style>
            <a:lnRef idx="3">
              <a:schemeClr val="lt1">
                <a:hueOff val="0"/>
                <a:satOff val="0"/>
                <a:lumOff val="0"/>
                <a:alphaOff val="0"/>
              </a:schemeClr>
            </a:lnRef>
            <a:fillRef idx="1">
              <a:schemeClr val="accent2">
                <a:hueOff val="-6565823"/>
                <a:satOff val="-5925"/>
                <a:lumOff val="-1321"/>
                <a:alphaOff val="0"/>
              </a:schemeClr>
            </a:fillRef>
            <a:effectRef idx="1">
              <a:schemeClr val="accent2">
                <a:hueOff val="-6565823"/>
                <a:satOff val="-5925"/>
                <a:lumOff val="-1321"/>
                <a:alphaOff val="0"/>
              </a:schemeClr>
            </a:effectRef>
            <a:fontRef idx="minor">
              <a:schemeClr val="lt1"/>
            </a:fontRef>
          </p:style>
        </p:sp>
        <p:sp>
          <p:nvSpPr>
            <p:cNvPr id="10" name="Rounded Rectangle 6"/>
            <p:cNvSpPr/>
            <p:nvPr/>
          </p:nvSpPr>
          <p:spPr>
            <a:xfrm>
              <a:off x="1888576" y="2595163"/>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Discuss </a:t>
              </a:r>
              <a:r>
                <a:rPr lang="en-US" sz="2700" kern="1200" smtClean="0"/>
                <a:t>potential changes</a:t>
              </a:r>
              <a:endParaRPr lang="en-US" sz="2700" kern="1200" dirty="0"/>
            </a:p>
          </p:txBody>
        </p:sp>
      </p:grpSp>
      <p:grpSp>
        <p:nvGrpSpPr>
          <p:cNvPr id="6" name="Group 5"/>
          <p:cNvGrpSpPr/>
          <p:nvPr/>
        </p:nvGrpSpPr>
        <p:grpSpPr>
          <a:xfrm>
            <a:off x="1928558" y="5449632"/>
            <a:ext cx="8331707" cy="753104"/>
            <a:chOff x="2488691" y="3430807"/>
            <a:chExt cx="8331707" cy="753104"/>
          </a:xfrm>
        </p:grpSpPr>
        <p:sp>
          <p:nvSpPr>
            <p:cNvPr id="7" name="Rounded Rectangle 6"/>
            <p:cNvSpPr/>
            <p:nvPr/>
          </p:nvSpPr>
          <p:spPr>
            <a:xfrm>
              <a:off x="2488691" y="3430807"/>
              <a:ext cx="8331707" cy="753104"/>
            </a:xfrm>
            <a:prstGeom prst="roundRect">
              <a:avLst>
                <a:gd name="adj" fmla="val 10000"/>
              </a:avLst>
            </a:prstGeom>
          </p:spPr>
          <p:style>
            <a:lnRef idx="3">
              <a:schemeClr val="lt1">
                <a:hueOff val="0"/>
                <a:satOff val="0"/>
                <a:lumOff val="0"/>
                <a:alphaOff val="0"/>
              </a:schemeClr>
            </a:lnRef>
            <a:fillRef idx="1">
              <a:schemeClr val="accent2">
                <a:hueOff val="-8754431"/>
                <a:satOff val="-7900"/>
                <a:lumOff val="-1762"/>
                <a:alphaOff val="0"/>
              </a:schemeClr>
            </a:fillRef>
            <a:effectRef idx="1">
              <a:schemeClr val="accent2">
                <a:hueOff val="-8754431"/>
                <a:satOff val="-7900"/>
                <a:lumOff val="-1762"/>
                <a:alphaOff val="0"/>
              </a:schemeClr>
            </a:effectRef>
            <a:fontRef idx="minor">
              <a:schemeClr val="lt1"/>
            </a:fontRef>
          </p:style>
        </p:sp>
        <p:sp>
          <p:nvSpPr>
            <p:cNvPr id="8" name="Rounded Rectangle 8"/>
            <p:cNvSpPr/>
            <p:nvPr/>
          </p:nvSpPr>
          <p:spPr>
            <a:xfrm>
              <a:off x="2510749" y="3452865"/>
              <a:ext cx="7175900" cy="70898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a:t>Discuss the benefits </a:t>
              </a:r>
              <a:r>
                <a:rPr lang="en-US" sz="2700" kern="1200" dirty="0" smtClean="0"/>
                <a:t>of </a:t>
              </a:r>
              <a:r>
                <a:rPr lang="en-US" sz="2700" kern="1200" dirty="0"/>
                <a:t>making a change. </a:t>
              </a:r>
            </a:p>
          </p:txBody>
        </p:sp>
      </p:grpSp>
    </p:spTree>
    <p:extLst>
      <p:ext uri="{BB962C8B-B14F-4D97-AF65-F5344CB8AC3E}">
        <p14:creationId xmlns:p14="http://schemas.microsoft.com/office/powerpoint/2010/main" val="19841740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TotalTime>
  <Words>913</Words>
  <Application>Microsoft Macintosh PowerPoint</Application>
  <PresentationFormat>Widescreen</PresentationFormat>
  <Paragraphs>97</Paragraphs>
  <Slides>14</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Gothic</vt:lpstr>
      <vt:lpstr>Wingdings 3</vt:lpstr>
      <vt:lpstr>Slice</vt:lpstr>
      <vt:lpstr>Implementing an equity minded framework</vt:lpstr>
      <vt:lpstr>Session Outcome</vt:lpstr>
      <vt:lpstr>Guidelines for dialogue and community expectations </vt:lpstr>
      <vt:lpstr>Our student story Colm Fitzgerald </vt:lpstr>
      <vt:lpstr>Effective participation and inclusion of diverse student voices</vt:lpstr>
      <vt:lpstr>Defining Equity Mindedness in the context of developing student leaders </vt:lpstr>
      <vt:lpstr>Identify structural procedures that do not support equity </vt:lpstr>
      <vt:lpstr>Developing the Practice- An Activity</vt:lpstr>
      <vt:lpstr>PowerPoint Presentation</vt:lpstr>
      <vt:lpstr>PowerPoint Presentation</vt:lpstr>
      <vt:lpstr>PowerPoint Presentation</vt:lpstr>
      <vt:lpstr>PowerPoint Presentation</vt:lpstr>
      <vt:lpstr>  Closing Comments  thank you!  For more information contact: Cheryl Aschenbach   caschenbach@lassencollege.edu MAYRA CRUZ  cruzmayra@deanza.edu Colm Fitzgerald  colmfitz209@gmail.com </vt:lpstr>
      <vt:lpstr>Resources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Implementing an equity minded framework</dc:title>
  <dc:creator>Mayra Cruz</dc:creator>
  <cp:lastModifiedBy>Microsoft Office User</cp:lastModifiedBy>
  <cp:revision>15</cp:revision>
  <dcterms:created xsi:type="dcterms:W3CDTF">2019-09-09T17:00:28Z</dcterms:created>
  <dcterms:modified xsi:type="dcterms:W3CDTF">2019-09-13T19:43:43Z</dcterms:modified>
</cp:coreProperties>
</file>