
<file path=[Content_Types].xml><?xml version="1.0" encoding="utf-8"?>
<Types xmlns="http://schemas.openxmlformats.org/package/2006/content-types">
  <Default Extension="png" ContentType="image/png"/>
  <Default Extension="svg" ContentType="image/svg+xml"/>
  <Default Extension="vtt" ContentType="text/vtt"/>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68" r:id="rId2"/>
    <p:sldId id="269" r:id="rId3"/>
    <p:sldId id="484" r:id="rId4"/>
    <p:sldId id="271" r:id="rId5"/>
    <p:sldId id="281" r:id="rId6"/>
    <p:sldId id="481" r:id="rId7"/>
    <p:sldId id="479" r:id="rId8"/>
    <p:sldId id="272" r:id="rId9"/>
    <p:sldId id="273" r:id="rId10"/>
    <p:sldId id="261" r:id="rId11"/>
    <p:sldId id="264" r:id="rId12"/>
    <p:sldId id="265" r:id="rId13"/>
    <p:sldId id="266" r:id="rId14"/>
    <p:sldId id="267" r:id="rId15"/>
    <p:sldId id="483" r:id="rId16"/>
    <p:sldId id="260" r:id="rId17"/>
    <p:sldId id="262" r:id="rId18"/>
    <p:sldId id="275" r:id="rId19"/>
    <p:sldId id="274" r:id="rId20"/>
    <p:sldId id="276" r:id="rId21"/>
    <p:sldId id="277"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67"/>
    <p:restoredTop sz="82803"/>
  </p:normalViewPr>
  <p:slideViewPr>
    <p:cSldViewPr snapToGrid="0" snapToObjects="1">
      <p:cViewPr varScale="1">
        <p:scale>
          <a:sx n="84" d="100"/>
          <a:sy n="84" d="100"/>
        </p:scale>
        <p:origin x="1448"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311B2E-9AAF-4BB2-A7C7-20632CE7E1B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B08DF57-DD6F-434E-B329-0D98475DB8B8}">
      <dgm:prSet/>
      <dgm:spPr/>
      <dgm:t>
        <a:bodyPr/>
        <a:lstStyle/>
        <a:p>
          <a:r>
            <a:rPr lang="en-US"/>
            <a:t>By the end of this session, participants will:</a:t>
          </a:r>
        </a:p>
      </dgm:t>
    </dgm:pt>
    <dgm:pt modelId="{B7A836A7-9925-4A4D-AF43-19A396321461}" type="parTrans" cxnId="{A5368350-F81A-4BEB-A5DD-C71754F898C0}">
      <dgm:prSet/>
      <dgm:spPr/>
      <dgm:t>
        <a:bodyPr/>
        <a:lstStyle/>
        <a:p>
          <a:endParaRPr lang="en-US"/>
        </a:p>
      </dgm:t>
    </dgm:pt>
    <dgm:pt modelId="{864CC302-C6CB-4307-B190-F6FC716FDD2E}" type="sibTrans" cxnId="{A5368350-F81A-4BEB-A5DD-C71754F898C0}">
      <dgm:prSet/>
      <dgm:spPr/>
      <dgm:t>
        <a:bodyPr/>
        <a:lstStyle/>
        <a:p>
          <a:endParaRPr lang="en-US"/>
        </a:p>
      </dgm:t>
    </dgm:pt>
    <dgm:pt modelId="{B81407F3-4BDB-4941-9A5F-4DC92DCA4E2F}">
      <dgm:prSet/>
      <dgm:spPr/>
      <dgm:t>
        <a:bodyPr/>
        <a:lstStyle/>
        <a:p>
          <a:r>
            <a:rPr lang="en-US"/>
            <a:t>Engage in authentic dialogue about the difficult conversations required to surface implicit bias and tools for assessing organizational structures. </a:t>
          </a:r>
        </a:p>
      </dgm:t>
    </dgm:pt>
    <dgm:pt modelId="{7D070BA8-6BC6-433F-BE6D-384DD38A7C11}" type="parTrans" cxnId="{B8823AB3-5FAF-4314-949E-047C4E3D1D81}">
      <dgm:prSet/>
      <dgm:spPr/>
      <dgm:t>
        <a:bodyPr/>
        <a:lstStyle/>
        <a:p>
          <a:endParaRPr lang="en-US"/>
        </a:p>
      </dgm:t>
    </dgm:pt>
    <dgm:pt modelId="{2BB68756-4055-40E1-B03F-4008B18E8937}" type="sibTrans" cxnId="{B8823AB3-5FAF-4314-949E-047C4E3D1D81}">
      <dgm:prSet/>
      <dgm:spPr/>
      <dgm:t>
        <a:bodyPr/>
        <a:lstStyle/>
        <a:p>
          <a:endParaRPr lang="en-US"/>
        </a:p>
      </dgm:t>
    </dgm:pt>
    <dgm:pt modelId="{AC421180-9931-4314-BC4B-A639FA1EAE66}">
      <dgm:prSet/>
      <dgm:spPr/>
      <dgm:t>
        <a:bodyPr/>
        <a:lstStyle/>
        <a:p>
          <a:r>
            <a:rPr lang="en-US" dirty="0"/>
            <a:t>Clarify terms, concepts and processes of implicit and systemic bias.</a:t>
          </a:r>
        </a:p>
      </dgm:t>
    </dgm:pt>
    <dgm:pt modelId="{9F150960-C34F-46D8-BE98-EEEA7205CCC0}" type="parTrans" cxnId="{DE5B8818-63E3-401C-B3B3-69453824AC09}">
      <dgm:prSet/>
      <dgm:spPr/>
      <dgm:t>
        <a:bodyPr/>
        <a:lstStyle/>
        <a:p>
          <a:endParaRPr lang="en-US"/>
        </a:p>
      </dgm:t>
    </dgm:pt>
    <dgm:pt modelId="{F3927757-4DDE-4DB1-A8DE-D71C9008463F}" type="sibTrans" cxnId="{DE5B8818-63E3-401C-B3B3-69453824AC09}">
      <dgm:prSet/>
      <dgm:spPr/>
      <dgm:t>
        <a:bodyPr/>
        <a:lstStyle/>
        <a:p>
          <a:endParaRPr lang="en-US"/>
        </a:p>
      </dgm:t>
    </dgm:pt>
    <dgm:pt modelId="{4A60B9AE-DDF7-4168-98C9-ABD0BB0971F2}">
      <dgm:prSet/>
      <dgm:spPr/>
      <dgm:t>
        <a:bodyPr/>
        <a:lstStyle/>
        <a:p>
          <a:r>
            <a:rPr lang="en-US" dirty="0"/>
            <a:t>Apply a tool to assess systemic bias. </a:t>
          </a:r>
        </a:p>
      </dgm:t>
    </dgm:pt>
    <dgm:pt modelId="{3402F25F-1D65-4678-9B56-1148F69FDD83}" type="parTrans" cxnId="{16FBE883-2ABD-483C-9E42-5256E398C73D}">
      <dgm:prSet/>
      <dgm:spPr/>
      <dgm:t>
        <a:bodyPr/>
        <a:lstStyle/>
        <a:p>
          <a:endParaRPr lang="en-US"/>
        </a:p>
      </dgm:t>
    </dgm:pt>
    <dgm:pt modelId="{E5BEBCFF-BE54-4CEE-AD8D-E9BF39E65A9C}" type="sibTrans" cxnId="{16FBE883-2ABD-483C-9E42-5256E398C73D}">
      <dgm:prSet/>
      <dgm:spPr/>
      <dgm:t>
        <a:bodyPr/>
        <a:lstStyle/>
        <a:p>
          <a:endParaRPr lang="en-US"/>
        </a:p>
      </dgm:t>
    </dgm:pt>
    <dgm:pt modelId="{600A768B-76AB-4616-82F3-76DF2160DC64}">
      <dgm:prSet/>
      <dgm:spPr/>
      <dgm:t>
        <a:bodyPr/>
        <a:lstStyle/>
        <a:p>
          <a:r>
            <a:rPr lang="en-US" dirty="0"/>
            <a:t>Plan one action to do at your campus. </a:t>
          </a:r>
        </a:p>
      </dgm:t>
    </dgm:pt>
    <dgm:pt modelId="{6F69EFB2-6280-43D5-B0D8-D375186CC42F}" type="parTrans" cxnId="{560F7F09-EF07-4F99-AB15-49FFF831B285}">
      <dgm:prSet/>
      <dgm:spPr/>
      <dgm:t>
        <a:bodyPr/>
        <a:lstStyle/>
        <a:p>
          <a:endParaRPr lang="en-US"/>
        </a:p>
      </dgm:t>
    </dgm:pt>
    <dgm:pt modelId="{1A732957-B21C-429B-B0C8-4E715071E2D8}" type="sibTrans" cxnId="{560F7F09-EF07-4F99-AB15-49FFF831B285}">
      <dgm:prSet/>
      <dgm:spPr/>
      <dgm:t>
        <a:bodyPr/>
        <a:lstStyle/>
        <a:p>
          <a:endParaRPr lang="en-US"/>
        </a:p>
      </dgm:t>
    </dgm:pt>
    <dgm:pt modelId="{6F8CFEEE-BCB1-4D13-96B1-FE67BA197196}" type="pres">
      <dgm:prSet presAssocID="{2F311B2E-9AAF-4BB2-A7C7-20632CE7E1B5}" presName="linear" presStyleCnt="0">
        <dgm:presLayoutVars>
          <dgm:animLvl val="lvl"/>
          <dgm:resizeHandles val="exact"/>
        </dgm:presLayoutVars>
      </dgm:prSet>
      <dgm:spPr/>
    </dgm:pt>
    <dgm:pt modelId="{F8FC39EA-0D00-48D5-A8A8-355B8E84CEC3}" type="pres">
      <dgm:prSet presAssocID="{DB08DF57-DD6F-434E-B329-0D98475DB8B8}" presName="parentText" presStyleLbl="node1" presStyleIdx="0" presStyleCnt="1">
        <dgm:presLayoutVars>
          <dgm:chMax val="0"/>
          <dgm:bulletEnabled val="1"/>
        </dgm:presLayoutVars>
      </dgm:prSet>
      <dgm:spPr/>
    </dgm:pt>
    <dgm:pt modelId="{CB22C885-6CC6-4C8A-ADE6-AD67C55E8011}" type="pres">
      <dgm:prSet presAssocID="{DB08DF57-DD6F-434E-B329-0D98475DB8B8}" presName="childText" presStyleLbl="revTx" presStyleIdx="0" presStyleCnt="1">
        <dgm:presLayoutVars>
          <dgm:bulletEnabled val="1"/>
        </dgm:presLayoutVars>
      </dgm:prSet>
      <dgm:spPr/>
    </dgm:pt>
  </dgm:ptLst>
  <dgm:cxnLst>
    <dgm:cxn modelId="{5C800E00-6941-4F56-89EB-E2AF58E161F7}" type="presOf" srcId="{DB08DF57-DD6F-434E-B329-0D98475DB8B8}" destId="{F8FC39EA-0D00-48D5-A8A8-355B8E84CEC3}" srcOrd="0" destOrd="0" presId="urn:microsoft.com/office/officeart/2005/8/layout/vList2"/>
    <dgm:cxn modelId="{560F7F09-EF07-4F99-AB15-49FFF831B285}" srcId="{DB08DF57-DD6F-434E-B329-0D98475DB8B8}" destId="{600A768B-76AB-4616-82F3-76DF2160DC64}" srcOrd="3" destOrd="0" parTransId="{6F69EFB2-6280-43D5-B0D8-D375186CC42F}" sibTransId="{1A732957-B21C-429B-B0C8-4E715071E2D8}"/>
    <dgm:cxn modelId="{DE5B8818-63E3-401C-B3B3-69453824AC09}" srcId="{DB08DF57-DD6F-434E-B329-0D98475DB8B8}" destId="{AC421180-9931-4314-BC4B-A639FA1EAE66}" srcOrd="1" destOrd="0" parTransId="{9F150960-C34F-46D8-BE98-EEEA7205CCC0}" sibTransId="{F3927757-4DDE-4DB1-A8DE-D71C9008463F}"/>
    <dgm:cxn modelId="{87044930-96FC-46C3-ABA0-ACF4CF2CBC80}" type="presOf" srcId="{B81407F3-4BDB-4941-9A5F-4DC92DCA4E2F}" destId="{CB22C885-6CC6-4C8A-ADE6-AD67C55E8011}" srcOrd="0" destOrd="0" presId="urn:microsoft.com/office/officeart/2005/8/layout/vList2"/>
    <dgm:cxn modelId="{A5368350-F81A-4BEB-A5DD-C71754F898C0}" srcId="{2F311B2E-9AAF-4BB2-A7C7-20632CE7E1B5}" destId="{DB08DF57-DD6F-434E-B329-0D98475DB8B8}" srcOrd="0" destOrd="0" parTransId="{B7A836A7-9925-4A4D-AF43-19A396321461}" sibTransId="{864CC302-C6CB-4307-B190-F6FC716FDD2E}"/>
    <dgm:cxn modelId="{9F790973-7C40-4A8C-8FA3-3A7D5BA76308}" type="presOf" srcId="{600A768B-76AB-4616-82F3-76DF2160DC64}" destId="{CB22C885-6CC6-4C8A-ADE6-AD67C55E8011}" srcOrd="0" destOrd="3" presId="urn:microsoft.com/office/officeart/2005/8/layout/vList2"/>
    <dgm:cxn modelId="{2A5B9E73-22DB-4DFE-A035-F0D55455F449}" type="presOf" srcId="{AC421180-9931-4314-BC4B-A639FA1EAE66}" destId="{CB22C885-6CC6-4C8A-ADE6-AD67C55E8011}" srcOrd="0" destOrd="1" presId="urn:microsoft.com/office/officeart/2005/8/layout/vList2"/>
    <dgm:cxn modelId="{16FBE883-2ABD-483C-9E42-5256E398C73D}" srcId="{DB08DF57-DD6F-434E-B329-0D98475DB8B8}" destId="{4A60B9AE-DDF7-4168-98C9-ABD0BB0971F2}" srcOrd="2" destOrd="0" parTransId="{3402F25F-1D65-4678-9B56-1148F69FDD83}" sibTransId="{E5BEBCFF-BE54-4CEE-AD8D-E9BF39E65A9C}"/>
    <dgm:cxn modelId="{B8823AB3-5FAF-4314-949E-047C4E3D1D81}" srcId="{DB08DF57-DD6F-434E-B329-0D98475DB8B8}" destId="{B81407F3-4BDB-4941-9A5F-4DC92DCA4E2F}" srcOrd="0" destOrd="0" parTransId="{7D070BA8-6BC6-433F-BE6D-384DD38A7C11}" sibTransId="{2BB68756-4055-40E1-B03F-4008B18E8937}"/>
    <dgm:cxn modelId="{0659AAB3-1F85-44D8-A64A-4A6AB3DA44B9}" type="presOf" srcId="{2F311B2E-9AAF-4BB2-A7C7-20632CE7E1B5}" destId="{6F8CFEEE-BCB1-4D13-96B1-FE67BA197196}" srcOrd="0" destOrd="0" presId="urn:microsoft.com/office/officeart/2005/8/layout/vList2"/>
    <dgm:cxn modelId="{64C279DB-7F00-4459-A87F-012B6BBD7D10}" type="presOf" srcId="{4A60B9AE-DDF7-4168-98C9-ABD0BB0971F2}" destId="{CB22C885-6CC6-4C8A-ADE6-AD67C55E8011}" srcOrd="0" destOrd="2" presId="urn:microsoft.com/office/officeart/2005/8/layout/vList2"/>
    <dgm:cxn modelId="{C3C8C1DB-CBA3-42E6-A876-C1475F0CF954}" type="presParOf" srcId="{6F8CFEEE-BCB1-4D13-96B1-FE67BA197196}" destId="{F8FC39EA-0D00-48D5-A8A8-355B8E84CEC3}" srcOrd="0" destOrd="0" presId="urn:microsoft.com/office/officeart/2005/8/layout/vList2"/>
    <dgm:cxn modelId="{97F2A533-E89F-493D-818F-57F3F4BF5284}" type="presParOf" srcId="{6F8CFEEE-BCB1-4D13-96B1-FE67BA197196}" destId="{CB22C885-6CC6-4C8A-ADE6-AD67C55E801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C62BC6-51CB-4F54-81BD-711A5CF1AEE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750FEAC-C038-49C2-BB81-E2C9CC285444}">
      <dgm:prSet/>
      <dgm:spPr/>
      <dgm:t>
        <a:bodyPr/>
        <a:lstStyle/>
        <a:p>
          <a:r>
            <a:rPr lang="en-US"/>
            <a:t>Select one institutional issue</a:t>
          </a:r>
        </a:p>
      </dgm:t>
    </dgm:pt>
    <dgm:pt modelId="{F49C7201-A7C8-4159-A9B8-6C2F97D28052}" type="parTrans" cxnId="{7C09E617-C28B-47E1-90D0-1049C9038E79}">
      <dgm:prSet/>
      <dgm:spPr/>
      <dgm:t>
        <a:bodyPr/>
        <a:lstStyle/>
        <a:p>
          <a:endParaRPr lang="en-US"/>
        </a:p>
      </dgm:t>
    </dgm:pt>
    <dgm:pt modelId="{DFD895E3-203C-43C9-B2CB-B73F03ED1018}" type="sibTrans" cxnId="{7C09E617-C28B-47E1-90D0-1049C9038E79}">
      <dgm:prSet/>
      <dgm:spPr/>
      <dgm:t>
        <a:bodyPr/>
        <a:lstStyle/>
        <a:p>
          <a:endParaRPr lang="en-US"/>
        </a:p>
      </dgm:t>
    </dgm:pt>
    <dgm:pt modelId="{7595CE2F-598C-4982-A8A9-D450AD7140BB}">
      <dgm:prSet/>
      <dgm:spPr/>
      <dgm:t>
        <a:bodyPr/>
        <a:lstStyle/>
        <a:p>
          <a:r>
            <a:rPr lang="en-US"/>
            <a:t>List barriers</a:t>
          </a:r>
        </a:p>
      </dgm:t>
    </dgm:pt>
    <dgm:pt modelId="{E0D1B983-2DEE-4F5F-8552-72913582C1B3}" type="parTrans" cxnId="{7BA67DD7-0D01-430F-A4CA-9E3AB5D45CFF}">
      <dgm:prSet/>
      <dgm:spPr/>
      <dgm:t>
        <a:bodyPr/>
        <a:lstStyle/>
        <a:p>
          <a:endParaRPr lang="en-US"/>
        </a:p>
      </dgm:t>
    </dgm:pt>
    <dgm:pt modelId="{BCFE11B6-E18E-481C-9C65-FEA3049D4AD8}" type="sibTrans" cxnId="{7BA67DD7-0D01-430F-A4CA-9E3AB5D45CFF}">
      <dgm:prSet/>
      <dgm:spPr/>
      <dgm:t>
        <a:bodyPr/>
        <a:lstStyle/>
        <a:p>
          <a:endParaRPr lang="en-US"/>
        </a:p>
      </dgm:t>
    </dgm:pt>
    <dgm:pt modelId="{711E501D-28BF-4D9D-AAEE-50CCC4A81118}">
      <dgm:prSet/>
      <dgm:spPr/>
      <dgm:t>
        <a:bodyPr/>
        <a:lstStyle/>
        <a:p>
          <a:r>
            <a:rPr lang="en-US"/>
            <a:t>Explore turning barriers into opportunities</a:t>
          </a:r>
        </a:p>
      </dgm:t>
    </dgm:pt>
    <dgm:pt modelId="{90EBEEE7-E980-4DDF-96F2-647AA5B9DEC4}" type="parTrans" cxnId="{5F9A987B-6463-4124-A3CB-B21C1007DA23}">
      <dgm:prSet/>
      <dgm:spPr/>
      <dgm:t>
        <a:bodyPr/>
        <a:lstStyle/>
        <a:p>
          <a:endParaRPr lang="en-US"/>
        </a:p>
      </dgm:t>
    </dgm:pt>
    <dgm:pt modelId="{DD96CF5D-75C2-42BA-BD6F-CE37A9AEA8A8}" type="sibTrans" cxnId="{5F9A987B-6463-4124-A3CB-B21C1007DA23}">
      <dgm:prSet/>
      <dgm:spPr/>
      <dgm:t>
        <a:bodyPr/>
        <a:lstStyle/>
        <a:p>
          <a:endParaRPr lang="en-US"/>
        </a:p>
      </dgm:t>
    </dgm:pt>
    <dgm:pt modelId="{D42EC88D-5B5B-4D6D-A6B9-37ABD88155C8}">
      <dgm:prSet/>
      <dgm:spPr/>
      <dgm:t>
        <a:bodyPr/>
        <a:lstStyle/>
        <a:p>
          <a:r>
            <a:rPr lang="en-US"/>
            <a:t>List other opportunities</a:t>
          </a:r>
        </a:p>
      </dgm:t>
    </dgm:pt>
    <dgm:pt modelId="{6CCB3295-59EC-487C-9DC6-59B0A00B3864}" type="parTrans" cxnId="{821C7D5B-335F-44BA-959C-EA661707CA90}">
      <dgm:prSet/>
      <dgm:spPr/>
      <dgm:t>
        <a:bodyPr/>
        <a:lstStyle/>
        <a:p>
          <a:endParaRPr lang="en-US"/>
        </a:p>
      </dgm:t>
    </dgm:pt>
    <dgm:pt modelId="{12F4581F-134E-4E1A-9F5B-FD8A93082547}" type="sibTrans" cxnId="{821C7D5B-335F-44BA-959C-EA661707CA90}">
      <dgm:prSet/>
      <dgm:spPr/>
      <dgm:t>
        <a:bodyPr/>
        <a:lstStyle/>
        <a:p>
          <a:endParaRPr lang="en-US"/>
        </a:p>
      </dgm:t>
    </dgm:pt>
    <dgm:pt modelId="{30832B2D-0D11-4EC8-90BD-20BD42916E1B}">
      <dgm:prSet/>
      <dgm:spPr/>
      <dgm:t>
        <a:bodyPr/>
        <a:lstStyle/>
        <a:p>
          <a:r>
            <a:rPr lang="en-US"/>
            <a:t>Draw relationships/connections across domains</a:t>
          </a:r>
        </a:p>
      </dgm:t>
    </dgm:pt>
    <dgm:pt modelId="{1A3CD0CD-3F7D-4139-AB7D-069D36775A84}" type="parTrans" cxnId="{6E8BF8FA-BD59-4571-B47D-C2A3390071E6}">
      <dgm:prSet/>
      <dgm:spPr/>
      <dgm:t>
        <a:bodyPr/>
        <a:lstStyle/>
        <a:p>
          <a:endParaRPr lang="en-US"/>
        </a:p>
      </dgm:t>
    </dgm:pt>
    <dgm:pt modelId="{ABE817FC-B7E3-4943-94D3-499E35A784E6}" type="sibTrans" cxnId="{6E8BF8FA-BD59-4571-B47D-C2A3390071E6}">
      <dgm:prSet/>
      <dgm:spPr/>
      <dgm:t>
        <a:bodyPr/>
        <a:lstStyle/>
        <a:p>
          <a:endParaRPr lang="en-US"/>
        </a:p>
      </dgm:t>
    </dgm:pt>
    <dgm:pt modelId="{E2341DC6-2324-4C69-9DE0-692C91F34E26}" type="pres">
      <dgm:prSet presAssocID="{53C62BC6-51CB-4F54-81BD-711A5CF1AEE6}" presName="root" presStyleCnt="0">
        <dgm:presLayoutVars>
          <dgm:dir/>
          <dgm:resizeHandles val="exact"/>
        </dgm:presLayoutVars>
      </dgm:prSet>
      <dgm:spPr/>
    </dgm:pt>
    <dgm:pt modelId="{18E9727E-D991-4743-813F-A74BE08627B5}" type="pres">
      <dgm:prSet presAssocID="{F750FEAC-C038-49C2-BB81-E2C9CC285444}" presName="compNode" presStyleCnt="0"/>
      <dgm:spPr/>
    </dgm:pt>
    <dgm:pt modelId="{4400D777-823F-4370-8404-07A4F0392014}" type="pres">
      <dgm:prSet presAssocID="{F750FEAC-C038-49C2-BB81-E2C9CC285444}" presName="bgRect" presStyleLbl="bgShp" presStyleIdx="0" presStyleCnt="5"/>
      <dgm:spPr/>
    </dgm:pt>
    <dgm:pt modelId="{55DEAB5E-8983-4FEF-BDD4-B123BA41E857}" type="pres">
      <dgm:prSet presAssocID="{F750FEAC-C038-49C2-BB81-E2C9CC28544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0629A096-454F-4D6A-9F78-B713826207D1}" type="pres">
      <dgm:prSet presAssocID="{F750FEAC-C038-49C2-BB81-E2C9CC285444}" presName="spaceRect" presStyleCnt="0"/>
      <dgm:spPr/>
    </dgm:pt>
    <dgm:pt modelId="{5DB94DC9-8128-4469-AB73-68A7FCB0C85C}" type="pres">
      <dgm:prSet presAssocID="{F750FEAC-C038-49C2-BB81-E2C9CC285444}" presName="parTx" presStyleLbl="revTx" presStyleIdx="0" presStyleCnt="5">
        <dgm:presLayoutVars>
          <dgm:chMax val="0"/>
          <dgm:chPref val="0"/>
        </dgm:presLayoutVars>
      </dgm:prSet>
      <dgm:spPr/>
    </dgm:pt>
    <dgm:pt modelId="{B62876AB-041A-40E9-9D7C-CFE17B14CC73}" type="pres">
      <dgm:prSet presAssocID="{DFD895E3-203C-43C9-B2CB-B73F03ED1018}" presName="sibTrans" presStyleCnt="0"/>
      <dgm:spPr/>
    </dgm:pt>
    <dgm:pt modelId="{F02D7FE4-40C8-4029-852A-BC37C1F5E107}" type="pres">
      <dgm:prSet presAssocID="{7595CE2F-598C-4982-A8A9-D450AD7140BB}" presName="compNode" presStyleCnt="0"/>
      <dgm:spPr/>
    </dgm:pt>
    <dgm:pt modelId="{9F1D8425-16F2-4C84-B2CD-E73567E7CBFA}" type="pres">
      <dgm:prSet presAssocID="{7595CE2F-598C-4982-A8A9-D450AD7140BB}" presName="bgRect" presStyleLbl="bgShp" presStyleIdx="1" presStyleCnt="5"/>
      <dgm:spPr/>
    </dgm:pt>
    <dgm:pt modelId="{76D0A31B-B43E-412D-8A7D-E82C202929F6}" type="pres">
      <dgm:prSet presAssocID="{7595CE2F-598C-4982-A8A9-D450AD7140B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st"/>
        </a:ext>
      </dgm:extLst>
    </dgm:pt>
    <dgm:pt modelId="{C9E4BEB5-23BF-4AF0-A34E-BD2AB99981B9}" type="pres">
      <dgm:prSet presAssocID="{7595CE2F-598C-4982-A8A9-D450AD7140BB}" presName="spaceRect" presStyleCnt="0"/>
      <dgm:spPr/>
    </dgm:pt>
    <dgm:pt modelId="{5801841E-5C49-4679-97BE-5D97CE61CA32}" type="pres">
      <dgm:prSet presAssocID="{7595CE2F-598C-4982-A8A9-D450AD7140BB}" presName="parTx" presStyleLbl="revTx" presStyleIdx="1" presStyleCnt="5">
        <dgm:presLayoutVars>
          <dgm:chMax val="0"/>
          <dgm:chPref val="0"/>
        </dgm:presLayoutVars>
      </dgm:prSet>
      <dgm:spPr/>
    </dgm:pt>
    <dgm:pt modelId="{48546E2D-9834-4463-ABD3-AB57D5CCC88E}" type="pres">
      <dgm:prSet presAssocID="{BCFE11B6-E18E-481C-9C65-FEA3049D4AD8}" presName="sibTrans" presStyleCnt="0"/>
      <dgm:spPr/>
    </dgm:pt>
    <dgm:pt modelId="{43456874-C4E7-421F-8541-AB6AC1ED22B0}" type="pres">
      <dgm:prSet presAssocID="{711E501D-28BF-4D9D-AAEE-50CCC4A81118}" presName="compNode" presStyleCnt="0"/>
      <dgm:spPr/>
    </dgm:pt>
    <dgm:pt modelId="{19505452-EEE8-4E3C-A1C0-AD2AD5DF429F}" type="pres">
      <dgm:prSet presAssocID="{711E501D-28BF-4D9D-AAEE-50CCC4A81118}" presName="bgRect" presStyleLbl="bgShp" presStyleIdx="2" presStyleCnt="5"/>
      <dgm:spPr/>
    </dgm:pt>
    <dgm:pt modelId="{7A31BD51-C19F-4D91-82EE-05FB8753002D}" type="pres">
      <dgm:prSet presAssocID="{711E501D-28BF-4D9D-AAEE-50CCC4A8111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9824B5E9-9C9C-4320-AEA5-1F43661ABB90}" type="pres">
      <dgm:prSet presAssocID="{711E501D-28BF-4D9D-AAEE-50CCC4A81118}" presName="spaceRect" presStyleCnt="0"/>
      <dgm:spPr/>
    </dgm:pt>
    <dgm:pt modelId="{4DD3623E-4A6A-4616-ACE0-E4BDAADB35DD}" type="pres">
      <dgm:prSet presAssocID="{711E501D-28BF-4D9D-AAEE-50CCC4A81118}" presName="parTx" presStyleLbl="revTx" presStyleIdx="2" presStyleCnt="5">
        <dgm:presLayoutVars>
          <dgm:chMax val="0"/>
          <dgm:chPref val="0"/>
        </dgm:presLayoutVars>
      </dgm:prSet>
      <dgm:spPr/>
    </dgm:pt>
    <dgm:pt modelId="{972A011F-6FA9-43F3-944C-26B6CE917E49}" type="pres">
      <dgm:prSet presAssocID="{DD96CF5D-75C2-42BA-BD6F-CE37A9AEA8A8}" presName="sibTrans" presStyleCnt="0"/>
      <dgm:spPr/>
    </dgm:pt>
    <dgm:pt modelId="{AC754BE2-4925-4BF4-8D75-FBE38022B4F3}" type="pres">
      <dgm:prSet presAssocID="{D42EC88D-5B5B-4D6D-A6B9-37ABD88155C8}" presName="compNode" presStyleCnt="0"/>
      <dgm:spPr/>
    </dgm:pt>
    <dgm:pt modelId="{E35D2949-9EC6-44E7-A19E-5CF9EEA95D53}" type="pres">
      <dgm:prSet presAssocID="{D42EC88D-5B5B-4D6D-A6B9-37ABD88155C8}" presName="bgRect" presStyleLbl="bgShp" presStyleIdx="3" presStyleCnt="5"/>
      <dgm:spPr/>
    </dgm:pt>
    <dgm:pt modelId="{0F80FB85-1E99-44D8-A3DC-933CA9F39F52}" type="pres">
      <dgm:prSet presAssocID="{D42EC88D-5B5B-4D6D-A6B9-37ABD88155C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list"/>
        </a:ext>
      </dgm:extLst>
    </dgm:pt>
    <dgm:pt modelId="{A2BDD8EB-26A9-44B2-9685-273CF19A8F41}" type="pres">
      <dgm:prSet presAssocID="{D42EC88D-5B5B-4D6D-A6B9-37ABD88155C8}" presName="spaceRect" presStyleCnt="0"/>
      <dgm:spPr/>
    </dgm:pt>
    <dgm:pt modelId="{CF4E9911-8D67-4CAC-ACB8-80B374005088}" type="pres">
      <dgm:prSet presAssocID="{D42EC88D-5B5B-4D6D-A6B9-37ABD88155C8}" presName="parTx" presStyleLbl="revTx" presStyleIdx="3" presStyleCnt="5">
        <dgm:presLayoutVars>
          <dgm:chMax val="0"/>
          <dgm:chPref val="0"/>
        </dgm:presLayoutVars>
      </dgm:prSet>
      <dgm:spPr/>
    </dgm:pt>
    <dgm:pt modelId="{BEE54EFC-CDAE-4851-BCF8-4BEC3FC4A34E}" type="pres">
      <dgm:prSet presAssocID="{12F4581F-134E-4E1A-9F5B-FD8A93082547}" presName="sibTrans" presStyleCnt="0"/>
      <dgm:spPr/>
    </dgm:pt>
    <dgm:pt modelId="{72BCBDAB-76BC-4068-803D-09EA3BAE5633}" type="pres">
      <dgm:prSet presAssocID="{30832B2D-0D11-4EC8-90BD-20BD42916E1B}" presName="compNode" presStyleCnt="0"/>
      <dgm:spPr/>
    </dgm:pt>
    <dgm:pt modelId="{81ABEFE1-E1B0-4753-A89B-44513D913E5A}" type="pres">
      <dgm:prSet presAssocID="{30832B2D-0D11-4EC8-90BD-20BD42916E1B}" presName="bgRect" presStyleLbl="bgShp" presStyleIdx="4" presStyleCnt="5"/>
      <dgm:spPr/>
    </dgm:pt>
    <dgm:pt modelId="{07774D94-9184-455A-84D4-6B9C097686F2}" type="pres">
      <dgm:prSet presAssocID="{30832B2D-0D11-4EC8-90BD-20BD42916E1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twork"/>
        </a:ext>
      </dgm:extLst>
    </dgm:pt>
    <dgm:pt modelId="{35643E60-6E2A-4F41-8164-0C5A3492CD7A}" type="pres">
      <dgm:prSet presAssocID="{30832B2D-0D11-4EC8-90BD-20BD42916E1B}" presName="spaceRect" presStyleCnt="0"/>
      <dgm:spPr/>
    </dgm:pt>
    <dgm:pt modelId="{3A16AD9D-D6D6-439A-AC8B-80A7A2153C0A}" type="pres">
      <dgm:prSet presAssocID="{30832B2D-0D11-4EC8-90BD-20BD42916E1B}" presName="parTx" presStyleLbl="revTx" presStyleIdx="4" presStyleCnt="5">
        <dgm:presLayoutVars>
          <dgm:chMax val="0"/>
          <dgm:chPref val="0"/>
        </dgm:presLayoutVars>
      </dgm:prSet>
      <dgm:spPr/>
    </dgm:pt>
  </dgm:ptLst>
  <dgm:cxnLst>
    <dgm:cxn modelId="{1654BC0D-40BF-4BEC-8156-0DA127C519B7}" type="presOf" srcId="{30832B2D-0D11-4EC8-90BD-20BD42916E1B}" destId="{3A16AD9D-D6D6-439A-AC8B-80A7A2153C0A}" srcOrd="0" destOrd="0" presId="urn:microsoft.com/office/officeart/2018/2/layout/IconVerticalSolidList"/>
    <dgm:cxn modelId="{7C09E617-C28B-47E1-90D0-1049C9038E79}" srcId="{53C62BC6-51CB-4F54-81BD-711A5CF1AEE6}" destId="{F750FEAC-C038-49C2-BB81-E2C9CC285444}" srcOrd="0" destOrd="0" parTransId="{F49C7201-A7C8-4159-A9B8-6C2F97D28052}" sibTransId="{DFD895E3-203C-43C9-B2CB-B73F03ED1018}"/>
    <dgm:cxn modelId="{9D43881D-BF0F-4ED2-80BD-85B7325AE89F}" type="presOf" srcId="{711E501D-28BF-4D9D-AAEE-50CCC4A81118}" destId="{4DD3623E-4A6A-4616-ACE0-E4BDAADB35DD}" srcOrd="0" destOrd="0" presId="urn:microsoft.com/office/officeart/2018/2/layout/IconVerticalSolidList"/>
    <dgm:cxn modelId="{821C7D5B-335F-44BA-959C-EA661707CA90}" srcId="{53C62BC6-51CB-4F54-81BD-711A5CF1AEE6}" destId="{D42EC88D-5B5B-4D6D-A6B9-37ABD88155C8}" srcOrd="3" destOrd="0" parTransId="{6CCB3295-59EC-487C-9DC6-59B0A00B3864}" sibTransId="{12F4581F-134E-4E1A-9F5B-FD8A93082547}"/>
    <dgm:cxn modelId="{5F9A987B-6463-4124-A3CB-B21C1007DA23}" srcId="{53C62BC6-51CB-4F54-81BD-711A5CF1AEE6}" destId="{711E501D-28BF-4D9D-AAEE-50CCC4A81118}" srcOrd="2" destOrd="0" parTransId="{90EBEEE7-E980-4DDF-96F2-647AA5B9DEC4}" sibTransId="{DD96CF5D-75C2-42BA-BD6F-CE37A9AEA8A8}"/>
    <dgm:cxn modelId="{9F0FD68C-11BB-4AE9-B3F2-13A122DFC27C}" type="presOf" srcId="{7595CE2F-598C-4982-A8A9-D450AD7140BB}" destId="{5801841E-5C49-4679-97BE-5D97CE61CA32}" srcOrd="0" destOrd="0" presId="urn:microsoft.com/office/officeart/2018/2/layout/IconVerticalSolidList"/>
    <dgm:cxn modelId="{8980CA93-171E-4266-8681-A6586BB1EB8E}" type="presOf" srcId="{F750FEAC-C038-49C2-BB81-E2C9CC285444}" destId="{5DB94DC9-8128-4469-AB73-68A7FCB0C85C}" srcOrd="0" destOrd="0" presId="urn:microsoft.com/office/officeart/2018/2/layout/IconVerticalSolidList"/>
    <dgm:cxn modelId="{6A83629C-6E3D-4231-B4C9-1397960EA16E}" type="presOf" srcId="{D42EC88D-5B5B-4D6D-A6B9-37ABD88155C8}" destId="{CF4E9911-8D67-4CAC-ACB8-80B374005088}" srcOrd="0" destOrd="0" presId="urn:microsoft.com/office/officeart/2018/2/layout/IconVerticalSolidList"/>
    <dgm:cxn modelId="{655C84BC-4952-45F2-BB81-480AC4B0A3AA}" type="presOf" srcId="{53C62BC6-51CB-4F54-81BD-711A5CF1AEE6}" destId="{E2341DC6-2324-4C69-9DE0-692C91F34E26}" srcOrd="0" destOrd="0" presId="urn:microsoft.com/office/officeart/2018/2/layout/IconVerticalSolidList"/>
    <dgm:cxn modelId="{7BA67DD7-0D01-430F-A4CA-9E3AB5D45CFF}" srcId="{53C62BC6-51CB-4F54-81BD-711A5CF1AEE6}" destId="{7595CE2F-598C-4982-A8A9-D450AD7140BB}" srcOrd="1" destOrd="0" parTransId="{E0D1B983-2DEE-4F5F-8552-72913582C1B3}" sibTransId="{BCFE11B6-E18E-481C-9C65-FEA3049D4AD8}"/>
    <dgm:cxn modelId="{6E8BF8FA-BD59-4571-B47D-C2A3390071E6}" srcId="{53C62BC6-51CB-4F54-81BD-711A5CF1AEE6}" destId="{30832B2D-0D11-4EC8-90BD-20BD42916E1B}" srcOrd="4" destOrd="0" parTransId="{1A3CD0CD-3F7D-4139-AB7D-069D36775A84}" sibTransId="{ABE817FC-B7E3-4943-94D3-499E35A784E6}"/>
    <dgm:cxn modelId="{AA064CD8-57A0-4CAB-8002-19A3D15B75AD}" type="presParOf" srcId="{E2341DC6-2324-4C69-9DE0-692C91F34E26}" destId="{18E9727E-D991-4743-813F-A74BE08627B5}" srcOrd="0" destOrd="0" presId="urn:microsoft.com/office/officeart/2018/2/layout/IconVerticalSolidList"/>
    <dgm:cxn modelId="{E1667F30-7E03-461E-B7A6-DE57E052B354}" type="presParOf" srcId="{18E9727E-D991-4743-813F-A74BE08627B5}" destId="{4400D777-823F-4370-8404-07A4F0392014}" srcOrd="0" destOrd="0" presId="urn:microsoft.com/office/officeart/2018/2/layout/IconVerticalSolidList"/>
    <dgm:cxn modelId="{A5F18429-CB63-492D-94D2-7D75CAF6BA40}" type="presParOf" srcId="{18E9727E-D991-4743-813F-A74BE08627B5}" destId="{55DEAB5E-8983-4FEF-BDD4-B123BA41E857}" srcOrd="1" destOrd="0" presId="urn:microsoft.com/office/officeart/2018/2/layout/IconVerticalSolidList"/>
    <dgm:cxn modelId="{2FC118DA-8AC8-4D3D-BB69-C31B0B88ECF2}" type="presParOf" srcId="{18E9727E-D991-4743-813F-A74BE08627B5}" destId="{0629A096-454F-4D6A-9F78-B713826207D1}" srcOrd="2" destOrd="0" presId="urn:microsoft.com/office/officeart/2018/2/layout/IconVerticalSolidList"/>
    <dgm:cxn modelId="{8D7DA6A4-026F-4740-AF00-627E0CD3E5BA}" type="presParOf" srcId="{18E9727E-D991-4743-813F-A74BE08627B5}" destId="{5DB94DC9-8128-4469-AB73-68A7FCB0C85C}" srcOrd="3" destOrd="0" presId="urn:microsoft.com/office/officeart/2018/2/layout/IconVerticalSolidList"/>
    <dgm:cxn modelId="{80C631FA-910E-4201-BA5F-6AF8302C2364}" type="presParOf" srcId="{E2341DC6-2324-4C69-9DE0-692C91F34E26}" destId="{B62876AB-041A-40E9-9D7C-CFE17B14CC73}" srcOrd="1" destOrd="0" presId="urn:microsoft.com/office/officeart/2018/2/layout/IconVerticalSolidList"/>
    <dgm:cxn modelId="{F84B31A6-9ADA-4BD2-A55C-59F27B86E238}" type="presParOf" srcId="{E2341DC6-2324-4C69-9DE0-692C91F34E26}" destId="{F02D7FE4-40C8-4029-852A-BC37C1F5E107}" srcOrd="2" destOrd="0" presId="urn:microsoft.com/office/officeart/2018/2/layout/IconVerticalSolidList"/>
    <dgm:cxn modelId="{1A00A3A2-C84F-4D15-A101-C4E759DCBCA4}" type="presParOf" srcId="{F02D7FE4-40C8-4029-852A-BC37C1F5E107}" destId="{9F1D8425-16F2-4C84-B2CD-E73567E7CBFA}" srcOrd="0" destOrd="0" presId="urn:microsoft.com/office/officeart/2018/2/layout/IconVerticalSolidList"/>
    <dgm:cxn modelId="{98BBA74A-E7EA-4FD5-AFBD-07CE98A01ACA}" type="presParOf" srcId="{F02D7FE4-40C8-4029-852A-BC37C1F5E107}" destId="{76D0A31B-B43E-412D-8A7D-E82C202929F6}" srcOrd="1" destOrd="0" presId="urn:microsoft.com/office/officeart/2018/2/layout/IconVerticalSolidList"/>
    <dgm:cxn modelId="{7692D316-8CC5-4520-95D4-A09A09AF594F}" type="presParOf" srcId="{F02D7FE4-40C8-4029-852A-BC37C1F5E107}" destId="{C9E4BEB5-23BF-4AF0-A34E-BD2AB99981B9}" srcOrd="2" destOrd="0" presId="urn:microsoft.com/office/officeart/2018/2/layout/IconVerticalSolidList"/>
    <dgm:cxn modelId="{7AE5BFEE-2FAC-421F-A80F-AEB01F1DC0F7}" type="presParOf" srcId="{F02D7FE4-40C8-4029-852A-BC37C1F5E107}" destId="{5801841E-5C49-4679-97BE-5D97CE61CA32}" srcOrd="3" destOrd="0" presId="urn:microsoft.com/office/officeart/2018/2/layout/IconVerticalSolidList"/>
    <dgm:cxn modelId="{644C58F5-65DC-48C1-8997-608527B5D03A}" type="presParOf" srcId="{E2341DC6-2324-4C69-9DE0-692C91F34E26}" destId="{48546E2D-9834-4463-ABD3-AB57D5CCC88E}" srcOrd="3" destOrd="0" presId="urn:microsoft.com/office/officeart/2018/2/layout/IconVerticalSolidList"/>
    <dgm:cxn modelId="{69E482E0-CEF6-4BF1-885B-8F1C58C79939}" type="presParOf" srcId="{E2341DC6-2324-4C69-9DE0-692C91F34E26}" destId="{43456874-C4E7-421F-8541-AB6AC1ED22B0}" srcOrd="4" destOrd="0" presId="urn:microsoft.com/office/officeart/2018/2/layout/IconVerticalSolidList"/>
    <dgm:cxn modelId="{D3BEED8C-7538-4366-A86C-7068A1707E4D}" type="presParOf" srcId="{43456874-C4E7-421F-8541-AB6AC1ED22B0}" destId="{19505452-EEE8-4E3C-A1C0-AD2AD5DF429F}" srcOrd="0" destOrd="0" presId="urn:microsoft.com/office/officeart/2018/2/layout/IconVerticalSolidList"/>
    <dgm:cxn modelId="{44BD8A43-771D-4CF5-8F78-75EE992D5A16}" type="presParOf" srcId="{43456874-C4E7-421F-8541-AB6AC1ED22B0}" destId="{7A31BD51-C19F-4D91-82EE-05FB8753002D}" srcOrd="1" destOrd="0" presId="urn:microsoft.com/office/officeart/2018/2/layout/IconVerticalSolidList"/>
    <dgm:cxn modelId="{0DF2CD66-9C1A-4AFD-B329-E29348657E4C}" type="presParOf" srcId="{43456874-C4E7-421F-8541-AB6AC1ED22B0}" destId="{9824B5E9-9C9C-4320-AEA5-1F43661ABB90}" srcOrd="2" destOrd="0" presId="urn:microsoft.com/office/officeart/2018/2/layout/IconVerticalSolidList"/>
    <dgm:cxn modelId="{FFDAC00A-1320-4A71-85A6-06858A890989}" type="presParOf" srcId="{43456874-C4E7-421F-8541-AB6AC1ED22B0}" destId="{4DD3623E-4A6A-4616-ACE0-E4BDAADB35DD}" srcOrd="3" destOrd="0" presId="urn:microsoft.com/office/officeart/2018/2/layout/IconVerticalSolidList"/>
    <dgm:cxn modelId="{A3FFDD6F-41D8-4ACE-8290-4945CB2D6AE4}" type="presParOf" srcId="{E2341DC6-2324-4C69-9DE0-692C91F34E26}" destId="{972A011F-6FA9-43F3-944C-26B6CE917E49}" srcOrd="5" destOrd="0" presId="urn:microsoft.com/office/officeart/2018/2/layout/IconVerticalSolidList"/>
    <dgm:cxn modelId="{22C99858-FF36-4AA3-AAB5-4D125924D444}" type="presParOf" srcId="{E2341DC6-2324-4C69-9DE0-692C91F34E26}" destId="{AC754BE2-4925-4BF4-8D75-FBE38022B4F3}" srcOrd="6" destOrd="0" presId="urn:microsoft.com/office/officeart/2018/2/layout/IconVerticalSolidList"/>
    <dgm:cxn modelId="{649FBD25-D606-44CD-97A6-D339261B64F0}" type="presParOf" srcId="{AC754BE2-4925-4BF4-8D75-FBE38022B4F3}" destId="{E35D2949-9EC6-44E7-A19E-5CF9EEA95D53}" srcOrd="0" destOrd="0" presId="urn:microsoft.com/office/officeart/2018/2/layout/IconVerticalSolidList"/>
    <dgm:cxn modelId="{804BE5D2-109B-42CF-9902-09510AE373A1}" type="presParOf" srcId="{AC754BE2-4925-4BF4-8D75-FBE38022B4F3}" destId="{0F80FB85-1E99-44D8-A3DC-933CA9F39F52}" srcOrd="1" destOrd="0" presId="urn:microsoft.com/office/officeart/2018/2/layout/IconVerticalSolidList"/>
    <dgm:cxn modelId="{8D7279C6-FFC3-4798-8749-BC5FC4591250}" type="presParOf" srcId="{AC754BE2-4925-4BF4-8D75-FBE38022B4F3}" destId="{A2BDD8EB-26A9-44B2-9685-273CF19A8F41}" srcOrd="2" destOrd="0" presId="urn:microsoft.com/office/officeart/2018/2/layout/IconVerticalSolidList"/>
    <dgm:cxn modelId="{2FFE6D8A-849D-44F8-8703-6BD4EC0ADA50}" type="presParOf" srcId="{AC754BE2-4925-4BF4-8D75-FBE38022B4F3}" destId="{CF4E9911-8D67-4CAC-ACB8-80B374005088}" srcOrd="3" destOrd="0" presId="urn:microsoft.com/office/officeart/2018/2/layout/IconVerticalSolidList"/>
    <dgm:cxn modelId="{599332AC-A6C9-40BC-BDE4-B3F66DC97878}" type="presParOf" srcId="{E2341DC6-2324-4C69-9DE0-692C91F34E26}" destId="{BEE54EFC-CDAE-4851-BCF8-4BEC3FC4A34E}" srcOrd="7" destOrd="0" presId="urn:microsoft.com/office/officeart/2018/2/layout/IconVerticalSolidList"/>
    <dgm:cxn modelId="{2E09CA24-A303-4818-BD62-BED67D4BE1CE}" type="presParOf" srcId="{E2341DC6-2324-4C69-9DE0-692C91F34E26}" destId="{72BCBDAB-76BC-4068-803D-09EA3BAE5633}" srcOrd="8" destOrd="0" presId="urn:microsoft.com/office/officeart/2018/2/layout/IconVerticalSolidList"/>
    <dgm:cxn modelId="{E55B1A18-A74C-437C-ADAA-945F3753A680}" type="presParOf" srcId="{72BCBDAB-76BC-4068-803D-09EA3BAE5633}" destId="{81ABEFE1-E1B0-4753-A89B-44513D913E5A}" srcOrd="0" destOrd="0" presId="urn:microsoft.com/office/officeart/2018/2/layout/IconVerticalSolidList"/>
    <dgm:cxn modelId="{B771A82C-FE2F-4ADC-8CCA-8A64922A4360}" type="presParOf" srcId="{72BCBDAB-76BC-4068-803D-09EA3BAE5633}" destId="{07774D94-9184-455A-84D4-6B9C097686F2}" srcOrd="1" destOrd="0" presId="urn:microsoft.com/office/officeart/2018/2/layout/IconVerticalSolidList"/>
    <dgm:cxn modelId="{4600604E-0FAC-4122-A6A8-CA7D597C70B9}" type="presParOf" srcId="{72BCBDAB-76BC-4068-803D-09EA3BAE5633}" destId="{35643E60-6E2A-4F41-8164-0C5A3492CD7A}" srcOrd="2" destOrd="0" presId="urn:microsoft.com/office/officeart/2018/2/layout/IconVerticalSolidList"/>
    <dgm:cxn modelId="{D1866DD8-28FE-44AC-BB22-3D6EB4EA3FBA}" type="presParOf" srcId="{72BCBDAB-76BC-4068-803D-09EA3BAE5633}" destId="{3A16AD9D-D6D6-439A-AC8B-80A7A2153C0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C39EA-0D00-48D5-A8A8-355B8E84CEC3}">
      <dsp:nvSpPr>
        <dsp:cNvPr id="0" name=""/>
        <dsp:cNvSpPr/>
      </dsp:nvSpPr>
      <dsp:spPr>
        <a:xfrm>
          <a:off x="0" y="54072"/>
          <a:ext cx="4885203" cy="1272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By the end of this session, participants will:</a:t>
          </a:r>
        </a:p>
      </dsp:txBody>
      <dsp:txXfrm>
        <a:off x="62141" y="116213"/>
        <a:ext cx="4760921" cy="1148678"/>
      </dsp:txXfrm>
    </dsp:sp>
    <dsp:sp modelId="{CB22C885-6CC6-4C8A-ADE6-AD67C55E8011}">
      <dsp:nvSpPr>
        <dsp:cNvPr id="0" name=""/>
        <dsp:cNvSpPr/>
      </dsp:nvSpPr>
      <dsp:spPr>
        <a:xfrm>
          <a:off x="0" y="1327032"/>
          <a:ext cx="4885203" cy="45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Engage in authentic dialogue about the difficult conversations required to surface implicit bias and tools for assessing organizational structures. </a:t>
          </a:r>
        </a:p>
        <a:p>
          <a:pPr marL="228600" lvl="1" indent="-228600" algn="l" defTabSz="1111250">
            <a:lnSpc>
              <a:spcPct val="90000"/>
            </a:lnSpc>
            <a:spcBef>
              <a:spcPct val="0"/>
            </a:spcBef>
            <a:spcAft>
              <a:spcPct val="20000"/>
            </a:spcAft>
            <a:buChar char="•"/>
          </a:pPr>
          <a:r>
            <a:rPr lang="en-US" sz="2500" kern="1200" dirty="0"/>
            <a:t>Clarify terms, concepts and processes of implicit and systemic bias.</a:t>
          </a:r>
        </a:p>
        <a:p>
          <a:pPr marL="228600" lvl="1" indent="-228600" algn="l" defTabSz="1111250">
            <a:lnSpc>
              <a:spcPct val="90000"/>
            </a:lnSpc>
            <a:spcBef>
              <a:spcPct val="0"/>
            </a:spcBef>
            <a:spcAft>
              <a:spcPct val="20000"/>
            </a:spcAft>
            <a:buChar char="•"/>
          </a:pPr>
          <a:r>
            <a:rPr lang="en-US" sz="2500" kern="1200" dirty="0"/>
            <a:t>Apply a tool to assess systemic bias. </a:t>
          </a:r>
        </a:p>
        <a:p>
          <a:pPr marL="228600" lvl="1" indent="-228600" algn="l" defTabSz="1111250">
            <a:lnSpc>
              <a:spcPct val="90000"/>
            </a:lnSpc>
            <a:spcBef>
              <a:spcPct val="0"/>
            </a:spcBef>
            <a:spcAft>
              <a:spcPct val="20000"/>
            </a:spcAft>
            <a:buChar char="•"/>
          </a:pPr>
          <a:r>
            <a:rPr lang="en-US" sz="2500" kern="1200" dirty="0"/>
            <a:t>Plan one action to do at your campus. </a:t>
          </a:r>
        </a:p>
      </dsp:txBody>
      <dsp:txXfrm>
        <a:off x="0" y="1327032"/>
        <a:ext cx="4885203" cy="4504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0D777-823F-4370-8404-07A4F0392014}">
      <dsp:nvSpPr>
        <dsp:cNvPr id="0" name=""/>
        <dsp:cNvSpPr/>
      </dsp:nvSpPr>
      <dsp:spPr>
        <a:xfrm>
          <a:off x="0" y="4597"/>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EAB5E-8983-4FEF-BDD4-B123BA41E857}">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B94DC9-8128-4469-AB73-68A7FCB0C85C}">
      <dsp:nvSpPr>
        <dsp:cNvPr id="0" name=""/>
        <dsp:cNvSpPr/>
      </dsp:nvSpPr>
      <dsp:spPr>
        <a:xfrm>
          <a:off x="1131174" y="459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kern="1200"/>
            <a:t>Select one institutional issue</a:t>
          </a:r>
        </a:p>
      </dsp:txBody>
      <dsp:txXfrm>
        <a:off x="1131174" y="4597"/>
        <a:ext cx="3754028" cy="979371"/>
      </dsp:txXfrm>
    </dsp:sp>
    <dsp:sp modelId="{9F1D8425-16F2-4C84-B2CD-E73567E7CBFA}">
      <dsp:nvSpPr>
        <dsp:cNvPr id="0" name=""/>
        <dsp:cNvSpPr/>
      </dsp:nvSpPr>
      <dsp:spPr>
        <a:xfrm>
          <a:off x="0" y="1228812"/>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D0A31B-B43E-412D-8A7D-E82C202929F6}">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01841E-5C49-4679-97BE-5D97CE61CA32}">
      <dsp:nvSpPr>
        <dsp:cNvPr id="0" name=""/>
        <dsp:cNvSpPr/>
      </dsp:nvSpPr>
      <dsp:spPr>
        <a:xfrm>
          <a:off x="1131174" y="1228812"/>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kern="1200"/>
            <a:t>List barriers</a:t>
          </a:r>
        </a:p>
      </dsp:txBody>
      <dsp:txXfrm>
        <a:off x="1131174" y="1228812"/>
        <a:ext cx="3754028" cy="979371"/>
      </dsp:txXfrm>
    </dsp:sp>
    <dsp:sp modelId="{19505452-EEE8-4E3C-A1C0-AD2AD5DF429F}">
      <dsp:nvSpPr>
        <dsp:cNvPr id="0" name=""/>
        <dsp:cNvSpPr/>
      </dsp:nvSpPr>
      <dsp:spPr>
        <a:xfrm>
          <a:off x="0" y="2453027"/>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31BD51-C19F-4D91-82EE-05FB8753002D}">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D3623E-4A6A-4616-ACE0-E4BDAADB35DD}">
      <dsp:nvSpPr>
        <dsp:cNvPr id="0" name=""/>
        <dsp:cNvSpPr/>
      </dsp:nvSpPr>
      <dsp:spPr>
        <a:xfrm>
          <a:off x="1131174" y="2453027"/>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kern="1200"/>
            <a:t>Explore turning barriers into opportunities</a:t>
          </a:r>
        </a:p>
      </dsp:txBody>
      <dsp:txXfrm>
        <a:off x="1131174" y="2453027"/>
        <a:ext cx="3754028" cy="979371"/>
      </dsp:txXfrm>
    </dsp:sp>
    <dsp:sp modelId="{E35D2949-9EC6-44E7-A19E-5CF9EEA95D53}">
      <dsp:nvSpPr>
        <dsp:cNvPr id="0" name=""/>
        <dsp:cNvSpPr/>
      </dsp:nvSpPr>
      <dsp:spPr>
        <a:xfrm>
          <a:off x="0" y="3677241"/>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80FB85-1E99-44D8-A3DC-933CA9F39F52}">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4E9911-8D67-4CAC-ACB8-80B374005088}">
      <dsp:nvSpPr>
        <dsp:cNvPr id="0" name=""/>
        <dsp:cNvSpPr/>
      </dsp:nvSpPr>
      <dsp:spPr>
        <a:xfrm>
          <a:off x="1131174" y="3677241"/>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kern="1200"/>
            <a:t>List other opportunities</a:t>
          </a:r>
        </a:p>
      </dsp:txBody>
      <dsp:txXfrm>
        <a:off x="1131174" y="3677241"/>
        <a:ext cx="3754028" cy="979371"/>
      </dsp:txXfrm>
    </dsp:sp>
    <dsp:sp modelId="{81ABEFE1-E1B0-4753-A89B-44513D913E5A}">
      <dsp:nvSpPr>
        <dsp:cNvPr id="0" name=""/>
        <dsp:cNvSpPr/>
      </dsp:nvSpPr>
      <dsp:spPr>
        <a:xfrm>
          <a:off x="0" y="4901456"/>
          <a:ext cx="48852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74D94-9184-455A-84D4-6B9C097686F2}">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16AD9D-D6D6-439A-AC8B-80A7A2153C0A}">
      <dsp:nvSpPr>
        <dsp:cNvPr id="0" name=""/>
        <dsp:cNvSpPr/>
      </dsp:nvSpPr>
      <dsp:spPr>
        <a:xfrm>
          <a:off x="1131174" y="4901456"/>
          <a:ext cx="3754028"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00100">
            <a:lnSpc>
              <a:spcPct val="90000"/>
            </a:lnSpc>
            <a:spcBef>
              <a:spcPct val="0"/>
            </a:spcBef>
            <a:spcAft>
              <a:spcPct val="35000"/>
            </a:spcAft>
            <a:buNone/>
          </a:pPr>
          <a:r>
            <a:rPr lang="en-US" sz="1800" kern="1200"/>
            <a:t>Draw relationships/connections across domains</a:t>
          </a:r>
        </a:p>
      </dsp:txBody>
      <dsp:txXfrm>
        <a:off x="1131174" y="4901456"/>
        <a:ext cx="3754028" cy="97937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12154-5D37-1D41-A0BA-18FBA2CD39F8}" type="datetimeFigureOut">
              <a:rPr lang="en-US" smtClean="0"/>
              <a:t>9/16/19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673A5-8413-8F49-AC3C-F7C3D8217035}" type="slidenum">
              <a:rPr lang="en-US" smtClean="0"/>
              <a:t>‹#›</a:t>
            </a:fld>
            <a:endParaRPr lang="en-US"/>
          </a:p>
        </p:txBody>
      </p:sp>
    </p:spTree>
    <p:extLst>
      <p:ext uri="{BB962C8B-B14F-4D97-AF65-F5344CB8AC3E}">
        <p14:creationId xmlns:p14="http://schemas.microsoft.com/office/powerpoint/2010/main" val="2309003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Session Description</a:t>
            </a:r>
          </a:p>
          <a:p>
            <a:r>
              <a:rPr lang="en-US" dirty="0"/>
              <a:t>Numerous barriers to improved diversity and opportunity are rooted in Structural Inequalities and Implicit Bias. Every system is created to resist change and reflect the cultural biases of the time.  Many of our college programs, processes and practices have embedded bias; bias that is often implicit and unintentional yet still equally harmful.  How can we surface systemic biases and address them for today’s standards and tomorrow’s students? This session will provide an opportunity to engage in authentic dialogue about the difficult conversations required to surface implicit bias and tools for assessment</a:t>
            </a:r>
          </a:p>
          <a:p>
            <a:endParaRPr lang="en-US" dirty="0"/>
          </a:p>
        </p:txBody>
      </p:sp>
      <p:sp>
        <p:nvSpPr>
          <p:cNvPr id="4" name="Slide Number Placeholder 3"/>
          <p:cNvSpPr>
            <a:spLocks noGrp="1"/>
          </p:cNvSpPr>
          <p:nvPr>
            <p:ph type="sldNum" sz="quarter" idx="5"/>
          </p:nvPr>
        </p:nvSpPr>
        <p:spPr/>
        <p:txBody>
          <a:bodyPr/>
          <a:lstStyle/>
          <a:p>
            <a:fld id="{3CB673A5-8413-8F49-AC3C-F7C3D8217035}" type="slidenum">
              <a:rPr lang="en-US" smtClean="0"/>
              <a:t>1</a:t>
            </a:fld>
            <a:endParaRPr lang="en-US"/>
          </a:p>
        </p:txBody>
      </p:sp>
    </p:spTree>
    <p:extLst>
      <p:ext uri="{BB962C8B-B14F-4D97-AF65-F5344CB8AC3E}">
        <p14:creationId xmlns:p14="http://schemas.microsoft.com/office/powerpoint/2010/main" val="3318265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B673A5-8413-8F49-AC3C-F7C3D8217035}" type="slidenum">
              <a:rPr lang="en-US" smtClean="0"/>
              <a:t>4</a:t>
            </a:fld>
            <a:endParaRPr lang="en-US"/>
          </a:p>
        </p:txBody>
      </p:sp>
    </p:spTree>
    <p:extLst>
      <p:ext uri="{BB962C8B-B14F-4D97-AF65-F5344CB8AC3E}">
        <p14:creationId xmlns:p14="http://schemas.microsoft.com/office/powerpoint/2010/main" val="532718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B673A5-8413-8F49-AC3C-F7C3D8217035}" type="slidenum">
              <a:rPr lang="en-US" smtClean="0"/>
              <a:t>5</a:t>
            </a:fld>
            <a:endParaRPr lang="en-US"/>
          </a:p>
        </p:txBody>
      </p:sp>
    </p:spTree>
    <p:extLst>
      <p:ext uri="{BB962C8B-B14F-4D97-AF65-F5344CB8AC3E}">
        <p14:creationId xmlns:p14="http://schemas.microsoft.com/office/powerpoint/2010/main" val="2583403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10DB12D-85C8-4BC5-9C95-FC50F4418A16}" type="slidenum">
              <a:rPr lang="en-US" smtClean="0"/>
              <a:t>6</a:t>
            </a:fld>
            <a:endParaRPr lang="en-US"/>
          </a:p>
        </p:txBody>
      </p:sp>
    </p:spTree>
    <p:extLst>
      <p:ext uri="{BB962C8B-B14F-4D97-AF65-F5344CB8AC3E}">
        <p14:creationId xmlns:p14="http://schemas.microsoft.com/office/powerpoint/2010/main" val="325218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DB12D-85C8-4BC5-9C95-FC50F4418A16}" type="slidenum">
              <a:rPr lang="en-US" smtClean="0"/>
              <a:t>7</a:t>
            </a:fld>
            <a:endParaRPr lang="en-US"/>
          </a:p>
        </p:txBody>
      </p:sp>
    </p:spTree>
    <p:extLst>
      <p:ext uri="{BB962C8B-B14F-4D97-AF65-F5344CB8AC3E}">
        <p14:creationId xmlns:p14="http://schemas.microsoft.com/office/powerpoint/2010/main" val="961457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for Blank Spaces: </a:t>
            </a:r>
          </a:p>
          <a:p>
            <a:r>
              <a:rPr lang="en-US" dirty="0"/>
              <a:t>*Faculty of Color</a:t>
            </a:r>
          </a:p>
          <a:p>
            <a:r>
              <a:rPr lang="en-US" dirty="0"/>
              <a:t>*LGBTQ</a:t>
            </a:r>
          </a:p>
        </p:txBody>
      </p:sp>
      <p:sp>
        <p:nvSpPr>
          <p:cNvPr id="4" name="Slide Number Placeholder 3"/>
          <p:cNvSpPr>
            <a:spLocks noGrp="1"/>
          </p:cNvSpPr>
          <p:nvPr>
            <p:ph type="sldNum" sz="quarter" idx="5"/>
          </p:nvPr>
        </p:nvSpPr>
        <p:spPr/>
        <p:txBody>
          <a:bodyPr/>
          <a:lstStyle/>
          <a:p>
            <a:fld id="{3CB673A5-8413-8F49-AC3C-F7C3D8217035}" type="slidenum">
              <a:rPr lang="en-US" smtClean="0"/>
              <a:t>14</a:t>
            </a:fld>
            <a:endParaRPr lang="en-US"/>
          </a:p>
        </p:txBody>
      </p:sp>
    </p:spTree>
    <p:extLst>
      <p:ext uri="{BB962C8B-B14F-4D97-AF65-F5344CB8AC3E}">
        <p14:creationId xmlns:p14="http://schemas.microsoft.com/office/powerpoint/2010/main" val="201055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174E41-263C-384E-9C28-761A3F387C5E}"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88685-1D12-6740-9014-6D5D997A80B8}" type="slidenum">
              <a:rPr lang="en-US" smtClean="0"/>
              <a:t>‹#›</a:t>
            </a:fld>
            <a:endParaRPr lang="en-US"/>
          </a:p>
        </p:txBody>
      </p:sp>
    </p:spTree>
    <p:extLst>
      <p:ext uri="{BB962C8B-B14F-4D97-AF65-F5344CB8AC3E}">
        <p14:creationId xmlns:p14="http://schemas.microsoft.com/office/powerpoint/2010/main" val="11566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174E41-263C-384E-9C28-761A3F387C5E}"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88685-1D12-6740-9014-6D5D997A80B8}" type="slidenum">
              <a:rPr lang="en-US" smtClean="0"/>
              <a:t>‹#›</a:t>
            </a:fld>
            <a:endParaRPr lang="en-US"/>
          </a:p>
        </p:txBody>
      </p:sp>
    </p:spTree>
    <p:extLst>
      <p:ext uri="{BB962C8B-B14F-4D97-AF65-F5344CB8AC3E}">
        <p14:creationId xmlns:p14="http://schemas.microsoft.com/office/powerpoint/2010/main" val="1502144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174E41-263C-384E-9C28-761A3F387C5E}"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88685-1D12-6740-9014-6D5D997A80B8}" type="slidenum">
              <a:rPr lang="en-US" smtClean="0"/>
              <a:t>‹#›</a:t>
            </a:fld>
            <a:endParaRPr lang="en-US"/>
          </a:p>
        </p:txBody>
      </p:sp>
    </p:spTree>
    <p:extLst>
      <p:ext uri="{BB962C8B-B14F-4D97-AF65-F5344CB8AC3E}">
        <p14:creationId xmlns:p14="http://schemas.microsoft.com/office/powerpoint/2010/main" val="1661861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174E41-263C-384E-9C28-761A3F387C5E}"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88685-1D12-6740-9014-6D5D997A80B8}" type="slidenum">
              <a:rPr lang="en-US" smtClean="0"/>
              <a:t>‹#›</a:t>
            </a:fld>
            <a:endParaRPr lang="en-US"/>
          </a:p>
        </p:txBody>
      </p:sp>
    </p:spTree>
    <p:extLst>
      <p:ext uri="{BB962C8B-B14F-4D97-AF65-F5344CB8AC3E}">
        <p14:creationId xmlns:p14="http://schemas.microsoft.com/office/powerpoint/2010/main" val="386287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174E41-263C-384E-9C28-761A3F387C5E}"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88685-1D12-6740-9014-6D5D997A80B8}" type="slidenum">
              <a:rPr lang="en-US" smtClean="0"/>
              <a:t>‹#›</a:t>
            </a:fld>
            <a:endParaRPr lang="en-US"/>
          </a:p>
        </p:txBody>
      </p:sp>
    </p:spTree>
    <p:extLst>
      <p:ext uri="{BB962C8B-B14F-4D97-AF65-F5344CB8AC3E}">
        <p14:creationId xmlns:p14="http://schemas.microsoft.com/office/powerpoint/2010/main" val="822019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174E41-263C-384E-9C28-761A3F387C5E}"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88685-1D12-6740-9014-6D5D997A80B8}" type="slidenum">
              <a:rPr lang="en-US" smtClean="0"/>
              <a:t>‹#›</a:t>
            </a:fld>
            <a:endParaRPr lang="en-US"/>
          </a:p>
        </p:txBody>
      </p:sp>
    </p:spTree>
    <p:extLst>
      <p:ext uri="{BB962C8B-B14F-4D97-AF65-F5344CB8AC3E}">
        <p14:creationId xmlns:p14="http://schemas.microsoft.com/office/powerpoint/2010/main" val="412766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174E41-263C-384E-9C28-761A3F387C5E}"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88685-1D12-6740-9014-6D5D997A80B8}" type="slidenum">
              <a:rPr lang="en-US" smtClean="0"/>
              <a:t>‹#›</a:t>
            </a:fld>
            <a:endParaRPr lang="en-US"/>
          </a:p>
        </p:txBody>
      </p:sp>
    </p:spTree>
    <p:extLst>
      <p:ext uri="{BB962C8B-B14F-4D97-AF65-F5344CB8AC3E}">
        <p14:creationId xmlns:p14="http://schemas.microsoft.com/office/powerpoint/2010/main" val="4126837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174E41-263C-384E-9C28-761A3F387C5E}"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88685-1D12-6740-9014-6D5D997A80B8}" type="slidenum">
              <a:rPr lang="en-US" smtClean="0"/>
              <a:t>‹#›</a:t>
            </a:fld>
            <a:endParaRPr lang="en-US"/>
          </a:p>
        </p:txBody>
      </p:sp>
    </p:spTree>
    <p:extLst>
      <p:ext uri="{BB962C8B-B14F-4D97-AF65-F5344CB8AC3E}">
        <p14:creationId xmlns:p14="http://schemas.microsoft.com/office/powerpoint/2010/main" val="195079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174E41-263C-384E-9C28-761A3F387C5E}" type="datetimeFigureOut">
              <a:rPr lang="en-US" smtClean="0"/>
              <a:t>9/16/19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88685-1D12-6740-9014-6D5D997A80B8}" type="slidenum">
              <a:rPr lang="en-US" smtClean="0"/>
              <a:t>‹#›</a:t>
            </a:fld>
            <a:endParaRPr lang="en-US"/>
          </a:p>
        </p:txBody>
      </p:sp>
    </p:spTree>
    <p:extLst>
      <p:ext uri="{BB962C8B-B14F-4D97-AF65-F5344CB8AC3E}">
        <p14:creationId xmlns:p14="http://schemas.microsoft.com/office/powerpoint/2010/main" val="428616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174E41-263C-384E-9C28-761A3F387C5E}"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88685-1D12-6740-9014-6D5D997A80B8}" type="slidenum">
              <a:rPr lang="en-US" smtClean="0"/>
              <a:t>‹#›</a:t>
            </a:fld>
            <a:endParaRPr lang="en-US"/>
          </a:p>
        </p:txBody>
      </p:sp>
    </p:spTree>
    <p:extLst>
      <p:ext uri="{BB962C8B-B14F-4D97-AF65-F5344CB8AC3E}">
        <p14:creationId xmlns:p14="http://schemas.microsoft.com/office/powerpoint/2010/main" val="174349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174E41-263C-384E-9C28-761A3F387C5E}"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88685-1D12-6740-9014-6D5D997A80B8}" type="slidenum">
              <a:rPr lang="en-US" smtClean="0"/>
              <a:t>‹#›</a:t>
            </a:fld>
            <a:endParaRPr lang="en-US"/>
          </a:p>
        </p:txBody>
      </p:sp>
    </p:spTree>
    <p:extLst>
      <p:ext uri="{BB962C8B-B14F-4D97-AF65-F5344CB8AC3E}">
        <p14:creationId xmlns:p14="http://schemas.microsoft.com/office/powerpoint/2010/main" val="283264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74E41-263C-384E-9C28-761A3F387C5E}" type="datetimeFigureOut">
              <a:rPr lang="en-US" smtClean="0"/>
              <a:t>9/16/19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88685-1D12-6740-9014-6D5D997A80B8}" type="slidenum">
              <a:rPr lang="en-US" smtClean="0"/>
              <a:t>‹#›</a:t>
            </a:fld>
            <a:endParaRPr lang="en-US"/>
          </a:p>
        </p:txBody>
      </p:sp>
    </p:spTree>
    <p:extLst>
      <p:ext uri="{BB962C8B-B14F-4D97-AF65-F5344CB8AC3E}">
        <p14:creationId xmlns:p14="http://schemas.microsoft.com/office/powerpoint/2010/main" val="3039648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6.wdp"/><Relationship Id="rId18" Type="http://schemas.microsoft.com/office/2007/relationships/hdphoto" Target="../media/hdphoto9.wdp"/><Relationship Id="rId26" Type="http://schemas.openxmlformats.org/officeDocument/2006/relationships/image" Target="../media/image33.png"/><Relationship Id="rId3" Type="http://schemas.openxmlformats.org/officeDocument/2006/relationships/image" Target="../media/image23.png"/><Relationship Id="rId21" Type="http://schemas.openxmlformats.org/officeDocument/2006/relationships/image" Target="../media/image31.png"/><Relationship Id="rId7" Type="http://schemas.openxmlformats.org/officeDocument/2006/relationships/image" Target="../media/image25.png"/><Relationship Id="rId12" Type="http://schemas.microsoft.com/office/2007/relationships/hdphoto" Target="../media/hdphoto5.wdp"/><Relationship Id="rId17" Type="http://schemas.openxmlformats.org/officeDocument/2006/relationships/image" Target="../media/image29.png"/><Relationship Id="rId25" Type="http://schemas.microsoft.com/office/2007/relationships/hdphoto" Target="../media/hdphoto13.wdp"/><Relationship Id="rId2" Type="http://schemas.openxmlformats.org/officeDocument/2006/relationships/image" Target="../media/image12.png"/><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24" Type="http://schemas.microsoft.com/office/2007/relationships/hdphoto" Target="../media/hdphoto12.wdp"/><Relationship Id="rId5" Type="http://schemas.openxmlformats.org/officeDocument/2006/relationships/image" Target="../media/image24.png"/><Relationship Id="rId15" Type="http://schemas.openxmlformats.org/officeDocument/2006/relationships/image" Target="../media/image28.png"/><Relationship Id="rId23" Type="http://schemas.openxmlformats.org/officeDocument/2006/relationships/image" Target="../media/image32.png"/><Relationship Id="rId10" Type="http://schemas.microsoft.com/office/2007/relationships/hdphoto" Target="../media/hdphoto4.wdp"/><Relationship Id="rId19"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6.png"/><Relationship Id="rId14" Type="http://schemas.microsoft.com/office/2007/relationships/hdphoto" Target="../media/hdphoto7.wdp"/><Relationship Id="rId22" Type="http://schemas.microsoft.com/office/2007/relationships/hdphoto" Target="../media/hdphoto11.wdp"/><Relationship Id="rId27"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mailto:llara@miracosta.edu" TargetMode="External"/><Relationship Id="rId2" Type="http://schemas.openxmlformats.org/officeDocument/2006/relationships/hyperlink" Target="mailto:cruzmayra@deanza.edu" TargetMode="External"/><Relationship Id="rId1" Type="http://schemas.openxmlformats.org/officeDocument/2006/relationships/slideLayout" Target="../slideLayouts/slideLayout2.xml"/><Relationship Id="rId4" Type="http://schemas.openxmlformats.org/officeDocument/2006/relationships/hyperlink" Target="mailto:eugene.whitlock@gmail.com"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www.racialequitytools.org/plan/informing-the-plan/organizational-assessment-tools-and-resourc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yhZ0TKdgJG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youtube.com/watch?v=lgvovd_DoQ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microsoft.com/office/2017/04/relationships/track" Target="../media/track1.vtt"/><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hyperlink" Target="https://www.youtube.com/watch?v=wAlyYXRtWvQ"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forbes.com/sites/pragyaagarwaleurope/2018/08/26/here-is-why-organisations-need-to-be-conscious-of-unconscious-bias/#2fdc7ffe726b"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forbes.com/sites/pragyaagarwaleurope/2018/08/26/here-is-why-organisations-need-to-be-conscious-of-unconscious-bias/#2fdc7ffe726b"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8" name="Rectangle 24">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1873"/>
            <a:ext cx="9144000" cy="268612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A2155A04-8730-47E8-AD7D-7FB6B89CEEAC}"/>
              </a:ext>
            </a:extLst>
          </p:cNvPr>
          <p:cNvSpPr>
            <a:spLocks noGrp="1"/>
          </p:cNvSpPr>
          <p:nvPr>
            <p:ph type="ctrTitle"/>
          </p:nvPr>
        </p:nvSpPr>
        <p:spPr>
          <a:xfrm>
            <a:off x="1516224" y="3634276"/>
            <a:ext cx="6111551" cy="1069270"/>
          </a:xfrm>
          <a:solidFill>
            <a:srgbClr val="FFFFFF"/>
          </a:solidFill>
          <a:ln w="31750" cap="sq">
            <a:solidFill>
              <a:srgbClr val="5E5E52"/>
            </a:solidFill>
            <a:miter lim="800000"/>
          </a:ln>
        </p:spPr>
        <p:txBody>
          <a:bodyPr vert="horz" lIns="91440" tIns="45720" rIns="91440" bIns="45720" rtlCol="0" anchor="ctr">
            <a:normAutofit/>
          </a:bodyPr>
          <a:lstStyle/>
          <a:p>
            <a:r>
              <a:rPr lang="en-US" sz="3100" b="1" kern="1200">
                <a:solidFill>
                  <a:srgbClr val="262626"/>
                </a:solidFill>
                <a:latin typeface="+mj-lt"/>
                <a:ea typeface="+mj-ea"/>
                <a:cs typeface="+mj-cs"/>
              </a:rPr>
              <a:t>Evaluating Implicit </a:t>
            </a:r>
            <a:r>
              <a:rPr lang="en-US" sz="3100" b="1" kern="1200" dirty="0">
                <a:solidFill>
                  <a:srgbClr val="262626"/>
                </a:solidFill>
                <a:latin typeface="+mj-lt"/>
                <a:ea typeface="+mj-ea"/>
                <a:cs typeface="+mj-cs"/>
              </a:rPr>
              <a:t>Bias in Organizational Structures</a:t>
            </a:r>
          </a:p>
        </p:txBody>
      </p:sp>
      <p:pic>
        <p:nvPicPr>
          <p:cNvPr id="4" name="Picture 3">
            <a:extLst>
              <a:ext uri="{FF2B5EF4-FFF2-40B4-BE49-F238E27FC236}">
                <a16:creationId xmlns:a16="http://schemas.microsoft.com/office/drawing/2014/main" id="{423688F4-7584-4C20-B48D-3D65E661FF48}"/>
              </a:ext>
            </a:extLst>
          </p:cNvPr>
          <p:cNvPicPr>
            <a:picLocks noChangeAspect="1"/>
          </p:cNvPicPr>
          <p:nvPr/>
        </p:nvPicPr>
        <p:blipFill>
          <a:blip r:embed="rId3"/>
          <a:stretch>
            <a:fillRect/>
          </a:stretch>
        </p:blipFill>
        <p:spPr>
          <a:xfrm>
            <a:off x="1109662" y="1404493"/>
            <a:ext cx="6924675" cy="1281064"/>
          </a:xfrm>
          <a:prstGeom prst="rect">
            <a:avLst/>
          </a:prstGeom>
        </p:spPr>
      </p:pic>
      <p:sp>
        <p:nvSpPr>
          <p:cNvPr id="3" name="Subtitle 2">
            <a:extLst>
              <a:ext uri="{FF2B5EF4-FFF2-40B4-BE49-F238E27FC236}">
                <a16:creationId xmlns:a16="http://schemas.microsoft.com/office/drawing/2014/main" id="{1930EBB3-D941-4A74-8C2E-A9511407C43B}"/>
              </a:ext>
            </a:extLst>
          </p:cNvPr>
          <p:cNvSpPr>
            <a:spLocks noGrp="1"/>
          </p:cNvSpPr>
          <p:nvPr>
            <p:ph type="subTitle" idx="1"/>
          </p:nvPr>
        </p:nvSpPr>
        <p:spPr>
          <a:xfrm>
            <a:off x="2295525" y="4889365"/>
            <a:ext cx="4552950" cy="1351423"/>
          </a:xfrm>
        </p:spPr>
        <p:txBody>
          <a:bodyPr vert="horz" lIns="91440" tIns="45720" rIns="91440" bIns="45720" rtlCol="0">
            <a:normAutofit/>
          </a:bodyPr>
          <a:lstStyle/>
          <a:p>
            <a:pPr indent="-228600" algn="l">
              <a:buFont typeface="Arial" panose="020B0604020202020204" pitchFamily="34" charset="0"/>
              <a:buChar char="•"/>
            </a:pPr>
            <a:r>
              <a:rPr lang="en-US" sz="1600">
                <a:solidFill>
                  <a:schemeClr val="bg1"/>
                </a:solidFill>
              </a:rPr>
              <a:t>Mayra Cruz, ASCCC Area B Representative</a:t>
            </a:r>
          </a:p>
          <a:p>
            <a:pPr indent="-228600" algn="l">
              <a:buFont typeface="Arial" panose="020B0604020202020204" pitchFamily="34" charset="0"/>
              <a:buChar char="•"/>
            </a:pPr>
            <a:r>
              <a:rPr lang="en-US" sz="1600">
                <a:solidFill>
                  <a:schemeClr val="bg1"/>
                </a:solidFill>
              </a:rPr>
              <a:t>Dr. Luke Lara, Mira Costa College</a:t>
            </a:r>
          </a:p>
          <a:p>
            <a:pPr indent="-228600" algn="l">
              <a:buFont typeface="Arial" panose="020B0604020202020204" pitchFamily="34" charset="0"/>
              <a:buChar char="•"/>
            </a:pPr>
            <a:r>
              <a:rPr lang="en-US" sz="1600">
                <a:solidFill>
                  <a:schemeClr val="bg1"/>
                </a:solidFill>
              </a:rPr>
              <a:t>Eugene Whitlock, Esq. ACHRO</a:t>
            </a:r>
          </a:p>
          <a:p>
            <a:pPr indent="-228600" algn="l">
              <a:buFont typeface="Arial" panose="020B0604020202020204" pitchFamily="34" charset="0"/>
              <a:buChar char="•"/>
            </a:pPr>
            <a:endParaRPr lang="en-US" sz="1600">
              <a:solidFill>
                <a:schemeClr val="bg1"/>
              </a:solidFill>
            </a:endParaRPr>
          </a:p>
        </p:txBody>
      </p:sp>
    </p:spTree>
    <p:extLst>
      <p:ext uri="{BB962C8B-B14F-4D97-AF65-F5344CB8AC3E}">
        <p14:creationId xmlns:p14="http://schemas.microsoft.com/office/powerpoint/2010/main" val="1173478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26D51-632E-C642-AC83-7C9ADC99A1C2}"/>
              </a:ext>
            </a:extLst>
          </p:cNvPr>
          <p:cNvSpPr>
            <a:spLocks noGrp="1"/>
          </p:cNvSpPr>
          <p:nvPr>
            <p:ph type="ctrTitle"/>
          </p:nvPr>
        </p:nvSpPr>
        <p:spPr>
          <a:xfrm>
            <a:off x="3285441" y="965199"/>
            <a:ext cx="5074558" cy="4927601"/>
          </a:xfrm>
        </p:spPr>
        <p:txBody>
          <a:bodyPr anchor="ctr">
            <a:normAutofit/>
          </a:bodyPr>
          <a:lstStyle/>
          <a:p>
            <a:pPr algn="l"/>
            <a:r>
              <a:rPr lang="en-US" sz="4700" b="1">
                <a:solidFill>
                  <a:schemeClr val="tx1">
                    <a:lumMod val="85000"/>
                    <a:lumOff val="15000"/>
                  </a:schemeClr>
                </a:solidFill>
              </a:rPr>
              <a:t>Systemic Implicit Bias</a:t>
            </a:r>
          </a:p>
        </p:txBody>
      </p:sp>
      <p:sp>
        <p:nvSpPr>
          <p:cNvPr id="3" name="Subtitle 2">
            <a:extLst>
              <a:ext uri="{FF2B5EF4-FFF2-40B4-BE49-F238E27FC236}">
                <a16:creationId xmlns:a16="http://schemas.microsoft.com/office/drawing/2014/main" id="{E2B0C7C8-0C70-2242-917A-6446378B765D}"/>
              </a:ext>
            </a:extLst>
          </p:cNvPr>
          <p:cNvSpPr>
            <a:spLocks noGrp="1"/>
          </p:cNvSpPr>
          <p:nvPr>
            <p:ph type="subTitle" idx="1"/>
          </p:nvPr>
        </p:nvSpPr>
        <p:spPr>
          <a:xfrm>
            <a:off x="767442" y="965198"/>
            <a:ext cx="2030953" cy="4927602"/>
          </a:xfrm>
        </p:spPr>
        <p:txBody>
          <a:bodyPr anchor="ctr">
            <a:normAutofit/>
          </a:bodyPr>
          <a:lstStyle/>
          <a:p>
            <a:pPr algn="r"/>
            <a:r>
              <a:rPr lang="en-US" sz="1700" i="1">
                <a:solidFill>
                  <a:schemeClr val="accent1"/>
                </a:solidFill>
              </a:rPr>
              <a:t>Six Dimensions of Institutional Equity</a:t>
            </a:r>
          </a:p>
          <a:p>
            <a:pPr algn="r"/>
            <a:r>
              <a:rPr lang="en-US" sz="1700">
                <a:solidFill>
                  <a:schemeClr val="accent1"/>
                </a:solidFill>
              </a:rPr>
              <a:t>Adopted from University of Southern California’s Center for Urban Education (CUE) and The Community College Equity Assessment Lab (CCEAL)</a:t>
            </a:r>
            <a:endParaRPr lang="en-US" sz="1700" dirty="0">
              <a:solidFill>
                <a:schemeClr val="accent1"/>
              </a:solidFill>
            </a:endParaRPr>
          </a:p>
        </p:txBody>
      </p:sp>
      <p:cxnSp>
        <p:nvCxnSpPr>
          <p:cNvPr id="15" name="Straight Connector 9">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063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AE918B-F18D-5D41-9CD5-52859EE73A24}"/>
              </a:ext>
            </a:extLst>
          </p:cNvPr>
          <p:cNvSpPr>
            <a:spLocks noGrp="1"/>
          </p:cNvSpPr>
          <p:nvPr>
            <p:ph type="title"/>
          </p:nvPr>
        </p:nvSpPr>
        <p:spPr>
          <a:xfrm>
            <a:off x="628650" y="963507"/>
            <a:ext cx="2620771" cy="4930986"/>
          </a:xfrm>
        </p:spPr>
        <p:txBody>
          <a:bodyPr>
            <a:normAutofit/>
          </a:bodyPr>
          <a:lstStyle/>
          <a:p>
            <a:pPr algn="r"/>
            <a:r>
              <a:rPr lang="en-US" sz="3700" b="1">
                <a:solidFill>
                  <a:schemeClr val="accent1"/>
                </a:solidFill>
              </a:rPr>
              <a:t>Six Dimensions of Institutional Equity</a:t>
            </a:r>
          </a:p>
        </p:txBody>
      </p:sp>
      <p:cxnSp>
        <p:nvCxnSpPr>
          <p:cNvPr id="20" name="Straight Connector 19">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ABC548-FFBB-F443-A7FF-0AFEACAB343D}"/>
              </a:ext>
            </a:extLst>
          </p:cNvPr>
          <p:cNvSpPr>
            <a:spLocks noGrp="1"/>
          </p:cNvSpPr>
          <p:nvPr>
            <p:ph sz="half" idx="1"/>
          </p:nvPr>
        </p:nvSpPr>
        <p:spPr>
          <a:xfrm>
            <a:off x="3732022" y="963507"/>
            <a:ext cx="4688205" cy="2304627"/>
          </a:xfrm>
        </p:spPr>
        <p:txBody>
          <a:bodyPr anchor="b">
            <a:normAutofit/>
          </a:bodyPr>
          <a:lstStyle/>
          <a:p>
            <a:pPr marL="0" indent="0">
              <a:buNone/>
            </a:pPr>
            <a:r>
              <a:rPr lang="en-US" sz="1700"/>
              <a:t>1. </a:t>
            </a:r>
            <a:r>
              <a:rPr lang="en-US" sz="1700" b="1"/>
              <a:t>Policies</a:t>
            </a:r>
            <a:r>
              <a:rPr lang="en-US" sz="1700"/>
              <a:t> – principles of action that are ratified by an institution to govern programs, matriculation, course delivery, and resource allocation.</a:t>
            </a:r>
          </a:p>
        </p:txBody>
      </p:sp>
      <p:sp>
        <p:nvSpPr>
          <p:cNvPr id="4" name="Content Placeholder 3">
            <a:extLst>
              <a:ext uri="{FF2B5EF4-FFF2-40B4-BE49-F238E27FC236}">
                <a16:creationId xmlns:a16="http://schemas.microsoft.com/office/drawing/2014/main" id="{4A2FDACC-72E3-FF43-8A37-1F18487D8225}"/>
              </a:ext>
            </a:extLst>
          </p:cNvPr>
          <p:cNvSpPr>
            <a:spLocks noGrp="1"/>
          </p:cNvSpPr>
          <p:nvPr>
            <p:ph sz="half" idx="2"/>
          </p:nvPr>
        </p:nvSpPr>
        <p:spPr>
          <a:xfrm>
            <a:off x="3732022" y="3589866"/>
            <a:ext cx="4688205" cy="2304628"/>
          </a:xfrm>
        </p:spPr>
        <p:txBody>
          <a:bodyPr>
            <a:normAutofit/>
          </a:bodyPr>
          <a:lstStyle/>
          <a:p>
            <a:pPr marL="0" indent="0">
              <a:buNone/>
            </a:pPr>
            <a:r>
              <a:rPr lang="en-US" sz="1700"/>
              <a:t>2. </a:t>
            </a:r>
            <a:r>
              <a:rPr lang="en-US" sz="1700" b="1"/>
              <a:t>Attitudes and Dispositions </a:t>
            </a:r>
            <a:r>
              <a:rPr lang="en-US" sz="1700"/>
              <a:t>– the way a person thinks and feels about a particular situation or a group of people.</a:t>
            </a:r>
          </a:p>
        </p:txBody>
      </p:sp>
    </p:spTree>
    <p:extLst>
      <p:ext uri="{BB962C8B-B14F-4D97-AF65-F5344CB8AC3E}">
        <p14:creationId xmlns:p14="http://schemas.microsoft.com/office/powerpoint/2010/main" val="263543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AE918B-F18D-5D41-9CD5-52859EE73A24}"/>
              </a:ext>
            </a:extLst>
          </p:cNvPr>
          <p:cNvSpPr>
            <a:spLocks noGrp="1"/>
          </p:cNvSpPr>
          <p:nvPr>
            <p:ph type="title"/>
          </p:nvPr>
        </p:nvSpPr>
        <p:spPr>
          <a:xfrm>
            <a:off x="628650" y="963507"/>
            <a:ext cx="2620771" cy="4930986"/>
          </a:xfrm>
        </p:spPr>
        <p:txBody>
          <a:bodyPr>
            <a:normAutofit/>
          </a:bodyPr>
          <a:lstStyle/>
          <a:p>
            <a:pPr algn="r"/>
            <a:r>
              <a:rPr lang="en-US" sz="3700" b="1">
                <a:solidFill>
                  <a:schemeClr val="accent1"/>
                </a:solidFill>
              </a:rPr>
              <a:t>Six Dimensions of Institutional Equity</a:t>
            </a:r>
          </a:p>
        </p:txBody>
      </p:sp>
      <p:cxnSp>
        <p:nvCxnSpPr>
          <p:cNvPr id="16"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ABC548-FFBB-F443-A7FF-0AFEACAB343D}"/>
              </a:ext>
            </a:extLst>
          </p:cNvPr>
          <p:cNvSpPr>
            <a:spLocks noGrp="1"/>
          </p:cNvSpPr>
          <p:nvPr>
            <p:ph sz="half" idx="1"/>
          </p:nvPr>
        </p:nvSpPr>
        <p:spPr>
          <a:xfrm>
            <a:off x="3732022" y="963507"/>
            <a:ext cx="4688205" cy="2304627"/>
          </a:xfrm>
        </p:spPr>
        <p:txBody>
          <a:bodyPr anchor="b">
            <a:normAutofit/>
          </a:bodyPr>
          <a:lstStyle/>
          <a:p>
            <a:pPr marL="0" indent="0">
              <a:buNone/>
            </a:pPr>
            <a:r>
              <a:rPr lang="en-US" sz="1700"/>
              <a:t>3. </a:t>
            </a:r>
            <a:r>
              <a:rPr lang="en-US" sz="1700" b="1"/>
              <a:t>Politics and Power Dynamics </a:t>
            </a:r>
            <a:r>
              <a:rPr lang="en-US" sz="1700"/>
              <a:t>– relationships and interactions between units and actors</a:t>
            </a:r>
          </a:p>
        </p:txBody>
      </p:sp>
      <p:sp>
        <p:nvSpPr>
          <p:cNvPr id="4" name="Content Placeholder 3">
            <a:extLst>
              <a:ext uri="{FF2B5EF4-FFF2-40B4-BE49-F238E27FC236}">
                <a16:creationId xmlns:a16="http://schemas.microsoft.com/office/drawing/2014/main" id="{4A2FDACC-72E3-FF43-8A37-1F18487D8225}"/>
              </a:ext>
            </a:extLst>
          </p:cNvPr>
          <p:cNvSpPr>
            <a:spLocks noGrp="1"/>
          </p:cNvSpPr>
          <p:nvPr>
            <p:ph sz="half" idx="2"/>
          </p:nvPr>
        </p:nvSpPr>
        <p:spPr>
          <a:xfrm>
            <a:off x="3732022" y="3589866"/>
            <a:ext cx="4688205" cy="2304628"/>
          </a:xfrm>
        </p:spPr>
        <p:txBody>
          <a:bodyPr>
            <a:normAutofit/>
          </a:bodyPr>
          <a:lstStyle/>
          <a:p>
            <a:pPr marL="0" indent="0">
              <a:buNone/>
            </a:pPr>
            <a:r>
              <a:rPr lang="en-US" sz="1700"/>
              <a:t>4. </a:t>
            </a:r>
            <a:r>
              <a:rPr lang="en-US" sz="1700" b="1"/>
              <a:t>Structure</a:t>
            </a:r>
            <a:r>
              <a:rPr lang="en-US" sz="1700"/>
              <a:t> – the ways in which the institution is designed and arranged.</a:t>
            </a:r>
          </a:p>
        </p:txBody>
      </p:sp>
    </p:spTree>
    <p:extLst>
      <p:ext uri="{BB962C8B-B14F-4D97-AF65-F5344CB8AC3E}">
        <p14:creationId xmlns:p14="http://schemas.microsoft.com/office/powerpoint/2010/main" val="1603997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AE918B-F18D-5D41-9CD5-52859EE73A24}"/>
              </a:ext>
            </a:extLst>
          </p:cNvPr>
          <p:cNvSpPr>
            <a:spLocks noGrp="1"/>
          </p:cNvSpPr>
          <p:nvPr>
            <p:ph type="title"/>
          </p:nvPr>
        </p:nvSpPr>
        <p:spPr>
          <a:xfrm>
            <a:off x="628650" y="963507"/>
            <a:ext cx="2620771" cy="4930986"/>
          </a:xfrm>
        </p:spPr>
        <p:txBody>
          <a:bodyPr>
            <a:normAutofit/>
          </a:bodyPr>
          <a:lstStyle/>
          <a:p>
            <a:pPr algn="r"/>
            <a:r>
              <a:rPr lang="en-US" sz="3700" b="1">
                <a:solidFill>
                  <a:schemeClr val="accent1"/>
                </a:solidFill>
              </a:rPr>
              <a:t>Six Dimensions of Institutional Equity</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ABC548-FFBB-F443-A7FF-0AFEACAB343D}"/>
              </a:ext>
            </a:extLst>
          </p:cNvPr>
          <p:cNvSpPr>
            <a:spLocks noGrp="1"/>
          </p:cNvSpPr>
          <p:nvPr>
            <p:ph sz="half" idx="1"/>
          </p:nvPr>
        </p:nvSpPr>
        <p:spPr>
          <a:xfrm>
            <a:off x="3732022" y="963507"/>
            <a:ext cx="4688205" cy="2304627"/>
          </a:xfrm>
        </p:spPr>
        <p:txBody>
          <a:bodyPr anchor="b">
            <a:normAutofit/>
          </a:bodyPr>
          <a:lstStyle/>
          <a:p>
            <a:pPr marL="0" indent="0">
              <a:buNone/>
            </a:pPr>
            <a:r>
              <a:rPr lang="en-US" sz="1700"/>
              <a:t>5. </a:t>
            </a:r>
            <a:r>
              <a:rPr lang="en-US" sz="1700" b="1"/>
              <a:t>Institutional Culture </a:t>
            </a:r>
            <a:r>
              <a:rPr lang="en-US" sz="1700"/>
              <a:t>– the collective norms, rituals, values, and embedded patterns of behavior that create the essence of an institution.</a:t>
            </a:r>
          </a:p>
        </p:txBody>
      </p:sp>
      <p:sp>
        <p:nvSpPr>
          <p:cNvPr id="4" name="Content Placeholder 3">
            <a:extLst>
              <a:ext uri="{FF2B5EF4-FFF2-40B4-BE49-F238E27FC236}">
                <a16:creationId xmlns:a16="http://schemas.microsoft.com/office/drawing/2014/main" id="{4A2FDACC-72E3-FF43-8A37-1F18487D8225}"/>
              </a:ext>
            </a:extLst>
          </p:cNvPr>
          <p:cNvSpPr>
            <a:spLocks noGrp="1"/>
          </p:cNvSpPr>
          <p:nvPr>
            <p:ph sz="half" idx="2"/>
          </p:nvPr>
        </p:nvSpPr>
        <p:spPr>
          <a:xfrm>
            <a:off x="3732022" y="3589866"/>
            <a:ext cx="4688205" cy="2304628"/>
          </a:xfrm>
        </p:spPr>
        <p:txBody>
          <a:bodyPr>
            <a:normAutofit/>
          </a:bodyPr>
          <a:lstStyle/>
          <a:p>
            <a:pPr marL="0" indent="0">
              <a:buNone/>
            </a:pPr>
            <a:r>
              <a:rPr lang="en-US" sz="1700"/>
              <a:t>6. </a:t>
            </a:r>
            <a:r>
              <a:rPr lang="en-US" sz="1700" b="1"/>
              <a:t>Data Practices </a:t>
            </a:r>
            <a:r>
              <a:rPr lang="en-US" sz="1700"/>
              <a:t>– practices that shape how data are collected, analyzed, disseminated and used to inform institutional decision-making.</a:t>
            </a:r>
          </a:p>
        </p:txBody>
      </p:sp>
    </p:spTree>
    <p:extLst>
      <p:ext uri="{BB962C8B-B14F-4D97-AF65-F5344CB8AC3E}">
        <p14:creationId xmlns:p14="http://schemas.microsoft.com/office/powerpoint/2010/main" val="339568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7B96B41-B5D3-D647-99FF-61151DFBB97B}"/>
              </a:ext>
            </a:extLst>
          </p:cNvPr>
          <p:cNvSpPr>
            <a:spLocks noGrp="1"/>
          </p:cNvSpPr>
          <p:nvPr>
            <p:ph type="title"/>
          </p:nvPr>
        </p:nvSpPr>
        <p:spPr>
          <a:xfrm>
            <a:off x="628650" y="963877"/>
            <a:ext cx="2620771" cy="4930246"/>
          </a:xfrm>
        </p:spPr>
        <p:txBody>
          <a:bodyPr>
            <a:normAutofit/>
          </a:bodyPr>
          <a:lstStyle/>
          <a:p>
            <a:pPr algn="r"/>
            <a:r>
              <a:rPr lang="en-US" sz="3700" b="1" dirty="0">
                <a:solidFill>
                  <a:schemeClr val="accent1"/>
                </a:solidFill>
              </a:rPr>
              <a:t>Institutional Issues </a:t>
            </a:r>
            <a:endParaRPr lang="en-US" sz="2800" b="1" dirty="0">
              <a:solidFill>
                <a:schemeClr val="accent1"/>
              </a:solidFill>
              <a:highlight>
                <a:srgbClr val="FFFF00"/>
              </a:highlight>
            </a:endParaRPr>
          </a:p>
        </p:txBody>
      </p:sp>
      <p:cxnSp>
        <p:nvCxnSpPr>
          <p:cNvPr id="18"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BF6EE2A-A52D-2D4A-87F0-EFD6EEBC79AB}"/>
              </a:ext>
            </a:extLst>
          </p:cNvPr>
          <p:cNvSpPr>
            <a:spLocks noGrp="1"/>
          </p:cNvSpPr>
          <p:nvPr>
            <p:ph idx="1"/>
          </p:nvPr>
        </p:nvSpPr>
        <p:spPr>
          <a:xfrm>
            <a:off x="3732023" y="963877"/>
            <a:ext cx="4783327" cy="4930246"/>
          </a:xfrm>
        </p:spPr>
        <p:txBody>
          <a:bodyPr anchor="ctr">
            <a:normAutofit/>
          </a:bodyPr>
          <a:lstStyle/>
          <a:p>
            <a:r>
              <a:rPr lang="en-US" sz="2100"/>
              <a:t>Recruitment, Hiring &amp; Retention of __________</a:t>
            </a:r>
          </a:p>
          <a:p>
            <a:r>
              <a:rPr lang="en-US" sz="2100"/>
              <a:t>Culturally relevant curriculum for ____________</a:t>
            </a:r>
          </a:p>
          <a:p>
            <a:r>
              <a:rPr lang="en-US" sz="2100"/>
              <a:t>(Disproportionately Impacted student group) outcomes</a:t>
            </a:r>
          </a:p>
          <a:p>
            <a:r>
              <a:rPr lang="en-US" sz="2100"/>
              <a:t>Promoting ___________ into Administration</a:t>
            </a:r>
          </a:p>
          <a:p>
            <a:r>
              <a:rPr lang="en-US" sz="2100"/>
              <a:t>Safe spaces for __________</a:t>
            </a:r>
          </a:p>
          <a:p>
            <a:r>
              <a:rPr lang="en-US" sz="2100"/>
              <a:t>Others?  </a:t>
            </a:r>
          </a:p>
          <a:p>
            <a:endParaRPr lang="en-US" sz="2100"/>
          </a:p>
          <a:p>
            <a:endParaRPr lang="en-US" sz="2100"/>
          </a:p>
        </p:txBody>
      </p:sp>
    </p:spTree>
    <p:extLst>
      <p:ext uri="{BB962C8B-B14F-4D97-AF65-F5344CB8AC3E}">
        <p14:creationId xmlns:p14="http://schemas.microsoft.com/office/powerpoint/2010/main" val="926108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742F2-EFAB-9942-ABFE-4F777CD4329A}"/>
              </a:ext>
            </a:extLst>
          </p:cNvPr>
          <p:cNvPicPr>
            <a:picLocks noChangeAspect="1"/>
          </p:cNvPicPr>
          <p:nvPr/>
        </p:nvPicPr>
        <p:blipFill>
          <a:blip r:embed="rId2" cstate="email">
            <a:extLst>
              <a:ext uri="{28A0092B-C50C-407E-A947-70E740481C1C}">
                <a14:useLocalDpi xmlns:a14="http://schemas.microsoft.com/office/drawing/2010/main"/>
              </a:ext>
            </a:extLst>
          </a:blip>
          <a:stretch/>
        </p:blipFill>
        <p:spPr>
          <a:xfrm>
            <a:off x="0" y="-102870"/>
            <a:ext cx="9144000" cy="7063741"/>
          </a:xfrm>
          <a:prstGeom prst="rect">
            <a:avLst/>
          </a:prstGeom>
        </p:spPr>
      </p:pic>
    </p:spTree>
    <p:extLst>
      <p:ext uri="{BB962C8B-B14F-4D97-AF65-F5344CB8AC3E}">
        <p14:creationId xmlns:p14="http://schemas.microsoft.com/office/powerpoint/2010/main" val="93100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5175D3-8862-5A4C-8D15-A6D7E31C3546}"/>
              </a:ext>
            </a:extLst>
          </p:cNvPr>
          <p:cNvSpPr>
            <a:spLocks noGrp="1"/>
          </p:cNvSpPr>
          <p:nvPr>
            <p:ph type="title"/>
          </p:nvPr>
        </p:nvSpPr>
        <p:spPr>
          <a:xfrm>
            <a:off x="647271" y="1012004"/>
            <a:ext cx="2562119" cy="4795408"/>
          </a:xfrm>
        </p:spPr>
        <p:txBody>
          <a:bodyPr>
            <a:normAutofit/>
          </a:bodyPr>
          <a:lstStyle/>
          <a:p>
            <a:r>
              <a:rPr lang="en-US" sz="3700" b="1">
                <a:solidFill>
                  <a:srgbClr val="FFFFFF"/>
                </a:solidFill>
              </a:rPr>
              <a:t>Breakout Exercise Instructions</a:t>
            </a:r>
            <a:endParaRPr lang="en-US" sz="3700">
              <a:solidFill>
                <a:srgbClr val="FFFFFF"/>
              </a:solidFill>
            </a:endParaRPr>
          </a:p>
        </p:txBody>
      </p:sp>
      <p:graphicFrame>
        <p:nvGraphicFramePr>
          <p:cNvPr id="5" name="Content Placeholder 2">
            <a:extLst>
              <a:ext uri="{FF2B5EF4-FFF2-40B4-BE49-F238E27FC236}">
                <a16:creationId xmlns:a16="http://schemas.microsoft.com/office/drawing/2014/main" id="{9A305F73-621F-413A-B96C-649F37226FB7}"/>
              </a:ext>
            </a:extLst>
          </p:cNvPr>
          <p:cNvGraphicFramePr>
            <a:graphicFrameLocks noGrp="1"/>
          </p:cNvGraphicFramePr>
          <p:nvPr>
            <p:ph idx="1"/>
            <p:extLst>
              <p:ext uri="{D42A27DB-BD31-4B8C-83A1-F6EECF244321}">
                <p14:modId xmlns:p14="http://schemas.microsoft.com/office/powerpoint/2010/main" val="3213459361"/>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386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29FA74-91AE-D847-AD52-BFCC3D54104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4149"/>
            <a:ext cx="9143999" cy="6858000"/>
          </a:xfrm>
          <a:prstGeom prst="rect">
            <a:avLst/>
          </a:prstGeom>
        </p:spPr>
      </p:pic>
      <p:grpSp>
        <p:nvGrpSpPr>
          <p:cNvPr id="4" name="Group 3">
            <a:extLst>
              <a:ext uri="{FF2B5EF4-FFF2-40B4-BE49-F238E27FC236}">
                <a16:creationId xmlns:a16="http://schemas.microsoft.com/office/drawing/2014/main" id="{41478D75-F834-144C-B7F6-28447381AA33}"/>
              </a:ext>
            </a:extLst>
          </p:cNvPr>
          <p:cNvGrpSpPr/>
          <p:nvPr/>
        </p:nvGrpSpPr>
        <p:grpSpPr>
          <a:xfrm>
            <a:off x="3531111" y="-42446"/>
            <a:ext cx="3202052" cy="1198356"/>
            <a:chOff x="1795329" y="328292"/>
            <a:chExt cx="1816655" cy="1198356"/>
          </a:xfrm>
        </p:grpSpPr>
        <p:pic>
          <p:nvPicPr>
            <p:cNvPr id="5" name="Picture 4">
              <a:extLst>
                <a:ext uri="{FF2B5EF4-FFF2-40B4-BE49-F238E27FC236}">
                  <a16:creationId xmlns:a16="http://schemas.microsoft.com/office/drawing/2014/main" id="{FBF30101-5A6B-5F4C-AC1B-F4296836FF7A}"/>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795329" y="328292"/>
              <a:ext cx="1816655" cy="1198356"/>
            </a:xfrm>
            <a:prstGeom prst="rect">
              <a:avLst/>
            </a:prstGeom>
          </p:spPr>
        </p:pic>
        <p:sp>
          <p:nvSpPr>
            <p:cNvPr id="6" name="TextBox 5">
              <a:extLst>
                <a:ext uri="{FF2B5EF4-FFF2-40B4-BE49-F238E27FC236}">
                  <a16:creationId xmlns:a16="http://schemas.microsoft.com/office/drawing/2014/main" id="{04757867-80DC-AA43-ACE3-BC48DA7ED678}"/>
                </a:ext>
              </a:extLst>
            </p:cNvPr>
            <p:cNvSpPr txBox="1"/>
            <p:nvPr/>
          </p:nvSpPr>
          <p:spPr>
            <a:xfrm>
              <a:off x="2222791" y="528214"/>
              <a:ext cx="992302" cy="830997"/>
            </a:xfrm>
            <a:prstGeom prst="rect">
              <a:avLst/>
            </a:prstGeom>
            <a:noFill/>
          </p:spPr>
          <p:txBody>
            <a:bodyPr wrap="square" rtlCol="0">
              <a:spAutoFit/>
            </a:bodyPr>
            <a:lstStyle/>
            <a:p>
              <a:pPr algn="ctr"/>
              <a:r>
                <a:rPr lang="en-US" sz="1600" dirty="0"/>
                <a:t>Work with AS and Union to ensure equity in tenure</a:t>
              </a:r>
            </a:p>
          </p:txBody>
        </p:sp>
      </p:grpSp>
      <p:grpSp>
        <p:nvGrpSpPr>
          <p:cNvPr id="7" name="Group 6">
            <a:extLst>
              <a:ext uri="{FF2B5EF4-FFF2-40B4-BE49-F238E27FC236}">
                <a16:creationId xmlns:a16="http://schemas.microsoft.com/office/drawing/2014/main" id="{E1125C0A-BE91-1C46-82A1-9F841D834AB8}"/>
              </a:ext>
            </a:extLst>
          </p:cNvPr>
          <p:cNvGrpSpPr/>
          <p:nvPr/>
        </p:nvGrpSpPr>
        <p:grpSpPr>
          <a:xfrm>
            <a:off x="501481" y="111767"/>
            <a:ext cx="2635362" cy="2426732"/>
            <a:chOff x="1143108" y="249893"/>
            <a:chExt cx="1892366" cy="1766557"/>
          </a:xfrm>
        </p:grpSpPr>
        <p:pic>
          <p:nvPicPr>
            <p:cNvPr id="8" name="Picture 7">
              <a:extLst>
                <a:ext uri="{FF2B5EF4-FFF2-40B4-BE49-F238E27FC236}">
                  <a16:creationId xmlns:a16="http://schemas.microsoft.com/office/drawing/2014/main" id="{063855D9-B4D4-3741-8BEE-F5D112456B78}"/>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143108" y="249893"/>
              <a:ext cx="1892366" cy="1419275"/>
            </a:xfrm>
            <a:prstGeom prst="rect">
              <a:avLst/>
            </a:prstGeom>
          </p:spPr>
        </p:pic>
        <p:sp>
          <p:nvSpPr>
            <p:cNvPr id="9" name="TextBox 8">
              <a:extLst>
                <a:ext uri="{FF2B5EF4-FFF2-40B4-BE49-F238E27FC236}">
                  <a16:creationId xmlns:a16="http://schemas.microsoft.com/office/drawing/2014/main" id="{10B892D4-CF0C-0445-9451-D154E35CD62E}"/>
                </a:ext>
              </a:extLst>
            </p:cNvPr>
            <p:cNvSpPr txBox="1"/>
            <p:nvPr/>
          </p:nvSpPr>
          <p:spPr>
            <a:xfrm>
              <a:off x="1640910" y="693011"/>
              <a:ext cx="931101" cy="1323439"/>
            </a:xfrm>
            <a:prstGeom prst="rect">
              <a:avLst/>
            </a:prstGeom>
            <a:noFill/>
          </p:spPr>
          <p:txBody>
            <a:bodyPr wrap="square" rtlCol="0">
              <a:spAutoFit/>
            </a:bodyPr>
            <a:lstStyle/>
            <a:p>
              <a:pPr algn="ctr"/>
              <a:r>
                <a:rPr lang="en-US" sz="1600" dirty="0"/>
                <a:t>Robust EEO Training &amp; Practices</a:t>
              </a:r>
            </a:p>
          </p:txBody>
        </p:sp>
      </p:grpSp>
      <p:grpSp>
        <p:nvGrpSpPr>
          <p:cNvPr id="11" name="Group 10">
            <a:extLst>
              <a:ext uri="{FF2B5EF4-FFF2-40B4-BE49-F238E27FC236}">
                <a16:creationId xmlns:a16="http://schemas.microsoft.com/office/drawing/2014/main" id="{3DD9F3C0-DA93-9148-95E2-01B5F5ED7E3C}"/>
              </a:ext>
            </a:extLst>
          </p:cNvPr>
          <p:cNvGrpSpPr/>
          <p:nvPr/>
        </p:nvGrpSpPr>
        <p:grpSpPr>
          <a:xfrm>
            <a:off x="-91858" y="3581209"/>
            <a:ext cx="1892366" cy="1419275"/>
            <a:chOff x="-91858" y="3581209"/>
            <a:chExt cx="1892366" cy="1419275"/>
          </a:xfrm>
        </p:grpSpPr>
        <p:pic>
          <p:nvPicPr>
            <p:cNvPr id="12" name="Picture 11">
              <a:extLst>
                <a:ext uri="{FF2B5EF4-FFF2-40B4-BE49-F238E27FC236}">
                  <a16:creationId xmlns:a16="http://schemas.microsoft.com/office/drawing/2014/main" id="{4C037A89-2A30-9F40-BE5C-96977B94D79A}"/>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91858" y="3581209"/>
              <a:ext cx="1892366" cy="1419275"/>
            </a:xfrm>
            <a:prstGeom prst="rect">
              <a:avLst/>
            </a:prstGeom>
          </p:spPr>
        </p:pic>
        <p:sp>
          <p:nvSpPr>
            <p:cNvPr id="13" name="TextBox 12">
              <a:extLst>
                <a:ext uri="{FF2B5EF4-FFF2-40B4-BE49-F238E27FC236}">
                  <a16:creationId xmlns:a16="http://schemas.microsoft.com/office/drawing/2014/main" id="{85E16A76-A13F-A046-A9CB-0B2C6ABC3D75}"/>
                </a:ext>
              </a:extLst>
            </p:cNvPr>
            <p:cNvSpPr txBox="1"/>
            <p:nvPr/>
          </p:nvSpPr>
          <p:spPr>
            <a:xfrm>
              <a:off x="370702" y="3777339"/>
              <a:ext cx="974622" cy="938719"/>
            </a:xfrm>
            <a:prstGeom prst="rect">
              <a:avLst/>
            </a:prstGeom>
            <a:noFill/>
          </p:spPr>
          <p:txBody>
            <a:bodyPr wrap="square" rtlCol="0">
              <a:spAutoFit/>
            </a:bodyPr>
            <a:lstStyle/>
            <a:p>
              <a:pPr algn="ctr"/>
              <a:r>
                <a:rPr lang="en-US" sz="1100" dirty="0"/>
                <a:t>Pay attention to having people of color on committees</a:t>
              </a:r>
            </a:p>
          </p:txBody>
        </p:sp>
      </p:grpSp>
      <p:grpSp>
        <p:nvGrpSpPr>
          <p:cNvPr id="14" name="Group 13">
            <a:extLst>
              <a:ext uri="{FF2B5EF4-FFF2-40B4-BE49-F238E27FC236}">
                <a16:creationId xmlns:a16="http://schemas.microsoft.com/office/drawing/2014/main" id="{241B22C2-B34B-EA47-BB75-2EE95234E379}"/>
              </a:ext>
            </a:extLst>
          </p:cNvPr>
          <p:cNvGrpSpPr/>
          <p:nvPr/>
        </p:nvGrpSpPr>
        <p:grpSpPr>
          <a:xfrm>
            <a:off x="1996217" y="2739358"/>
            <a:ext cx="2060776" cy="1844143"/>
            <a:chOff x="2105656" y="2646050"/>
            <a:chExt cx="2332530" cy="1419275"/>
          </a:xfrm>
        </p:grpSpPr>
        <p:pic>
          <p:nvPicPr>
            <p:cNvPr id="15" name="Picture 14">
              <a:extLst>
                <a:ext uri="{FF2B5EF4-FFF2-40B4-BE49-F238E27FC236}">
                  <a16:creationId xmlns:a16="http://schemas.microsoft.com/office/drawing/2014/main" id="{E5397509-4637-594F-94A1-039CE57592D5}"/>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105656" y="2646050"/>
              <a:ext cx="2332530" cy="1419275"/>
            </a:xfrm>
            <a:prstGeom prst="rect">
              <a:avLst/>
            </a:prstGeom>
          </p:spPr>
        </p:pic>
        <p:sp>
          <p:nvSpPr>
            <p:cNvPr id="16" name="TextBox 15">
              <a:extLst>
                <a:ext uri="{FF2B5EF4-FFF2-40B4-BE49-F238E27FC236}">
                  <a16:creationId xmlns:a16="http://schemas.microsoft.com/office/drawing/2014/main" id="{6D1D6665-6AC3-7E40-B5F2-A740C9BEF9C4}"/>
                </a:ext>
              </a:extLst>
            </p:cNvPr>
            <p:cNvSpPr txBox="1"/>
            <p:nvPr/>
          </p:nvSpPr>
          <p:spPr>
            <a:xfrm>
              <a:off x="2625453" y="2865036"/>
              <a:ext cx="1292771" cy="705659"/>
            </a:xfrm>
            <a:prstGeom prst="rect">
              <a:avLst/>
            </a:prstGeom>
            <a:noFill/>
          </p:spPr>
          <p:txBody>
            <a:bodyPr wrap="square" rtlCol="0">
              <a:spAutoFit/>
            </a:bodyPr>
            <a:lstStyle/>
            <a:p>
              <a:pPr algn="ctr"/>
              <a:r>
                <a:rPr lang="en-US" sz="1400" dirty="0"/>
                <a:t>Admin &amp; Faculty do not believe it is important</a:t>
              </a:r>
            </a:p>
          </p:txBody>
        </p:sp>
      </p:grpSp>
      <p:pic>
        <p:nvPicPr>
          <p:cNvPr id="17" name="Picture 16">
            <a:extLst>
              <a:ext uri="{FF2B5EF4-FFF2-40B4-BE49-F238E27FC236}">
                <a16:creationId xmlns:a16="http://schemas.microsoft.com/office/drawing/2014/main" id="{8F1E227D-149C-8542-9DBD-CCB453B187AA}"/>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433475" y="1537740"/>
            <a:ext cx="2178569" cy="1508021"/>
          </a:xfrm>
          <a:prstGeom prst="rect">
            <a:avLst/>
          </a:prstGeom>
        </p:spPr>
      </p:pic>
      <p:sp>
        <p:nvSpPr>
          <p:cNvPr id="18" name="TextBox 17">
            <a:extLst>
              <a:ext uri="{FF2B5EF4-FFF2-40B4-BE49-F238E27FC236}">
                <a16:creationId xmlns:a16="http://schemas.microsoft.com/office/drawing/2014/main" id="{14C7712E-63F8-0541-97BD-AAD85E68E678}"/>
              </a:ext>
            </a:extLst>
          </p:cNvPr>
          <p:cNvSpPr txBox="1"/>
          <p:nvPr/>
        </p:nvSpPr>
        <p:spPr>
          <a:xfrm>
            <a:off x="2911366" y="1927478"/>
            <a:ext cx="1292772" cy="830997"/>
          </a:xfrm>
          <a:prstGeom prst="rect">
            <a:avLst/>
          </a:prstGeom>
          <a:noFill/>
        </p:spPr>
        <p:txBody>
          <a:bodyPr wrap="square" rtlCol="0">
            <a:spAutoFit/>
          </a:bodyPr>
          <a:lstStyle/>
          <a:p>
            <a:pPr algn="ctr"/>
            <a:r>
              <a:rPr lang="en-US" sz="1600" dirty="0"/>
              <a:t>Color-evasive policy and laws</a:t>
            </a:r>
          </a:p>
        </p:txBody>
      </p:sp>
      <p:grpSp>
        <p:nvGrpSpPr>
          <p:cNvPr id="19" name="Group 18">
            <a:extLst>
              <a:ext uri="{FF2B5EF4-FFF2-40B4-BE49-F238E27FC236}">
                <a16:creationId xmlns:a16="http://schemas.microsoft.com/office/drawing/2014/main" id="{2F014AFF-9370-F54E-99B7-2655B2AE6C1C}"/>
              </a:ext>
            </a:extLst>
          </p:cNvPr>
          <p:cNvGrpSpPr/>
          <p:nvPr/>
        </p:nvGrpSpPr>
        <p:grpSpPr>
          <a:xfrm>
            <a:off x="5239807" y="2572474"/>
            <a:ext cx="1892366" cy="1419275"/>
            <a:chOff x="5216623" y="2604180"/>
            <a:chExt cx="1892366" cy="1419275"/>
          </a:xfrm>
        </p:grpSpPr>
        <p:pic>
          <p:nvPicPr>
            <p:cNvPr id="20" name="Picture 19">
              <a:extLst>
                <a:ext uri="{FF2B5EF4-FFF2-40B4-BE49-F238E27FC236}">
                  <a16:creationId xmlns:a16="http://schemas.microsoft.com/office/drawing/2014/main" id="{1E23E2E8-BDD4-7F41-9B43-C16F34D4387D}"/>
                </a:ext>
              </a:extLst>
            </p:cNvPr>
            <p:cNvPicPr>
              <a:picLocks noChangeAspect="1"/>
            </p:cNvPicPr>
            <p:nvPr/>
          </p:nvPicPr>
          <p:blipFill>
            <a:blip r:embed="rId7" cstate="email">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216623" y="2604180"/>
              <a:ext cx="1892366" cy="1419275"/>
            </a:xfrm>
            <a:prstGeom prst="rect">
              <a:avLst/>
            </a:prstGeom>
          </p:spPr>
        </p:pic>
        <p:sp>
          <p:nvSpPr>
            <p:cNvPr id="21" name="TextBox 20">
              <a:extLst>
                <a:ext uri="{FF2B5EF4-FFF2-40B4-BE49-F238E27FC236}">
                  <a16:creationId xmlns:a16="http://schemas.microsoft.com/office/drawing/2014/main" id="{EB535DCD-B726-824B-9ADA-D26147B90273}"/>
                </a:ext>
              </a:extLst>
            </p:cNvPr>
            <p:cNvSpPr txBox="1"/>
            <p:nvPr/>
          </p:nvSpPr>
          <p:spPr>
            <a:xfrm>
              <a:off x="5699343" y="2880986"/>
              <a:ext cx="926926" cy="769441"/>
            </a:xfrm>
            <a:prstGeom prst="rect">
              <a:avLst/>
            </a:prstGeom>
            <a:noFill/>
          </p:spPr>
          <p:txBody>
            <a:bodyPr wrap="square" rtlCol="0">
              <a:spAutoFit/>
            </a:bodyPr>
            <a:lstStyle/>
            <a:p>
              <a:pPr algn="ctr"/>
              <a:r>
                <a:rPr lang="en-US" sz="1100" dirty="0"/>
                <a:t>Resist discussing race and racism</a:t>
              </a:r>
            </a:p>
          </p:txBody>
        </p:sp>
      </p:grpSp>
      <p:grpSp>
        <p:nvGrpSpPr>
          <p:cNvPr id="22" name="Group 21">
            <a:extLst>
              <a:ext uri="{FF2B5EF4-FFF2-40B4-BE49-F238E27FC236}">
                <a16:creationId xmlns:a16="http://schemas.microsoft.com/office/drawing/2014/main" id="{05725F7E-7524-9A40-B661-A955F6725F20}"/>
              </a:ext>
            </a:extLst>
          </p:cNvPr>
          <p:cNvGrpSpPr/>
          <p:nvPr/>
        </p:nvGrpSpPr>
        <p:grpSpPr>
          <a:xfrm>
            <a:off x="6778669" y="3508088"/>
            <a:ext cx="1892366" cy="1419275"/>
            <a:chOff x="6778669" y="3508088"/>
            <a:chExt cx="1892366" cy="1419275"/>
          </a:xfrm>
        </p:grpSpPr>
        <p:pic>
          <p:nvPicPr>
            <p:cNvPr id="23" name="Picture 22">
              <a:extLst>
                <a:ext uri="{FF2B5EF4-FFF2-40B4-BE49-F238E27FC236}">
                  <a16:creationId xmlns:a16="http://schemas.microsoft.com/office/drawing/2014/main" id="{9171687E-8E91-9142-BFB9-C31C9B03305B}"/>
                </a:ext>
              </a:extLst>
            </p:cNvPr>
            <p:cNvPicPr>
              <a:picLocks noChangeAspect="1"/>
            </p:cNvPicPr>
            <p:nvPr/>
          </p:nvPicPr>
          <p:blipFill>
            <a:blip r:embed="rId7" cstate="email">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778669" y="3508088"/>
              <a:ext cx="1892366" cy="1419275"/>
            </a:xfrm>
            <a:prstGeom prst="rect">
              <a:avLst/>
            </a:prstGeom>
          </p:spPr>
        </p:pic>
        <p:sp>
          <p:nvSpPr>
            <p:cNvPr id="24" name="TextBox 23">
              <a:extLst>
                <a:ext uri="{FF2B5EF4-FFF2-40B4-BE49-F238E27FC236}">
                  <a16:creationId xmlns:a16="http://schemas.microsoft.com/office/drawing/2014/main" id="{2CE49162-5C91-9C4A-99F2-C0899D9E5F54}"/>
                </a:ext>
              </a:extLst>
            </p:cNvPr>
            <p:cNvSpPr txBox="1"/>
            <p:nvPr/>
          </p:nvSpPr>
          <p:spPr>
            <a:xfrm>
              <a:off x="7153042" y="3777339"/>
              <a:ext cx="1039902" cy="738664"/>
            </a:xfrm>
            <a:prstGeom prst="rect">
              <a:avLst/>
            </a:prstGeom>
            <a:noFill/>
          </p:spPr>
          <p:txBody>
            <a:bodyPr wrap="square" rtlCol="0">
              <a:spAutoFit/>
            </a:bodyPr>
            <a:lstStyle/>
            <a:p>
              <a:pPr algn="ctr"/>
              <a:r>
                <a:rPr lang="en-US" sz="1400" dirty="0"/>
                <a:t>Take Steps to Disrupt Culture</a:t>
              </a:r>
            </a:p>
          </p:txBody>
        </p:sp>
      </p:grpSp>
      <p:grpSp>
        <p:nvGrpSpPr>
          <p:cNvPr id="25" name="Group 24">
            <a:extLst>
              <a:ext uri="{FF2B5EF4-FFF2-40B4-BE49-F238E27FC236}">
                <a16:creationId xmlns:a16="http://schemas.microsoft.com/office/drawing/2014/main" id="{52DB4D62-1579-6842-90A7-1A7AABC55AD3}"/>
              </a:ext>
            </a:extLst>
          </p:cNvPr>
          <p:cNvGrpSpPr/>
          <p:nvPr/>
        </p:nvGrpSpPr>
        <p:grpSpPr>
          <a:xfrm>
            <a:off x="7178102" y="1636859"/>
            <a:ext cx="1892366" cy="1419275"/>
            <a:chOff x="7178102" y="1636859"/>
            <a:chExt cx="1892366" cy="1419275"/>
          </a:xfrm>
        </p:grpSpPr>
        <p:pic>
          <p:nvPicPr>
            <p:cNvPr id="26" name="Picture 25">
              <a:extLst>
                <a:ext uri="{FF2B5EF4-FFF2-40B4-BE49-F238E27FC236}">
                  <a16:creationId xmlns:a16="http://schemas.microsoft.com/office/drawing/2014/main" id="{588262A1-7493-E341-A3F1-F15D38E1C2E6}"/>
                </a:ext>
              </a:extLst>
            </p:cNvPr>
            <p:cNvPicPr>
              <a:picLocks noChangeAspect="1"/>
            </p:cNvPicPr>
            <p:nvPr/>
          </p:nvPicPr>
          <p:blipFill>
            <a:blip r:embed="rId7" cstate="email">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178102" y="1636859"/>
              <a:ext cx="1892366" cy="1419275"/>
            </a:xfrm>
            <a:prstGeom prst="rect">
              <a:avLst/>
            </a:prstGeom>
          </p:spPr>
        </p:pic>
        <p:sp>
          <p:nvSpPr>
            <p:cNvPr id="27" name="TextBox 26">
              <a:extLst>
                <a:ext uri="{FF2B5EF4-FFF2-40B4-BE49-F238E27FC236}">
                  <a16:creationId xmlns:a16="http://schemas.microsoft.com/office/drawing/2014/main" id="{13D22345-B3B5-9D4D-9677-717135903431}"/>
                </a:ext>
              </a:extLst>
            </p:cNvPr>
            <p:cNvSpPr txBox="1"/>
            <p:nvPr/>
          </p:nvSpPr>
          <p:spPr>
            <a:xfrm>
              <a:off x="7638425" y="2007994"/>
              <a:ext cx="926926" cy="769441"/>
            </a:xfrm>
            <a:prstGeom prst="rect">
              <a:avLst/>
            </a:prstGeom>
            <a:noFill/>
          </p:spPr>
          <p:txBody>
            <a:bodyPr wrap="square" rtlCol="0">
              <a:spAutoFit/>
            </a:bodyPr>
            <a:lstStyle/>
            <a:p>
              <a:pPr algn="ctr"/>
              <a:r>
                <a:rPr lang="en-US" sz="1100" dirty="0"/>
                <a:t>Reduce Taboo in Talking about Race</a:t>
              </a:r>
            </a:p>
          </p:txBody>
        </p:sp>
      </p:grpSp>
      <p:grpSp>
        <p:nvGrpSpPr>
          <p:cNvPr id="28" name="Group 27">
            <a:extLst>
              <a:ext uri="{FF2B5EF4-FFF2-40B4-BE49-F238E27FC236}">
                <a16:creationId xmlns:a16="http://schemas.microsoft.com/office/drawing/2014/main" id="{E62BDDE3-5CC7-4549-8C84-F696AE487CC5}"/>
              </a:ext>
            </a:extLst>
          </p:cNvPr>
          <p:cNvGrpSpPr/>
          <p:nvPr/>
        </p:nvGrpSpPr>
        <p:grpSpPr>
          <a:xfrm>
            <a:off x="4449108" y="3972420"/>
            <a:ext cx="2635361" cy="1419275"/>
            <a:chOff x="5216623" y="2604180"/>
            <a:chExt cx="1892366" cy="1419275"/>
          </a:xfrm>
        </p:grpSpPr>
        <p:pic>
          <p:nvPicPr>
            <p:cNvPr id="29" name="Picture 28">
              <a:extLst>
                <a:ext uri="{FF2B5EF4-FFF2-40B4-BE49-F238E27FC236}">
                  <a16:creationId xmlns:a16="http://schemas.microsoft.com/office/drawing/2014/main" id="{57C23115-BEF8-984B-8D54-DA1BF35409BE}"/>
                </a:ext>
              </a:extLst>
            </p:cNvPr>
            <p:cNvPicPr>
              <a:picLocks noChangeAspect="1"/>
            </p:cNvPicPr>
            <p:nvPr/>
          </p:nvPicPr>
          <p:blipFill>
            <a:blip r:embed="rId15" cstate="email">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216623" y="2604180"/>
              <a:ext cx="1892366" cy="1419275"/>
            </a:xfrm>
            <a:prstGeom prst="rect">
              <a:avLst/>
            </a:prstGeom>
          </p:spPr>
        </p:pic>
        <p:sp>
          <p:nvSpPr>
            <p:cNvPr id="30" name="TextBox 29">
              <a:extLst>
                <a:ext uri="{FF2B5EF4-FFF2-40B4-BE49-F238E27FC236}">
                  <a16:creationId xmlns:a16="http://schemas.microsoft.com/office/drawing/2014/main" id="{C5F1B1BF-0275-1B46-BB14-57F68AF911BA}"/>
                </a:ext>
              </a:extLst>
            </p:cNvPr>
            <p:cNvSpPr txBox="1"/>
            <p:nvPr/>
          </p:nvSpPr>
          <p:spPr>
            <a:xfrm>
              <a:off x="5550954" y="2880986"/>
              <a:ext cx="1261241" cy="938719"/>
            </a:xfrm>
            <a:prstGeom prst="rect">
              <a:avLst/>
            </a:prstGeom>
            <a:noFill/>
          </p:spPr>
          <p:txBody>
            <a:bodyPr wrap="square" rtlCol="0">
              <a:spAutoFit/>
            </a:bodyPr>
            <a:lstStyle/>
            <a:p>
              <a:pPr algn="ctr"/>
              <a:r>
                <a:rPr lang="en-US" sz="1100" dirty="0"/>
                <a:t>Hiring demographic data and trends is not shared prominently</a:t>
              </a:r>
            </a:p>
          </p:txBody>
        </p:sp>
      </p:grpSp>
      <p:grpSp>
        <p:nvGrpSpPr>
          <p:cNvPr id="31" name="Group 30">
            <a:extLst>
              <a:ext uri="{FF2B5EF4-FFF2-40B4-BE49-F238E27FC236}">
                <a16:creationId xmlns:a16="http://schemas.microsoft.com/office/drawing/2014/main" id="{ECD67984-7D06-DB40-A0AC-7D8B3FB48BE5}"/>
              </a:ext>
            </a:extLst>
          </p:cNvPr>
          <p:cNvGrpSpPr/>
          <p:nvPr/>
        </p:nvGrpSpPr>
        <p:grpSpPr>
          <a:xfrm>
            <a:off x="4750676" y="5304863"/>
            <a:ext cx="3005958" cy="1419275"/>
            <a:chOff x="2473422" y="3977882"/>
            <a:chExt cx="1892366" cy="1419275"/>
          </a:xfrm>
        </p:grpSpPr>
        <p:pic>
          <p:nvPicPr>
            <p:cNvPr id="32" name="Picture 31">
              <a:extLst>
                <a:ext uri="{FF2B5EF4-FFF2-40B4-BE49-F238E27FC236}">
                  <a16:creationId xmlns:a16="http://schemas.microsoft.com/office/drawing/2014/main" id="{7A915FE5-389A-E74C-A83F-9AF47BC05576}"/>
                </a:ext>
              </a:extLst>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473422" y="3977882"/>
              <a:ext cx="1892366" cy="1419275"/>
            </a:xfrm>
            <a:prstGeom prst="rect">
              <a:avLst/>
            </a:prstGeom>
          </p:spPr>
        </p:pic>
        <p:sp>
          <p:nvSpPr>
            <p:cNvPr id="33" name="TextBox 32">
              <a:extLst>
                <a:ext uri="{FF2B5EF4-FFF2-40B4-BE49-F238E27FC236}">
                  <a16:creationId xmlns:a16="http://schemas.microsoft.com/office/drawing/2014/main" id="{76331623-AEEF-AC48-AA3C-BDF0FD0E9929}"/>
                </a:ext>
              </a:extLst>
            </p:cNvPr>
            <p:cNvSpPr txBox="1"/>
            <p:nvPr/>
          </p:nvSpPr>
          <p:spPr>
            <a:xfrm>
              <a:off x="2931892" y="4376409"/>
              <a:ext cx="926926" cy="1015663"/>
            </a:xfrm>
            <a:prstGeom prst="rect">
              <a:avLst/>
            </a:prstGeom>
            <a:noFill/>
          </p:spPr>
          <p:txBody>
            <a:bodyPr wrap="square" rtlCol="0">
              <a:spAutoFit/>
            </a:bodyPr>
            <a:lstStyle/>
            <a:p>
              <a:pPr algn="ctr"/>
              <a:r>
                <a:rPr lang="en-US" sz="1200" dirty="0"/>
                <a:t>Have data available to EEO reps throughout process</a:t>
              </a:r>
            </a:p>
          </p:txBody>
        </p:sp>
      </p:grpSp>
      <p:grpSp>
        <p:nvGrpSpPr>
          <p:cNvPr id="34" name="Group 33">
            <a:extLst>
              <a:ext uri="{FF2B5EF4-FFF2-40B4-BE49-F238E27FC236}">
                <a16:creationId xmlns:a16="http://schemas.microsoft.com/office/drawing/2014/main" id="{8437B469-42F3-FC42-81CB-8944ACCA273D}"/>
              </a:ext>
            </a:extLst>
          </p:cNvPr>
          <p:cNvGrpSpPr/>
          <p:nvPr/>
        </p:nvGrpSpPr>
        <p:grpSpPr>
          <a:xfrm>
            <a:off x="2830760" y="3991749"/>
            <a:ext cx="1892366" cy="1864278"/>
            <a:chOff x="5216623" y="2604180"/>
            <a:chExt cx="1892366" cy="1419275"/>
          </a:xfrm>
        </p:grpSpPr>
        <p:pic>
          <p:nvPicPr>
            <p:cNvPr id="35" name="Picture 34">
              <a:extLst>
                <a:ext uri="{FF2B5EF4-FFF2-40B4-BE49-F238E27FC236}">
                  <a16:creationId xmlns:a16="http://schemas.microsoft.com/office/drawing/2014/main" id="{84B21563-DEEC-2C48-8080-FA71094A0C3C}"/>
                </a:ext>
              </a:extLst>
            </p:cNvPr>
            <p:cNvPicPr>
              <a:picLocks noChangeAspect="1"/>
            </p:cNvPicPr>
            <p:nvPr/>
          </p:nvPicPr>
          <p:blipFill>
            <a:blip r:embed="rId19" cstate="email">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216623" y="2604180"/>
              <a:ext cx="1892366" cy="1419275"/>
            </a:xfrm>
            <a:prstGeom prst="rect">
              <a:avLst/>
            </a:prstGeom>
          </p:spPr>
        </p:pic>
        <p:sp>
          <p:nvSpPr>
            <p:cNvPr id="36" name="TextBox 35">
              <a:extLst>
                <a:ext uri="{FF2B5EF4-FFF2-40B4-BE49-F238E27FC236}">
                  <a16:creationId xmlns:a16="http://schemas.microsoft.com/office/drawing/2014/main" id="{26C102EA-E45D-CC4D-9E50-82F98C11165D}"/>
                </a:ext>
              </a:extLst>
            </p:cNvPr>
            <p:cNvSpPr txBox="1"/>
            <p:nvPr/>
          </p:nvSpPr>
          <p:spPr>
            <a:xfrm>
              <a:off x="5699343" y="2880986"/>
              <a:ext cx="926926" cy="1107996"/>
            </a:xfrm>
            <a:prstGeom prst="rect">
              <a:avLst/>
            </a:prstGeom>
            <a:noFill/>
          </p:spPr>
          <p:txBody>
            <a:bodyPr wrap="square" rtlCol="0">
              <a:spAutoFit/>
            </a:bodyPr>
            <a:lstStyle/>
            <a:p>
              <a:pPr algn="ctr"/>
              <a:r>
                <a:rPr lang="en-US" sz="1100" dirty="0"/>
                <a:t>Faculty and Admin Leadership dominated by white people</a:t>
              </a:r>
            </a:p>
          </p:txBody>
        </p:sp>
      </p:grpSp>
      <p:grpSp>
        <p:nvGrpSpPr>
          <p:cNvPr id="37" name="Group 36">
            <a:extLst>
              <a:ext uri="{FF2B5EF4-FFF2-40B4-BE49-F238E27FC236}">
                <a16:creationId xmlns:a16="http://schemas.microsoft.com/office/drawing/2014/main" id="{A21B8868-4565-7E47-BFD5-6B4BAEC5093A}"/>
              </a:ext>
            </a:extLst>
          </p:cNvPr>
          <p:cNvGrpSpPr/>
          <p:nvPr/>
        </p:nvGrpSpPr>
        <p:grpSpPr>
          <a:xfrm>
            <a:off x="1253949" y="5119652"/>
            <a:ext cx="2389856" cy="1419275"/>
            <a:chOff x="1485951" y="4976573"/>
            <a:chExt cx="1688452" cy="1419275"/>
          </a:xfrm>
        </p:grpSpPr>
        <p:pic>
          <p:nvPicPr>
            <p:cNvPr id="38" name="Picture 37">
              <a:extLst>
                <a:ext uri="{FF2B5EF4-FFF2-40B4-BE49-F238E27FC236}">
                  <a16:creationId xmlns:a16="http://schemas.microsoft.com/office/drawing/2014/main" id="{FADECC93-3C07-F649-A38A-4A03BD18E76D}"/>
                </a:ext>
              </a:extLst>
            </p:cNvPr>
            <p:cNvPicPr>
              <a:picLocks noChangeAspect="1"/>
            </p:cNvPicPr>
            <p:nvPr/>
          </p:nvPicPr>
          <p:blipFill>
            <a:blip r:embed="rId21" cstate="email">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485951" y="4976573"/>
              <a:ext cx="1688452" cy="1419275"/>
            </a:xfrm>
            <a:prstGeom prst="rect">
              <a:avLst/>
            </a:prstGeom>
          </p:spPr>
        </p:pic>
        <p:sp>
          <p:nvSpPr>
            <p:cNvPr id="39" name="TextBox 38">
              <a:extLst>
                <a:ext uri="{FF2B5EF4-FFF2-40B4-BE49-F238E27FC236}">
                  <a16:creationId xmlns:a16="http://schemas.microsoft.com/office/drawing/2014/main" id="{CE6DFC22-FBF5-D34A-BA06-48414CAE97B8}"/>
                </a:ext>
              </a:extLst>
            </p:cNvPr>
            <p:cNvSpPr txBox="1"/>
            <p:nvPr/>
          </p:nvSpPr>
          <p:spPr>
            <a:xfrm>
              <a:off x="1751001" y="5268822"/>
              <a:ext cx="1134777" cy="738664"/>
            </a:xfrm>
            <a:prstGeom prst="rect">
              <a:avLst/>
            </a:prstGeom>
            <a:noFill/>
          </p:spPr>
          <p:txBody>
            <a:bodyPr wrap="square" rtlCol="0">
              <a:spAutoFit/>
            </a:bodyPr>
            <a:lstStyle/>
            <a:p>
              <a:pPr algn="ctr"/>
              <a:r>
                <a:rPr lang="en-US" sz="1400" dirty="0"/>
                <a:t>Invite Faculty of Color to be on a Planning Body</a:t>
              </a:r>
            </a:p>
          </p:txBody>
        </p:sp>
      </p:grpSp>
      <p:grpSp>
        <p:nvGrpSpPr>
          <p:cNvPr id="40" name="Group 39">
            <a:extLst>
              <a:ext uri="{FF2B5EF4-FFF2-40B4-BE49-F238E27FC236}">
                <a16:creationId xmlns:a16="http://schemas.microsoft.com/office/drawing/2014/main" id="{2062C102-82DA-BA46-9FC0-71117B086F3B}"/>
              </a:ext>
            </a:extLst>
          </p:cNvPr>
          <p:cNvGrpSpPr/>
          <p:nvPr/>
        </p:nvGrpSpPr>
        <p:grpSpPr>
          <a:xfrm>
            <a:off x="3280309" y="814658"/>
            <a:ext cx="2349755" cy="1419275"/>
            <a:chOff x="6555368" y="3508088"/>
            <a:chExt cx="2349755" cy="1419275"/>
          </a:xfrm>
        </p:grpSpPr>
        <p:pic>
          <p:nvPicPr>
            <p:cNvPr id="41" name="Picture 40">
              <a:extLst>
                <a:ext uri="{FF2B5EF4-FFF2-40B4-BE49-F238E27FC236}">
                  <a16:creationId xmlns:a16="http://schemas.microsoft.com/office/drawing/2014/main" id="{B7FA998F-2CB6-C944-B934-ED5E7BA588BD}"/>
                </a:ext>
              </a:extLst>
            </p:cNvPr>
            <p:cNvPicPr>
              <a:picLocks noChangeAspect="1"/>
            </p:cNvPicPr>
            <p:nvPr/>
          </p:nvPicPr>
          <p:blipFill>
            <a:blip r:embed="rId23" cstate="email">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555368" y="3508088"/>
              <a:ext cx="2349755" cy="1419275"/>
            </a:xfrm>
            <a:prstGeom prst="rect">
              <a:avLst/>
            </a:prstGeom>
          </p:spPr>
        </p:pic>
        <p:sp>
          <p:nvSpPr>
            <p:cNvPr id="42" name="TextBox 41">
              <a:extLst>
                <a:ext uri="{FF2B5EF4-FFF2-40B4-BE49-F238E27FC236}">
                  <a16:creationId xmlns:a16="http://schemas.microsoft.com/office/drawing/2014/main" id="{F539274F-8648-0A4E-8ADA-E7DBF36FF442}"/>
                </a:ext>
              </a:extLst>
            </p:cNvPr>
            <p:cNvSpPr txBox="1"/>
            <p:nvPr/>
          </p:nvSpPr>
          <p:spPr>
            <a:xfrm>
              <a:off x="6964075" y="3777339"/>
              <a:ext cx="1481663" cy="954107"/>
            </a:xfrm>
            <a:prstGeom prst="rect">
              <a:avLst/>
            </a:prstGeom>
            <a:noFill/>
          </p:spPr>
          <p:txBody>
            <a:bodyPr wrap="square" rtlCol="0">
              <a:spAutoFit/>
            </a:bodyPr>
            <a:lstStyle/>
            <a:p>
              <a:pPr algn="ctr"/>
              <a:r>
                <a:rPr lang="en-US" sz="1400" dirty="0"/>
                <a:t>FOC experience different expectations in Tenure Process</a:t>
              </a:r>
            </a:p>
          </p:txBody>
        </p:sp>
      </p:grpSp>
      <p:sp>
        <p:nvSpPr>
          <p:cNvPr id="43" name="Freeform 42">
            <a:extLst>
              <a:ext uri="{FF2B5EF4-FFF2-40B4-BE49-F238E27FC236}">
                <a16:creationId xmlns:a16="http://schemas.microsoft.com/office/drawing/2014/main" id="{52B98CA4-11AD-FC47-806B-8F900FF464F7}"/>
              </a:ext>
            </a:extLst>
          </p:cNvPr>
          <p:cNvSpPr/>
          <p:nvPr/>
        </p:nvSpPr>
        <p:spPr>
          <a:xfrm>
            <a:off x="513437" y="1261241"/>
            <a:ext cx="565308" cy="2516098"/>
          </a:xfrm>
          <a:custGeom>
            <a:avLst/>
            <a:gdLst>
              <a:gd name="connsiteX0" fmla="*/ 1164568 w 1164568"/>
              <a:gd name="connsiteY0" fmla="*/ 0 h 2954829"/>
              <a:gd name="connsiteX1" fmla="*/ 225116 w 1164568"/>
              <a:gd name="connsiteY1" fmla="*/ 1102291 h 2954829"/>
              <a:gd name="connsiteX2" fmla="*/ 12173 w 1164568"/>
              <a:gd name="connsiteY2" fmla="*/ 2830882 h 2954829"/>
              <a:gd name="connsiteX3" fmla="*/ 24699 w 1164568"/>
              <a:gd name="connsiteY3" fmla="*/ 2818356 h 2954829"/>
            </a:gdLst>
            <a:ahLst/>
            <a:cxnLst>
              <a:cxn ang="0">
                <a:pos x="connsiteX0" y="connsiteY0"/>
              </a:cxn>
              <a:cxn ang="0">
                <a:pos x="connsiteX1" y="connsiteY1"/>
              </a:cxn>
              <a:cxn ang="0">
                <a:pos x="connsiteX2" y="connsiteY2"/>
              </a:cxn>
              <a:cxn ang="0">
                <a:pos x="connsiteX3" y="connsiteY3"/>
              </a:cxn>
            </a:cxnLst>
            <a:rect l="l" t="t" r="r" b="b"/>
            <a:pathLst>
              <a:path w="1164568" h="2954829">
                <a:moveTo>
                  <a:pt x="1164568" y="0"/>
                </a:moveTo>
                <a:cubicBezTo>
                  <a:pt x="790875" y="315238"/>
                  <a:pt x="417182" y="630477"/>
                  <a:pt x="225116" y="1102291"/>
                </a:cubicBezTo>
                <a:cubicBezTo>
                  <a:pt x="33050" y="1574105"/>
                  <a:pt x="45576" y="2544871"/>
                  <a:pt x="12173" y="2830882"/>
                </a:cubicBezTo>
                <a:cubicBezTo>
                  <a:pt x="-21230" y="3116893"/>
                  <a:pt x="24699" y="2818356"/>
                  <a:pt x="24699" y="2818356"/>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EE19097C-0520-414E-9D83-C6E1CEE4E46F}"/>
              </a:ext>
            </a:extLst>
          </p:cNvPr>
          <p:cNvSpPr/>
          <p:nvPr/>
        </p:nvSpPr>
        <p:spPr>
          <a:xfrm rot="4390536">
            <a:off x="2358325" y="1193171"/>
            <a:ext cx="869186" cy="442281"/>
          </a:xfrm>
          <a:custGeom>
            <a:avLst/>
            <a:gdLst>
              <a:gd name="connsiteX0" fmla="*/ 1164568 w 1164568"/>
              <a:gd name="connsiteY0" fmla="*/ 0 h 2954829"/>
              <a:gd name="connsiteX1" fmla="*/ 225116 w 1164568"/>
              <a:gd name="connsiteY1" fmla="*/ 1102291 h 2954829"/>
              <a:gd name="connsiteX2" fmla="*/ 12173 w 1164568"/>
              <a:gd name="connsiteY2" fmla="*/ 2830882 h 2954829"/>
              <a:gd name="connsiteX3" fmla="*/ 24699 w 1164568"/>
              <a:gd name="connsiteY3" fmla="*/ 2818356 h 2954829"/>
            </a:gdLst>
            <a:ahLst/>
            <a:cxnLst>
              <a:cxn ang="0">
                <a:pos x="connsiteX0" y="connsiteY0"/>
              </a:cxn>
              <a:cxn ang="0">
                <a:pos x="connsiteX1" y="connsiteY1"/>
              </a:cxn>
              <a:cxn ang="0">
                <a:pos x="connsiteX2" y="connsiteY2"/>
              </a:cxn>
              <a:cxn ang="0">
                <a:pos x="connsiteX3" y="connsiteY3"/>
              </a:cxn>
            </a:cxnLst>
            <a:rect l="l" t="t" r="r" b="b"/>
            <a:pathLst>
              <a:path w="1164568" h="2954829">
                <a:moveTo>
                  <a:pt x="1164568" y="0"/>
                </a:moveTo>
                <a:cubicBezTo>
                  <a:pt x="790875" y="315238"/>
                  <a:pt x="417182" y="630477"/>
                  <a:pt x="225116" y="1102291"/>
                </a:cubicBezTo>
                <a:cubicBezTo>
                  <a:pt x="33050" y="1574105"/>
                  <a:pt x="45576" y="2544871"/>
                  <a:pt x="12173" y="2830882"/>
                </a:cubicBezTo>
                <a:cubicBezTo>
                  <a:pt x="-21230" y="3116893"/>
                  <a:pt x="24699" y="2818356"/>
                  <a:pt x="24699" y="2818356"/>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304D3E05-3BD1-AA4C-A104-3EFCD16DC738}"/>
              </a:ext>
            </a:extLst>
          </p:cNvPr>
          <p:cNvSpPr/>
          <p:nvPr/>
        </p:nvSpPr>
        <p:spPr>
          <a:xfrm>
            <a:off x="1277655" y="3443149"/>
            <a:ext cx="1240077" cy="377289"/>
          </a:xfrm>
          <a:custGeom>
            <a:avLst/>
            <a:gdLst>
              <a:gd name="connsiteX0" fmla="*/ 0 w 1240077"/>
              <a:gd name="connsiteY0" fmla="*/ 377289 h 377289"/>
              <a:gd name="connsiteX1" fmla="*/ 463463 w 1240077"/>
              <a:gd name="connsiteY1" fmla="*/ 1509 h 377289"/>
              <a:gd name="connsiteX2" fmla="*/ 901874 w 1240077"/>
              <a:gd name="connsiteY2" fmla="*/ 239503 h 377289"/>
              <a:gd name="connsiteX3" fmla="*/ 1240077 w 1240077"/>
              <a:gd name="connsiteY3" fmla="*/ 89191 h 377289"/>
              <a:gd name="connsiteX4" fmla="*/ 1240077 w 1240077"/>
              <a:gd name="connsiteY4" fmla="*/ 89191 h 377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077" h="377289">
                <a:moveTo>
                  <a:pt x="0" y="377289"/>
                </a:moveTo>
                <a:cubicBezTo>
                  <a:pt x="156575" y="200881"/>
                  <a:pt x="313151" y="24473"/>
                  <a:pt x="463463" y="1509"/>
                </a:cubicBezTo>
                <a:cubicBezTo>
                  <a:pt x="613775" y="-21455"/>
                  <a:pt x="772438" y="224889"/>
                  <a:pt x="901874" y="239503"/>
                </a:cubicBezTo>
                <a:cubicBezTo>
                  <a:pt x="1031310" y="254117"/>
                  <a:pt x="1240077" y="89191"/>
                  <a:pt x="1240077" y="89191"/>
                </a:cubicBezTo>
                <a:lnTo>
                  <a:pt x="1240077" y="89191"/>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55F0A0B7-BC96-B945-97D8-E8F252F0A022}"/>
              </a:ext>
            </a:extLst>
          </p:cNvPr>
          <p:cNvSpPr/>
          <p:nvPr/>
        </p:nvSpPr>
        <p:spPr>
          <a:xfrm>
            <a:off x="2354893" y="4757571"/>
            <a:ext cx="951978" cy="578517"/>
          </a:xfrm>
          <a:custGeom>
            <a:avLst/>
            <a:gdLst>
              <a:gd name="connsiteX0" fmla="*/ 0 w 951978"/>
              <a:gd name="connsiteY0" fmla="*/ 578517 h 578517"/>
              <a:gd name="connsiteX1" fmla="*/ 538619 w 951978"/>
              <a:gd name="connsiteY1" fmla="*/ 39897 h 578517"/>
              <a:gd name="connsiteX2" fmla="*/ 951978 w 951978"/>
              <a:gd name="connsiteY2" fmla="*/ 39897 h 578517"/>
              <a:gd name="connsiteX3" fmla="*/ 951978 w 951978"/>
              <a:gd name="connsiteY3" fmla="*/ 39897 h 578517"/>
            </a:gdLst>
            <a:ahLst/>
            <a:cxnLst>
              <a:cxn ang="0">
                <a:pos x="connsiteX0" y="connsiteY0"/>
              </a:cxn>
              <a:cxn ang="0">
                <a:pos x="connsiteX1" y="connsiteY1"/>
              </a:cxn>
              <a:cxn ang="0">
                <a:pos x="connsiteX2" y="connsiteY2"/>
              </a:cxn>
              <a:cxn ang="0">
                <a:pos x="connsiteX3" y="connsiteY3"/>
              </a:cxn>
            </a:cxnLst>
            <a:rect l="l" t="t" r="r" b="b"/>
            <a:pathLst>
              <a:path w="951978" h="578517">
                <a:moveTo>
                  <a:pt x="0" y="578517"/>
                </a:moveTo>
                <a:cubicBezTo>
                  <a:pt x="189978" y="354092"/>
                  <a:pt x="379956" y="129667"/>
                  <a:pt x="538619" y="39897"/>
                </a:cubicBezTo>
                <a:cubicBezTo>
                  <a:pt x="697282" y="-49873"/>
                  <a:pt x="951978" y="39897"/>
                  <a:pt x="951978" y="39897"/>
                </a:cubicBezTo>
                <a:lnTo>
                  <a:pt x="951978" y="39897"/>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7C8408E8-B1FA-8F4B-A4C9-AE3C8E8A6CED}"/>
              </a:ext>
            </a:extLst>
          </p:cNvPr>
          <p:cNvSpPr/>
          <p:nvPr/>
        </p:nvSpPr>
        <p:spPr>
          <a:xfrm>
            <a:off x="6506895" y="2384947"/>
            <a:ext cx="1086593" cy="392488"/>
          </a:xfrm>
          <a:custGeom>
            <a:avLst/>
            <a:gdLst>
              <a:gd name="connsiteX0" fmla="*/ 0 w 1853852"/>
              <a:gd name="connsiteY0" fmla="*/ 739035 h 739035"/>
              <a:gd name="connsiteX1" fmla="*/ 1014608 w 1853852"/>
              <a:gd name="connsiteY1" fmla="*/ 501041 h 739035"/>
              <a:gd name="connsiteX2" fmla="*/ 1853852 w 1853852"/>
              <a:gd name="connsiteY2" fmla="*/ 0 h 739035"/>
              <a:gd name="connsiteX3" fmla="*/ 1853852 w 1853852"/>
              <a:gd name="connsiteY3" fmla="*/ 0 h 739035"/>
            </a:gdLst>
            <a:ahLst/>
            <a:cxnLst>
              <a:cxn ang="0">
                <a:pos x="connsiteX0" y="connsiteY0"/>
              </a:cxn>
              <a:cxn ang="0">
                <a:pos x="connsiteX1" y="connsiteY1"/>
              </a:cxn>
              <a:cxn ang="0">
                <a:pos x="connsiteX2" y="connsiteY2"/>
              </a:cxn>
              <a:cxn ang="0">
                <a:pos x="connsiteX3" y="connsiteY3"/>
              </a:cxn>
            </a:cxnLst>
            <a:rect l="l" t="t" r="r" b="b"/>
            <a:pathLst>
              <a:path w="1853852" h="739035">
                <a:moveTo>
                  <a:pt x="0" y="739035"/>
                </a:moveTo>
                <a:cubicBezTo>
                  <a:pt x="352816" y="681624"/>
                  <a:pt x="705633" y="624213"/>
                  <a:pt x="1014608" y="501041"/>
                </a:cubicBezTo>
                <a:cubicBezTo>
                  <a:pt x="1323583" y="377869"/>
                  <a:pt x="1853852" y="0"/>
                  <a:pt x="1853852" y="0"/>
                </a:cubicBezTo>
                <a:lnTo>
                  <a:pt x="1853852" y="0"/>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c 47">
            <a:extLst>
              <a:ext uri="{FF2B5EF4-FFF2-40B4-BE49-F238E27FC236}">
                <a16:creationId xmlns:a16="http://schemas.microsoft.com/office/drawing/2014/main" id="{08F1253C-A289-EE40-8A93-EAC62CB104CE}"/>
              </a:ext>
            </a:extLst>
          </p:cNvPr>
          <p:cNvSpPr/>
          <p:nvPr/>
        </p:nvSpPr>
        <p:spPr>
          <a:xfrm rot="8698085">
            <a:off x="6439301" y="2396204"/>
            <a:ext cx="603387" cy="2458837"/>
          </a:xfrm>
          <a:prstGeom prst="arc">
            <a:avLst>
              <a:gd name="adj1" fmla="val 16508078"/>
              <a:gd name="adj2" fmla="val 727612"/>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a:extLst>
              <a:ext uri="{FF2B5EF4-FFF2-40B4-BE49-F238E27FC236}">
                <a16:creationId xmlns:a16="http://schemas.microsoft.com/office/drawing/2014/main" id="{A1ADEB11-E0A9-764D-AF6E-AE4C2125A5C2}"/>
              </a:ext>
            </a:extLst>
          </p:cNvPr>
          <p:cNvSpPr/>
          <p:nvPr/>
        </p:nvSpPr>
        <p:spPr>
          <a:xfrm rot="4737308">
            <a:off x="6284114" y="5223963"/>
            <a:ext cx="531267" cy="199818"/>
          </a:xfrm>
          <a:custGeom>
            <a:avLst/>
            <a:gdLst>
              <a:gd name="connsiteX0" fmla="*/ 0 w 951978"/>
              <a:gd name="connsiteY0" fmla="*/ 578517 h 578517"/>
              <a:gd name="connsiteX1" fmla="*/ 538619 w 951978"/>
              <a:gd name="connsiteY1" fmla="*/ 39897 h 578517"/>
              <a:gd name="connsiteX2" fmla="*/ 951978 w 951978"/>
              <a:gd name="connsiteY2" fmla="*/ 39897 h 578517"/>
              <a:gd name="connsiteX3" fmla="*/ 951978 w 951978"/>
              <a:gd name="connsiteY3" fmla="*/ 39897 h 578517"/>
            </a:gdLst>
            <a:ahLst/>
            <a:cxnLst>
              <a:cxn ang="0">
                <a:pos x="connsiteX0" y="connsiteY0"/>
              </a:cxn>
              <a:cxn ang="0">
                <a:pos x="connsiteX1" y="connsiteY1"/>
              </a:cxn>
              <a:cxn ang="0">
                <a:pos x="connsiteX2" y="connsiteY2"/>
              </a:cxn>
              <a:cxn ang="0">
                <a:pos x="connsiteX3" y="connsiteY3"/>
              </a:cxn>
            </a:cxnLst>
            <a:rect l="l" t="t" r="r" b="b"/>
            <a:pathLst>
              <a:path w="951978" h="578517">
                <a:moveTo>
                  <a:pt x="0" y="578517"/>
                </a:moveTo>
                <a:cubicBezTo>
                  <a:pt x="189978" y="354092"/>
                  <a:pt x="379956" y="129667"/>
                  <a:pt x="538619" y="39897"/>
                </a:cubicBezTo>
                <a:cubicBezTo>
                  <a:pt x="697282" y="-49873"/>
                  <a:pt x="951978" y="39897"/>
                  <a:pt x="951978" y="39897"/>
                </a:cubicBezTo>
                <a:lnTo>
                  <a:pt x="951978" y="39897"/>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D1A5A786-E4E8-7F4A-BA38-9E4DB35947E3}"/>
              </a:ext>
            </a:extLst>
          </p:cNvPr>
          <p:cNvSpPr/>
          <p:nvPr/>
        </p:nvSpPr>
        <p:spPr>
          <a:xfrm rot="542574">
            <a:off x="5063224" y="937385"/>
            <a:ext cx="427764" cy="541317"/>
          </a:xfrm>
          <a:custGeom>
            <a:avLst/>
            <a:gdLst>
              <a:gd name="connsiteX0" fmla="*/ 0 w 1853852"/>
              <a:gd name="connsiteY0" fmla="*/ 739035 h 739035"/>
              <a:gd name="connsiteX1" fmla="*/ 1014608 w 1853852"/>
              <a:gd name="connsiteY1" fmla="*/ 501041 h 739035"/>
              <a:gd name="connsiteX2" fmla="*/ 1853852 w 1853852"/>
              <a:gd name="connsiteY2" fmla="*/ 0 h 739035"/>
              <a:gd name="connsiteX3" fmla="*/ 1853852 w 1853852"/>
              <a:gd name="connsiteY3" fmla="*/ 0 h 739035"/>
            </a:gdLst>
            <a:ahLst/>
            <a:cxnLst>
              <a:cxn ang="0">
                <a:pos x="connsiteX0" y="connsiteY0"/>
              </a:cxn>
              <a:cxn ang="0">
                <a:pos x="connsiteX1" y="connsiteY1"/>
              </a:cxn>
              <a:cxn ang="0">
                <a:pos x="connsiteX2" y="connsiteY2"/>
              </a:cxn>
              <a:cxn ang="0">
                <a:pos x="connsiteX3" y="connsiteY3"/>
              </a:cxn>
            </a:cxnLst>
            <a:rect l="l" t="t" r="r" b="b"/>
            <a:pathLst>
              <a:path w="1853852" h="739035">
                <a:moveTo>
                  <a:pt x="0" y="739035"/>
                </a:moveTo>
                <a:cubicBezTo>
                  <a:pt x="352816" y="681624"/>
                  <a:pt x="705633" y="624213"/>
                  <a:pt x="1014608" y="501041"/>
                </a:cubicBezTo>
                <a:cubicBezTo>
                  <a:pt x="1323583" y="377869"/>
                  <a:pt x="1853852" y="0"/>
                  <a:pt x="1853852" y="0"/>
                </a:cubicBezTo>
                <a:lnTo>
                  <a:pt x="1853852" y="0"/>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A7408BA-BEC6-6F4E-9B2D-4AF1322A7D2A}"/>
              </a:ext>
            </a:extLst>
          </p:cNvPr>
          <p:cNvGrpSpPr/>
          <p:nvPr/>
        </p:nvGrpSpPr>
        <p:grpSpPr>
          <a:xfrm>
            <a:off x="4530380" y="1534919"/>
            <a:ext cx="1892366" cy="1419275"/>
            <a:chOff x="7178102" y="1636859"/>
            <a:chExt cx="1892366" cy="1419275"/>
          </a:xfrm>
        </p:grpSpPr>
        <p:pic>
          <p:nvPicPr>
            <p:cNvPr id="52" name="Picture 51">
              <a:extLst>
                <a:ext uri="{FF2B5EF4-FFF2-40B4-BE49-F238E27FC236}">
                  <a16:creationId xmlns:a16="http://schemas.microsoft.com/office/drawing/2014/main" id="{DE919CB9-6787-9843-8849-57B561D4DDE8}"/>
                </a:ext>
              </a:extLst>
            </p:cNvPr>
            <p:cNvPicPr>
              <a:picLocks noChangeAspect="1"/>
            </p:cNvPicPr>
            <p:nvPr/>
          </p:nvPicPr>
          <p:blipFill>
            <a:blip r:embed="rId7" cstate="email">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178102" y="1636859"/>
              <a:ext cx="1892366" cy="1419275"/>
            </a:xfrm>
            <a:prstGeom prst="rect">
              <a:avLst/>
            </a:prstGeom>
          </p:spPr>
        </p:pic>
        <p:sp>
          <p:nvSpPr>
            <p:cNvPr id="53" name="TextBox 52">
              <a:extLst>
                <a:ext uri="{FF2B5EF4-FFF2-40B4-BE49-F238E27FC236}">
                  <a16:creationId xmlns:a16="http://schemas.microsoft.com/office/drawing/2014/main" id="{E8F1D217-42AF-E343-8CEE-B1112CE14F16}"/>
                </a:ext>
              </a:extLst>
            </p:cNvPr>
            <p:cNvSpPr txBox="1"/>
            <p:nvPr/>
          </p:nvSpPr>
          <p:spPr>
            <a:xfrm>
              <a:off x="7638425" y="2007994"/>
              <a:ext cx="926926" cy="769441"/>
            </a:xfrm>
            <a:prstGeom prst="rect">
              <a:avLst/>
            </a:prstGeom>
            <a:noFill/>
          </p:spPr>
          <p:txBody>
            <a:bodyPr wrap="square" rtlCol="0">
              <a:spAutoFit/>
            </a:bodyPr>
            <a:lstStyle/>
            <a:p>
              <a:pPr algn="ctr"/>
              <a:r>
                <a:rPr lang="en-US" sz="1100" dirty="0"/>
                <a:t>No cultural centers, no visible art – sterile </a:t>
              </a:r>
            </a:p>
          </p:txBody>
        </p:sp>
      </p:grpSp>
      <p:grpSp>
        <p:nvGrpSpPr>
          <p:cNvPr id="54" name="Group 53">
            <a:extLst>
              <a:ext uri="{FF2B5EF4-FFF2-40B4-BE49-F238E27FC236}">
                <a16:creationId xmlns:a16="http://schemas.microsoft.com/office/drawing/2014/main" id="{2C91112F-252B-3942-8ACF-6D83D0D346D4}"/>
              </a:ext>
            </a:extLst>
          </p:cNvPr>
          <p:cNvGrpSpPr/>
          <p:nvPr/>
        </p:nvGrpSpPr>
        <p:grpSpPr>
          <a:xfrm>
            <a:off x="5683295" y="205303"/>
            <a:ext cx="2509649" cy="1419275"/>
            <a:chOff x="7178101" y="1636859"/>
            <a:chExt cx="2021137" cy="1419275"/>
          </a:xfrm>
        </p:grpSpPr>
        <p:pic>
          <p:nvPicPr>
            <p:cNvPr id="55" name="Picture 54">
              <a:extLst>
                <a:ext uri="{FF2B5EF4-FFF2-40B4-BE49-F238E27FC236}">
                  <a16:creationId xmlns:a16="http://schemas.microsoft.com/office/drawing/2014/main" id="{956E74D2-5EE8-8E45-8B08-2A0251CF282F}"/>
                </a:ext>
              </a:extLst>
            </p:cNvPr>
            <p:cNvPicPr>
              <a:picLocks noChangeAspect="1"/>
            </p:cNvPicPr>
            <p:nvPr/>
          </p:nvPicPr>
          <p:blipFill>
            <a:blip r:embed="rId26" cstate="email">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178101" y="1636859"/>
              <a:ext cx="2021137" cy="1419275"/>
            </a:xfrm>
            <a:prstGeom prst="rect">
              <a:avLst/>
            </a:prstGeom>
          </p:spPr>
        </p:pic>
        <p:sp>
          <p:nvSpPr>
            <p:cNvPr id="56" name="TextBox 55">
              <a:extLst>
                <a:ext uri="{FF2B5EF4-FFF2-40B4-BE49-F238E27FC236}">
                  <a16:creationId xmlns:a16="http://schemas.microsoft.com/office/drawing/2014/main" id="{94D15A0B-C657-EB46-9ADB-314B82ACE2FB}"/>
                </a:ext>
              </a:extLst>
            </p:cNvPr>
            <p:cNvSpPr txBox="1"/>
            <p:nvPr/>
          </p:nvSpPr>
          <p:spPr>
            <a:xfrm>
              <a:off x="7638425" y="2007994"/>
              <a:ext cx="1133944" cy="769441"/>
            </a:xfrm>
            <a:prstGeom prst="rect">
              <a:avLst/>
            </a:prstGeom>
            <a:noFill/>
          </p:spPr>
          <p:txBody>
            <a:bodyPr wrap="square" rtlCol="0">
              <a:spAutoFit/>
            </a:bodyPr>
            <a:lstStyle/>
            <a:p>
              <a:pPr algn="ctr"/>
              <a:r>
                <a:rPr lang="en-US" sz="1100" dirty="0"/>
                <a:t>Work with FOC to learn how to transform physical spaces</a:t>
              </a:r>
            </a:p>
          </p:txBody>
        </p:sp>
      </p:grpSp>
      <p:sp>
        <p:nvSpPr>
          <p:cNvPr id="57" name="Freeform 56">
            <a:extLst>
              <a:ext uri="{FF2B5EF4-FFF2-40B4-BE49-F238E27FC236}">
                <a16:creationId xmlns:a16="http://schemas.microsoft.com/office/drawing/2014/main" id="{1B3B3AD6-6BA3-0F42-866A-5902759410FE}"/>
              </a:ext>
            </a:extLst>
          </p:cNvPr>
          <p:cNvSpPr/>
          <p:nvPr/>
        </p:nvSpPr>
        <p:spPr>
          <a:xfrm>
            <a:off x="5953076" y="1414311"/>
            <a:ext cx="1086593" cy="392488"/>
          </a:xfrm>
          <a:custGeom>
            <a:avLst/>
            <a:gdLst>
              <a:gd name="connsiteX0" fmla="*/ 0 w 1853852"/>
              <a:gd name="connsiteY0" fmla="*/ 739035 h 739035"/>
              <a:gd name="connsiteX1" fmla="*/ 1014608 w 1853852"/>
              <a:gd name="connsiteY1" fmla="*/ 501041 h 739035"/>
              <a:gd name="connsiteX2" fmla="*/ 1853852 w 1853852"/>
              <a:gd name="connsiteY2" fmla="*/ 0 h 739035"/>
              <a:gd name="connsiteX3" fmla="*/ 1853852 w 1853852"/>
              <a:gd name="connsiteY3" fmla="*/ 0 h 739035"/>
            </a:gdLst>
            <a:ahLst/>
            <a:cxnLst>
              <a:cxn ang="0">
                <a:pos x="connsiteX0" y="connsiteY0"/>
              </a:cxn>
              <a:cxn ang="0">
                <a:pos x="connsiteX1" y="connsiteY1"/>
              </a:cxn>
              <a:cxn ang="0">
                <a:pos x="connsiteX2" y="connsiteY2"/>
              </a:cxn>
              <a:cxn ang="0">
                <a:pos x="connsiteX3" y="connsiteY3"/>
              </a:cxn>
            </a:cxnLst>
            <a:rect l="l" t="t" r="r" b="b"/>
            <a:pathLst>
              <a:path w="1853852" h="739035">
                <a:moveTo>
                  <a:pt x="0" y="739035"/>
                </a:moveTo>
                <a:cubicBezTo>
                  <a:pt x="352816" y="681624"/>
                  <a:pt x="705633" y="624213"/>
                  <a:pt x="1014608" y="501041"/>
                </a:cubicBezTo>
                <a:cubicBezTo>
                  <a:pt x="1323583" y="377869"/>
                  <a:pt x="1853852" y="0"/>
                  <a:pt x="1853852" y="0"/>
                </a:cubicBezTo>
                <a:lnTo>
                  <a:pt x="1853852" y="0"/>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19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0-#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1+#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1000" fill="hold"/>
                                        <p:tgtEl>
                                          <p:spTgt spid="25"/>
                                        </p:tgtEl>
                                        <p:attrNameLst>
                                          <p:attrName>ppt_x</p:attrName>
                                        </p:attrNameLst>
                                      </p:cBhvr>
                                      <p:tavLst>
                                        <p:tav tm="0">
                                          <p:val>
                                            <p:strVal val="1+#ppt_w/2"/>
                                          </p:val>
                                        </p:tav>
                                        <p:tav tm="100000">
                                          <p:val>
                                            <p:strVal val="#ppt_x"/>
                                          </p:val>
                                        </p:tav>
                                      </p:tavLst>
                                    </p:anim>
                                    <p:anim calcmode="lin" valueType="num">
                                      <p:cBhvr additive="base">
                                        <p:cTn id="34" dur="1000" fill="hold"/>
                                        <p:tgtEl>
                                          <p:spTgt spid="25"/>
                                        </p:tgtEl>
                                        <p:attrNameLst>
                                          <p:attrName>ppt_y</p:attrName>
                                        </p:attrNameLst>
                                      </p:cBhvr>
                                      <p:tavLst>
                                        <p:tav tm="0">
                                          <p:val>
                                            <p:strVal val="0-#ppt_h/2"/>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1000" fill="hold"/>
                                        <p:tgtEl>
                                          <p:spTgt spid="28"/>
                                        </p:tgtEl>
                                        <p:attrNameLst>
                                          <p:attrName>ppt_x</p:attrName>
                                        </p:attrNameLst>
                                      </p:cBhvr>
                                      <p:tavLst>
                                        <p:tav tm="0">
                                          <p:val>
                                            <p:strVal val="1+#ppt_w/2"/>
                                          </p:val>
                                        </p:tav>
                                        <p:tav tm="100000">
                                          <p:val>
                                            <p:strVal val="#ppt_x"/>
                                          </p:val>
                                        </p:tav>
                                      </p:tavLst>
                                    </p:anim>
                                    <p:anim calcmode="lin" valueType="num">
                                      <p:cBhvr additive="base">
                                        <p:cTn id="38" dur="1000" fill="hold"/>
                                        <p:tgtEl>
                                          <p:spTgt spid="28"/>
                                        </p:tgtEl>
                                        <p:attrNameLst>
                                          <p:attrName>ppt_y</p:attrName>
                                        </p:attrNameLst>
                                      </p:cBhvr>
                                      <p:tavLst>
                                        <p:tav tm="0">
                                          <p:val>
                                            <p:strVal val="#ppt_y"/>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1000" fill="hold"/>
                                        <p:tgtEl>
                                          <p:spTgt spid="31"/>
                                        </p:tgtEl>
                                        <p:attrNameLst>
                                          <p:attrName>ppt_x</p:attrName>
                                        </p:attrNameLst>
                                      </p:cBhvr>
                                      <p:tavLst>
                                        <p:tav tm="0">
                                          <p:val>
                                            <p:strVal val="#ppt_x"/>
                                          </p:val>
                                        </p:tav>
                                        <p:tav tm="100000">
                                          <p:val>
                                            <p:strVal val="#ppt_x"/>
                                          </p:val>
                                        </p:tav>
                                      </p:tavLst>
                                    </p:anim>
                                    <p:anim calcmode="lin" valueType="num">
                                      <p:cBhvr additive="base">
                                        <p:cTn id="42" dur="10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1000" fill="hold"/>
                                        <p:tgtEl>
                                          <p:spTgt spid="34"/>
                                        </p:tgtEl>
                                        <p:attrNameLst>
                                          <p:attrName>ppt_x</p:attrName>
                                        </p:attrNameLst>
                                      </p:cBhvr>
                                      <p:tavLst>
                                        <p:tav tm="0">
                                          <p:val>
                                            <p:strVal val="1+#ppt_w/2"/>
                                          </p:val>
                                        </p:tav>
                                        <p:tav tm="100000">
                                          <p:val>
                                            <p:strVal val="#ppt_x"/>
                                          </p:val>
                                        </p:tav>
                                      </p:tavLst>
                                    </p:anim>
                                    <p:anim calcmode="lin" valueType="num">
                                      <p:cBhvr additive="base">
                                        <p:cTn id="46"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1000" fill="hold"/>
                                        <p:tgtEl>
                                          <p:spTgt spid="37"/>
                                        </p:tgtEl>
                                        <p:attrNameLst>
                                          <p:attrName>ppt_x</p:attrName>
                                        </p:attrNameLst>
                                      </p:cBhvr>
                                      <p:tavLst>
                                        <p:tav tm="0">
                                          <p:val>
                                            <p:strVal val="#ppt_x"/>
                                          </p:val>
                                        </p:tav>
                                        <p:tav tm="100000">
                                          <p:val>
                                            <p:strVal val="#ppt_x"/>
                                          </p:val>
                                        </p:tav>
                                      </p:tavLst>
                                    </p:anim>
                                    <p:anim calcmode="lin" valueType="num">
                                      <p:cBhvr additive="base">
                                        <p:cTn id="52" dur="1000" fill="hold"/>
                                        <p:tgtEl>
                                          <p:spTgt spid="37"/>
                                        </p:tgtEl>
                                        <p:attrNameLst>
                                          <p:attrName>ppt_y</p:attrName>
                                        </p:attrNameLst>
                                      </p:cBhvr>
                                      <p:tavLst>
                                        <p:tav tm="0">
                                          <p:val>
                                            <p:strVal val="1+#ppt_h/2"/>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1+#ppt_w/2"/>
                                          </p:val>
                                        </p:tav>
                                        <p:tav tm="100000">
                                          <p:val>
                                            <p:strVal val="#ppt_x"/>
                                          </p:val>
                                        </p:tav>
                                      </p:tavLst>
                                    </p:anim>
                                    <p:anim calcmode="lin" valueType="num">
                                      <p:cBhvr additive="base">
                                        <p:cTn id="56" dur="500" fill="hold"/>
                                        <p:tgtEl>
                                          <p:spTgt spid="40"/>
                                        </p:tgtEl>
                                        <p:attrNameLst>
                                          <p:attrName>ppt_y</p:attrName>
                                        </p:attrNameLst>
                                      </p:cBhvr>
                                      <p:tavLst>
                                        <p:tav tm="0">
                                          <p:val>
                                            <p:strVal val="#ppt_y"/>
                                          </p:val>
                                        </p:tav>
                                        <p:tav tm="100000">
                                          <p:val>
                                            <p:strVal val="#ppt_y"/>
                                          </p:val>
                                        </p:tav>
                                      </p:tavLst>
                                    </p:anim>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2" presetClass="entr" presetSubtype="3"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anim calcmode="lin" valueType="num">
                                      <p:cBhvr additive="base">
                                        <p:cTn id="77" dur="1000" fill="hold"/>
                                        <p:tgtEl>
                                          <p:spTgt spid="51"/>
                                        </p:tgtEl>
                                        <p:attrNameLst>
                                          <p:attrName>ppt_x</p:attrName>
                                        </p:attrNameLst>
                                      </p:cBhvr>
                                      <p:tavLst>
                                        <p:tav tm="0">
                                          <p:val>
                                            <p:strVal val="1+#ppt_w/2"/>
                                          </p:val>
                                        </p:tav>
                                        <p:tav tm="100000">
                                          <p:val>
                                            <p:strVal val="#ppt_x"/>
                                          </p:val>
                                        </p:tav>
                                      </p:tavLst>
                                    </p:anim>
                                    <p:anim calcmode="lin" valueType="num">
                                      <p:cBhvr additive="base">
                                        <p:cTn id="78" dur="1000" fill="hold"/>
                                        <p:tgtEl>
                                          <p:spTgt spid="51"/>
                                        </p:tgtEl>
                                        <p:attrNameLst>
                                          <p:attrName>ppt_y</p:attrName>
                                        </p:attrNameLst>
                                      </p:cBhvr>
                                      <p:tavLst>
                                        <p:tav tm="0">
                                          <p:val>
                                            <p:strVal val="0-#ppt_h/2"/>
                                          </p:val>
                                        </p:tav>
                                        <p:tav tm="100000">
                                          <p:val>
                                            <p:strVal val="#ppt_y"/>
                                          </p:val>
                                        </p:tav>
                                      </p:tavLst>
                                    </p:anim>
                                  </p:childTnLst>
                                </p:cTn>
                              </p:par>
                              <p:par>
                                <p:cTn id="79" presetID="2" presetClass="entr" presetSubtype="3" fill="hold" nodeType="withEffect">
                                  <p:stCondLst>
                                    <p:cond delay="0"/>
                                  </p:stCondLst>
                                  <p:childTnLst>
                                    <p:set>
                                      <p:cBhvr>
                                        <p:cTn id="80" dur="1" fill="hold">
                                          <p:stCondLst>
                                            <p:cond delay="0"/>
                                          </p:stCondLst>
                                        </p:cTn>
                                        <p:tgtEl>
                                          <p:spTgt spid="54"/>
                                        </p:tgtEl>
                                        <p:attrNameLst>
                                          <p:attrName>style.visibility</p:attrName>
                                        </p:attrNameLst>
                                      </p:cBhvr>
                                      <p:to>
                                        <p:strVal val="visible"/>
                                      </p:to>
                                    </p:set>
                                    <p:anim calcmode="lin" valueType="num">
                                      <p:cBhvr additive="base">
                                        <p:cTn id="81" dur="1000" fill="hold"/>
                                        <p:tgtEl>
                                          <p:spTgt spid="54"/>
                                        </p:tgtEl>
                                        <p:attrNameLst>
                                          <p:attrName>ppt_x</p:attrName>
                                        </p:attrNameLst>
                                      </p:cBhvr>
                                      <p:tavLst>
                                        <p:tav tm="0">
                                          <p:val>
                                            <p:strVal val="1+#ppt_w/2"/>
                                          </p:val>
                                        </p:tav>
                                        <p:tav tm="100000">
                                          <p:val>
                                            <p:strVal val="#ppt_x"/>
                                          </p:val>
                                        </p:tav>
                                      </p:tavLst>
                                    </p:anim>
                                    <p:anim calcmode="lin" valueType="num">
                                      <p:cBhvr additive="base">
                                        <p:cTn id="82" dur="1000" fill="hold"/>
                                        <p:tgtEl>
                                          <p:spTgt spid="54"/>
                                        </p:tgtEl>
                                        <p:attrNameLst>
                                          <p:attrName>ppt_y</p:attrName>
                                        </p:attrNameLst>
                                      </p:cBhvr>
                                      <p:tavLst>
                                        <p:tav tm="0">
                                          <p:val>
                                            <p:strVal val="0-#ppt_h/2"/>
                                          </p:val>
                                        </p:tav>
                                        <p:tav tm="100000">
                                          <p:val>
                                            <p:strVal val="#ppt_y"/>
                                          </p:val>
                                        </p:tav>
                                      </p:tavLst>
                                    </p:anim>
                                  </p:childTnLst>
                                </p:cTn>
                              </p:par>
                              <p:par>
                                <p:cTn id="83" presetID="1" presetClass="entr" presetSubtype="0" fill="hold" grpId="0" nodeType="withEffect">
                                  <p:stCondLst>
                                    <p:cond delay="0"/>
                                  </p:stCondLst>
                                  <p:childTnLst>
                                    <p:set>
                                      <p:cBhvr>
                                        <p:cTn id="8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14">
            <a:extLst>
              <a:ext uri="{FF2B5EF4-FFF2-40B4-BE49-F238E27FC236}">
                <a16:creationId xmlns:a16="http://schemas.microsoft.com/office/drawing/2014/main" id="{6FC11E2E-9797-4FEA-90FD-894E32A2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8626"/>
            <a:ext cx="5053837" cy="1409374"/>
          </a:xfrm>
          <a:custGeom>
            <a:avLst/>
            <a:gdLst>
              <a:gd name="connsiteX0" fmla="*/ 0 w 6738450"/>
              <a:gd name="connsiteY0" fmla="*/ 0 h 1409374"/>
              <a:gd name="connsiteX1" fmla="*/ 6738450 w 6738450"/>
              <a:gd name="connsiteY1" fmla="*/ 0 h 1409374"/>
              <a:gd name="connsiteX2" fmla="*/ 6085725 w 6738450"/>
              <a:gd name="connsiteY2" fmla="*/ 1409374 h 1409374"/>
              <a:gd name="connsiteX3" fmla="*/ 1524000 w 6738450"/>
              <a:gd name="connsiteY3" fmla="*/ 1409374 h 1409374"/>
              <a:gd name="connsiteX4" fmla="*/ 1200418 w 6738450"/>
              <a:gd name="connsiteY4" fmla="*/ 1409374 h 1409374"/>
              <a:gd name="connsiteX5" fmla="*/ 0 w 6738450"/>
              <a:gd name="connsiteY5" fmla="*/ 1409374 h 14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450" h="1409374">
                <a:moveTo>
                  <a:pt x="0" y="0"/>
                </a:moveTo>
                <a:lnTo>
                  <a:pt x="6738450" y="0"/>
                </a:lnTo>
                <a:lnTo>
                  <a:pt x="6085725" y="1409374"/>
                </a:lnTo>
                <a:lnTo>
                  <a:pt x="1524000" y="1409374"/>
                </a:lnTo>
                <a:lnTo>
                  <a:pt x="1200418" y="1409374"/>
                </a:lnTo>
                <a:lnTo>
                  <a:pt x="0" y="1409374"/>
                </a:lnTo>
                <a:close/>
              </a:path>
            </a:pathLst>
          </a:cu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9" name="Freeform 33">
            <a:extLst>
              <a:ext uri="{FF2B5EF4-FFF2-40B4-BE49-F238E27FC236}">
                <a16:creationId xmlns:a16="http://schemas.microsoft.com/office/drawing/2014/main" id="{F8828EFD-56F8-4B00-9A0D-B623CC074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6572" y="3608996"/>
            <a:ext cx="3392097" cy="3249004"/>
          </a:xfrm>
          <a:custGeom>
            <a:avLst/>
            <a:gdLst>
              <a:gd name="connsiteX0" fmla="*/ 3018081 w 4522796"/>
              <a:gd name="connsiteY0" fmla="*/ 0 h 3249004"/>
              <a:gd name="connsiteX1" fmla="*/ 0 w 4522796"/>
              <a:gd name="connsiteY1" fmla="*/ 0 h 3249004"/>
              <a:gd name="connsiteX2" fmla="*/ 0 w 4522796"/>
              <a:gd name="connsiteY2" fmla="*/ 3249004 h 3249004"/>
              <a:gd name="connsiteX3" fmla="*/ 4522796 w 4522796"/>
              <a:gd name="connsiteY3" fmla="*/ 3249004 h 3249004"/>
            </a:gdLst>
            <a:ahLst/>
            <a:cxnLst>
              <a:cxn ang="0">
                <a:pos x="connsiteX0" y="connsiteY0"/>
              </a:cxn>
              <a:cxn ang="0">
                <a:pos x="connsiteX1" y="connsiteY1"/>
              </a:cxn>
              <a:cxn ang="0">
                <a:pos x="connsiteX2" y="connsiteY2"/>
              </a:cxn>
              <a:cxn ang="0">
                <a:pos x="connsiteX3" y="connsiteY3"/>
              </a:cxn>
            </a:cxnLst>
            <a:rect l="l" t="t" r="r" b="b"/>
            <a:pathLst>
              <a:path w="4522796" h="3249004">
                <a:moveTo>
                  <a:pt x="3018081" y="0"/>
                </a:moveTo>
                <a:lnTo>
                  <a:pt x="0" y="0"/>
                </a:lnTo>
                <a:lnTo>
                  <a:pt x="0" y="3249004"/>
                </a:lnTo>
                <a:lnTo>
                  <a:pt x="4522796" y="324900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2" name="Title 1">
            <a:extLst>
              <a:ext uri="{FF2B5EF4-FFF2-40B4-BE49-F238E27FC236}">
                <a16:creationId xmlns:a16="http://schemas.microsoft.com/office/drawing/2014/main" id="{E6A0EFB2-1C8C-4DF3-B14F-8DCD3F0DBB50}"/>
              </a:ext>
            </a:extLst>
          </p:cNvPr>
          <p:cNvSpPr>
            <a:spLocks noGrp="1"/>
          </p:cNvSpPr>
          <p:nvPr>
            <p:ph type="title"/>
          </p:nvPr>
        </p:nvSpPr>
        <p:spPr>
          <a:xfrm>
            <a:off x="1143000" y="3011117"/>
            <a:ext cx="4963538" cy="1355750"/>
          </a:xfrm>
        </p:spPr>
        <p:txBody>
          <a:bodyPr vert="horz" lIns="91440" tIns="45720" rIns="91440" bIns="45720" rtlCol="0" anchor="b">
            <a:normAutofit/>
          </a:bodyPr>
          <a:lstStyle/>
          <a:p>
            <a:r>
              <a:rPr lang="en-US" sz="4300" kern="1200">
                <a:solidFill>
                  <a:schemeClr val="tx1"/>
                </a:solidFill>
                <a:latin typeface="+mj-lt"/>
                <a:ea typeface="+mj-ea"/>
                <a:cs typeface="+mj-cs"/>
              </a:rPr>
              <a:t>Action Steps to take Back to Your Campus</a:t>
            </a:r>
          </a:p>
        </p:txBody>
      </p:sp>
      <p:sp>
        <p:nvSpPr>
          <p:cNvPr id="4" name="Content Placeholder 3">
            <a:extLst>
              <a:ext uri="{FF2B5EF4-FFF2-40B4-BE49-F238E27FC236}">
                <a16:creationId xmlns:a16="http://schemas.microsoft.com/office/drawing/2014/main" id="{B52B4115-3988-4FB8-97BD-3DE5D6F50814}"/>
              </a:ext>
            </a:extLst>
          </p:cNvPr>
          <p:cNvSpPr>
            <a:spLocks noGrp="1"/>
          </p:cNvSpPr>
          <p:nvPr>
            <p:ph idx="1"/>
          </p:nvPr>
        </p:nvSpPr>
        <p:spPr>
          <a:xfrm>
            <a:off x="1143000" y="4373823"/>
            <a:ext cx="4963538" cy="911117"/>
          </a:xfrm>
        </p:spPr>
        <p:txBody>
          <a:bodyPr vert="horz" lIns="91440" tIns="45720" rIns="91440" bIns="45720" rtlCol="0">
            <a:noAutofit/>
          </a:bodyPr>
          <a:lstStyle/>
          <a:p>
            <a:pPr marL="0" indent="0">
              <a:buNone/>
            </a:pPr>
            <a:r>
              <a:rPr lang="en-US" sz="3600" kern="1200" dirty="0">
                <a:solidFill>
                  <a:schemeClr val="tx1"/>
                </a:solidFill>
                <a:latin typeface="+mn-lt"/>
                <a:ea typeface="+mn-ea"/>
                <a:cs typeface="+mn-cs"/>
              </a:rPr>
              <a:t>What can you take back to your campus?</a:t>
            </a:r>
          </a:p>
        </p:txBody>
      </p:sp>
      <p:sp>
        <p:nvSpPr>
          <p:cNvPr id="31" name="Freeform 24">
            <a:extLst>
              <a:ext uri="{FF2B5EF4-FFF2-40B4-BE49-F238E27FC236}">
                <a16:creationId xmlns:a16="http://schemas.microsoft.com/office/drawing/2014/main" id="{3D4697C8-4A0D-4493-B526-7CC15E0EE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0463" cy="2896258"/>
          </a:xfrm>
          <a:custGeom>
            <a:avLst/>
            <a:gdLst>
              <a:gd name="connsiteX0" fmla="*/ 0 w 5920618"/>
              <a:gd name="connsiteY0" fmla="*/ 0 h 2896258"/>
              <a:gd name="connsiteX1" fmla="*/ 3191370 w 5920618"/>
              <a:gd name="connsiteY1" fmla="*/ 0 h 2896258"/>
              <a:gd name="connsiteX2" fmla="*/ 3346315 w 5920618"/>
              <a:gd name="connsiteY2" fmla="*/ 0 h 2896258"/>
              <a:gd name="connsiteX3" fmla="*/ 5920618 w 5920618"/>
              <a:gd name="connsiteY3" fmla="*/ 0 h 2896258"/>
              <a:gd name="connsiteX4" fmla="*/ 4583705 w 5920618"/>
              <a:gd name="connsiteY4" fmla="*/ 2896258 h 2896258"/>
              <a:gd name="connsiteX5" fmla="*/ 3346315 w 5920618"/>
              <a:gd name="connsiteY5" fmla="*/ 2896258 h 2896258"/>
              <a:gd name="connsiteX6" fmla="*/ 1854457 w 5920618"/>
              <a:gd name="connsiteY6" fmla="*/ 2896258 h 2896258"/>
              <a:gd name="connsiteX7" fmla="*/ 0 w 5920618"/>
              <a:gd name="connsiteY7" fmla="*/ 2896258 h 28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618" h="2896258">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Fingerprint2">
            <a:extLst>
              <a:ext uri="{FF2B5EF4-FFF2-40B4-BE49-F238E27FC236}">
                <a16:creationId xmlns:a16="http://schemas.microsoft.com/office/drawing/2014/main" id="{088E64AF-F578-495B-AB2F-4F8AEEA4CC3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54593" y="1569639"/>
            <a:ext cx="2309347" cy="2309347"/>
          </a:xfrm>
          <a:prstGeom prst="rect">
            <a:avLst/>
          </a:prstGeom>
        </p:spPr>
      </p:pic>
      <p:sp>
        <p:nvSpPr>
          <p:cNvPr id="33" name="Freeform 15">
            <a:extLst>
              <a:ext uri="{FF2B5EF4-FFF2-40B4-BE49-F238E27FC236}">
                <a16:creationId xmlns:a16="http://schemas.microsoft.com/office/drawing/2014/main" id="{A085B63A-2D2F-4B09-9BFB-E2080686C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107" y="5448626"/>
            <a:ext cx="4443893"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74347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648EB26-07B9-4C80-94AD-A279356CD795}"/>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Reflections</a:t>
            </a:r>
          </a:p>
        </p:txBody>
      </p:sp>
      <p:sp>
        <p:nvSpPr>
          <p:cNvPr id="3" name="Text Placeholder 2">
            <a:extLst>
              <a:ext uri="{FF2B5EF4-FFF2-40B4-BE49-F238E27FC236}">
                <a16:creationId xmlns:a16="http://schemas.microsoft.com/office/drawing/2014/main" id="{DC52FFF6-FA77-403A-86AF-483708D61723}"/>
              </a:ext>
            </a:extLst>
          </p:cNvPr>
          <p:cNvSpPr>
            <a:spLocks noGrp="1"/>
          </p:cNvSpPr>
          <p:nvPr>
            <p:ph type="body" idx="1"/>
          </p:nvPr>
        </p:nvSpPr>
        <p:spPr>
          <a:xfrm>
            <a:off x="2284026" y="4074718"/>
            <a:ext cx="4578895" cy="682079"/>
          </a:xfrm>
        </p:spPr>
        <p:txBody>
          <a:bodyPr vert="horz" lIns="91440" tIns="45720" rIns="91440" bIns="45720" rtlCol="0">
            <a:normAutofit/>
          </a:bodyPr>
          <a:lstStyle/>
          <a:p>
            <a:pPr algn="ctr"/>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287594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104733-5A3F-44DC-A57A-2C4B5B04EF3A}"/>
              </a:ext>
            </a:extLst>
          </p:cNvPr>
          <p:cNvSpPr>
            <a:spLocks noGrp="1"/>
          </p:cNvSpPr>
          <p:nvPr>
            <p:ph type="title"/>
          </p:nvPr>
        </p:nvSpPr>
        <p:spPr>
          <a:xfrm>
            <a:off x="647271" y="1012004"/>
            <a:ext cx="2562119" cy="4795408"/>
          </a:xfrm>
        </p:spPr>
        <p:txBody>
          <a:bodyPr>
            <a:normAutofit/>
          </a:bodyPr>
          <a:lstStyle/>
          <a:p>
            <a:r>
              <a:rPr lang="en-US">
                <a:solidFill>
                  <a:srgbClr val="FFFFFF"/>
                </a:solidFill>
              </a:rPr>
              <a:t>Outcomes of the Session</a:t>
            </a:r>
          </a:p>
        </p:txBody>
      </p:sp>
      <p:graphicFrame>
        <p:nvGraphicFramePr>
          <p:cNvPr id="5" name="Content Placeholder 2">
            <a:extLst>
              <a:ext uri="{FF2B5EF4-FFF2-40B4-BE49-F238E27FC236}">
                <a16:creationId xmlns:a16="http://schemas.microsoft.com/office/drawing/2014/main" id="{4F9431D9-7136-48DC-A8BD-686E8C0A4F31}"/>
              </a:ext>
            </a:extLst>
          </p:cNvPr>
          <p:cNvGraphicFramePr>
            <a:graphicFrameLocks noGrp="1"/>
          </p:cNvGraphicFramePr>
          <p:nvPr>
            <p:ph idx="1"/>
            <p:extLst>
              <p:ext uri="{D42A27DB-BD31-4B8C-83A1-F6EECF244321}">
                <p14:modId xmlns:p14="http://schemas.microsoft.com/office/powerpoint/2010/main" val="1173829479"/>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457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2F9C1A6-8888-4EB3-A8B4-71280E3BF929}"/>
              </a:ext>
            </a:extLst>
          </p:cNvPr>
          <p:cNvSpPr>
            <a:spLocks noGrp="1"/>
          </p:cNvSpPr>
          <p:nvPr>
            <p:ph type="title"/>
          </p:nvPr>
        </p:nvSpPr>
        <p:spPr>
          <a:xfrm>
            <a:off x="628650" y="963877"/>
            <a:ext cx="2620771" cy="4930246"/>
          </a:xfrm>
        </p:spPr>
        <p:txBody>
          <a:bodyPr>
            <a:normAutofit/>
          </a:bodyPr>
          <a:lstStyle/>
          <a:p>
            <a:pPr algn="r"/>
            <a:r>
              <a:rPr lang="en-US" sz="3700">
                <a:solidFill>
                  <a:schemeClr val="accent1"/>
                </a:solidFill>
              </a:rPr>
              <a:t>For more information contact:</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DADF2311-2C5E-405F-B547-72F0C96334FF}"/>
              </a:ext>
            </a:extLst>
          </p:cNvPr>
          <p:cNvSpPr>
            <a:spLocks noGrp="1"/>
          </p:cNvSpPr>
          <p:nvPr>
            <p:ph idx="1"/>
          </p:nvPr>
        </p:nvSpPr>
        <p:spPr>
          <a:xfrm>
            <a:off x="3732023" y="963877"/>
            <a:ext cx="4783327" cy="4930246"/>
          </a:xfrm>
        </p:spPr>
        <p:txBody>
          <a:bodyPr anchor="ctr">
            <a:normAutofit/>
          </a:bodyPr>
          <a:lstStyle/>
          <a:p>
            <a:pPr marL="0" indent="0">
              <a:buNone/>
            </a:pPr>
            <a:r>
              <a:rPr lang="en-US" sz="2100" b="1" dirty="0"/>
              <a:t>Mayra Cruz</a:t>
            </a:r>
          </a:p>
          <a:p>
            <a:pPr marL="0" indent="0">
              <a:buNone/>
            </a:pPr>
            <a:r>
              <a:rPr lang="en-US" sz="2100" dirty="0">
                <a:hlinkClick r:id="rId2"/>
              </a:rPr>
              <a:t>cruzmayra@deanza.edu</a:t>
            </a:r>
            <a:r>
              <a:rPr lang="en-US" sz="2100" dirty="0"/>
              <a:t>  </a:t>
            </a:r>
          </a:p>
          <a:p>
            <a:pPr marL="0" indent="0">
              <a:buNone/>
            </a:pPr>
            <a:r>
              <a:rPr lang="en-US" sz="2100" b="1" dirty="0"/>
              <a:t>Dr. Luke Lara</a:t>
            </a:r>
            <a:r>
              <a:rPr lang="de-DE" sz="2100" b="1" dirty="0"/>
              <a:t> </a:t>
            </a:r>
          </a:p>
          <a:p>
            <a:pPr marL="0" indent="0">
              <a:buNone/>
            </a:pPr>
            <a:r>
              <a:rPr lang="de-DE" sz="2100" dirty="0">
                <a:hlinkClick r:id="rId3"/>
              </a:rPr>
              <a:t>llara@miracosta.edu</a:t>
            </a:r>
            <a:r>
              <a:rPr lang="de-DE" sz="2100" dirty="0"/>
              <a:t> </a:t>
            </a:r>
          </a:p>
          <a:p>
            <a:pPr marL="0" indent="0">
              <a:buNone/>
            </a:pPr>
            <a:r>
              <a:rPr lang="de-DE" sz="2100" b="1" dirty="0"/>
              <a:t>Eugene </a:t>
            </a:r>
            <a:r>
              <a:rPr lang="de-DE" sz="2100" b="1" dirty="0" err="1"/>
              <a:t>Whitlock</a:t>
            </a:r>
            <a:r>
              <a:rPr lang="de-DE" sz="2100" b="1" dirty="0"/>
              <a:t>, </a:t>
            </a:r>
            <a:r>
              <a:rPr lang="de-DE" sz="2100" b="1" dirty="0" err="1"/>
              <a:t>Esq</a:t>
            </a:r>
            <a:r>
              <a:rPr lang="de-DE" sz="2100" b="1" dirty="0"/>
              <a:t>. ‎</a:t>
            </a:r>
          </a:p>
          <a:p>
            <a:pPr marL="0" indent="0">
              <a:buNone/>
            </a:pPr>
            <a:r>
              <a:rPr lang="de-DE" sz="2100" dirty="0">
                <a:hlinkClick r:id="rId4"/>
              </a:rPr>
              <a:t>eugene.whitlock@gmail.com</a:t>
            </a:r>
            <a:r>
              <a:rPr lang="de-DE" sz="2100" dirty="0"/>
              <a:t>  </a:t>
            </a:r>
            <a:endParaRPr lang="en-US" sz="2100" dirty="0"/>
          </a:p>
        </p:txBody>
      </p:sp>
    </p:spTree>
    <p:extLst>
      <p:ext uri="{BB962C8B-B14F-4D97-AF65-F5344CB8AC3E}">
        <p14:creationId xmlns:p14="http://schemas.microsoft.com/office/powerpoint/2010/main" val="2161234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765A1-4D10-4F29-8B85-75979E1E6372}"/>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rPr>
              <a:t>Resources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C19A49-AB73-454B-8BFF-FC6A54A957F4}"/>
              </a:ext>
            </a:extLst>
          </p:cNvPr>
          <p:cNvSpPr>
            <a:spLocks noGrp="1"/>
          </p:cNvSpPr>
          <p:nvPr>
            <p:ph idx="1"/>
          </p:nvPr>
        </p:nvSpPr>
        <p:spPr>
          <a:xfrm>
            <a:off x="3732023" y="963877"/>
            <a:ext cx="4783327" cy="4930246"/>
          </a:xfrm>
        </p:spPr>
        <p:txBody>
          <a:bodyPr anchor="ctr">
            <a:normAutofit/>
          </a:bodyPr>
          <a:lstStyle/>
          <a:p>
            <a:r>
              <a:rPr lang="en-US" sz="2100">
                <a:hlinkClick r:id="rId2"/>
              </a:rPr>
              <a:t>http://occa17.com/data/documents/Equity-Assessment-Instructions-and-Worksheet-for-COCC.pdf </a:t>
            </a:r>
          </a:p>
          <a:p>
            <a:endParaRPr lang="en-US" sz="2100">
              <a:hlinkClick r:id="rId2"/>
            </a:endParaRPr>
          </a:p>
          <a:p>
            <a:r>
              <a:rPr lang="en-US" sz="2100">
                <a:hlinkClick r:id="rId2"/>
              </a:rPr>
              <a:t>http://www.racialequitytools.org/plan/informing-the-plan/organizational-assessment-tools-and-resources</a:t>
            </a:r>
            <a:r>
              <a:rPr lang="en-US" sz="2100"/>
              <a:t> </a:t>
            </a:r>
          </a:p>
        </p:txBody>
      </p:sp>
    </p:spTree>
    <p:extLst>
      <p:ext uri="{BB962C8B-B14F-4D97-AF65-F5344CB8AC3E}">
        <p14:creationId xmlns:p14="http://schemas.microsoft.com/office/powerpoint/2010/main" val="1024712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87AE-F42E-2240-A5D9-6A0C38D3E76A}"/>
              </a:ext>
            </a:extLst>
          </p:cNvPr>
          <p:cNvSpPr>
            <a:spLocks noGrp="1"/>
          </p:cNvSpPr>
          <p:nvPr>
            <p:ph type="title"/>
          </p:nvPr>
        </p:nvSpPr>
        <p:spPr/>
        <p:txBody>
          <a:bodyPr/>
          <a:lstStyle/>
          <a:p>
            <a:r>
              <a:rPr lang="en-US" dirty="0"/>
              <a:t>Community Agreements</a:t>
            </a:r>
          </a:p>
        </p:txBody>
      </p:sp>
      <p:sp>
        <p:nvSpPr>
          <p:cNvPr id="3" name="Content Placeholder 2">
            <a:extLst>
              <a:ext uri="{FF2B5EF4-FFF2-40B4-BE49-F238E27FC236}">
                <a16:creationId xmlns:a16="http://schemas.microsoft.com/office/drawing/2014/main" id="{E19E52E2-1964-9745-B00C-C221C3F1E1B7}"/>
              </a:ext>
            </a:extLst>
          </p:cNvPr>
          <p:cNvSpPr>
            <a:spLocks noGrp="1"/>
          </p:cNvSpPr>
          <p:nvPr>
            <p:ph idx="1"/>
          </p:nvPr>
        </p:nvSpPr>
        <p:spPr/>
        <p:txBody>
          <a:bodyPr/>
          <a:lstStyle/>
          <a:p>
            <a:r>
              <a:rPr lang="en-US" dirty="0"/>
              <a:t>Be true to yourself.</a:t>
            </a:r>
          </a:p>
          <a:p>
            <a:r>
              <a:rPr lang="en-US" dirty="0"/>
              <a:t>Commit to learning from each other.</a:t>
            </a:r>
          </a:p>
          <a:p>
            <a:r>
              <a:rPr lang="en-US" dirty="0"/>
              <a:t>Acknowledge each other’s experiences.</a:t>
            </a:r>
          </a:p>
          <a:p>
            <a:r>
              <a:rPr lang="en-US" dirty="0"/>
              <a:t>Trust that others are doing the best they can.</a:t>
            </a:r>
          </a:p>
          <a:p>
            <a:r>
              <a:rPr lang="en-US" dirty="0"/>
              <a:t>Challenge the idea and not the person.</a:t>
            </a:r>
          </a:p>
          <a:p>
            <a:r>
              <a:rPr lang="en-US" dirty="0"/>
              <a:t>Speak your discomfort.</a:t>
            </a:r>
          </a:p>
          <a:p>
            <a:r>
              <a:rPr lang="en-US" dirty="0"/>
              <a:t>Step Up, Step Back.</a:t>
            </a:r>
          </a:p>
        </p:txBody>
      </p:sp>
      <p:sp>
        <p:nvSpPr>
          <p:cNvPr id="4" name="Rectangle 3">
            <a:extLst>
              <a:ext uri="{FF2B5EF4-FFF2-40B4-BE49-F238E27FC236}">
                <a16:creationId xmlns:a16="http://schemas.microsoft.com/office/drawing/2014/main" id="{3F667CC3-658D-8D48-B077-C1118E1E47C2}"/>
              </a:ext>
            </a:extLst>
          </p:cNvPr>
          <p:cNvSpPr/>
          <p:nvPr/>
        </p:nvSpPr>
        <p:spPr>
          <a:xfrm>
            <a:off x="1957589" y="5946130"/>
            <a:ext cx="6681773" cy="276999"/>
          </a:xfrm>
          <a:prstGeom prst="rect">
            <a:avLst/>
          </a:prstGeom>
        </p:spPr>
        <p:txBody>
          <a:bodyPr wrap="square">
            <a:spAutoFit/>
          </a:bodyPr>
          <a:lstStyle/>
          <a:p>
            <a:r>
              <a:rPr lang="en-US" sz="1200" dirty="0"/>
              <a:t>Page 2 of the Program: Adapted from the University of Michigan Program of Intergroup Relations, IGR</a:t>
            </a:r>
          </a:p>
        </p:txBody>
      </p:sp>
    </p:spTree>
    <p:extLst>
      <p:ext uri="{BB962C8B-B14F-4D97-AF65-F5344CB8AC3E}">
        <p14:creationId xmlns:p14="http://schemas.microsoft.com/office/powerpoint/2010/main" val="3985815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263FC-7A57-4F48-BEBB-9B0C94474DA2}"/>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kern="1200" dirty="0">
                <a:solidFill>
                  <a:schemeClr val="bg1"/>
                </a:solidFill>
                <a:latin typeface="+mj-lt"/>
                <a:ea typeface="+mj-ea"/>
                <a:cs typeface="+mj-cs"/>
              </a:rPr>
              <a:t>Definitions and the Neuroscience of Implicit Bias </a:t>
            </a:r>
          </a:p>
        </p:txBody>
      </p:sp>
      <p:sp>
        <p:nvSpPr>
          <p:cNvPr id="8" name="Footer Placeholder 4">
            <a:extLst>
              <a:ext uri="{FF2B5EF4-FFF2-40B4-BE49-F238E27FC236}">
                <a16:creationId xmlns:a16="http://schemas.microsoft.com/office/drawing/2014/main" id="{B5F5198C-534B-D54D-845C-5E1EBA36DF33}"/>
              </a:ext>
            </a:extLst>
          </p:cNvPr>
          <p:cNvSpPr>
            <a:spLocks noGrp="1"/>
          </p:cNvSpPr>
          <p:nvPr>
            <p:ph type="ftr" sz="quarter" idx="11"/>
          </p:nvPr>
        </p:nvSpPr>
        <p:spPr>
          <a:xfrm>
            <a:off x="2514600" y="6431722"/>
            <a:ext cx="4114800" cy="365125"/>
          </a:xfrm>
        </p:spPr>
        <p:txBody>
          <a:bodyPr/>
          <a:lstStyle/>
          <a:p>
            <a:r>
              <a:rPr lang="en-US" dirty="0"/>
              <a:t>© Copyright Eugene Whitlock (</a:t>
            </a:r>
            <a:r>
              <a:rPr lang="en-US" dirty="0" err="1"/>
              <a:t>www.eugenewhitlock.com</a:t>
            </a:r>
            <a:r>
              <a:rPr lang="en-US" dirty="0"/>
              <a:t>)</a:t>
            </a:r>
          </a:p>
        </p:txBody>
      </p:sp>
      <p:pic>
        <p:nvPicPr>
          <p:cNvPr id="6" name="Content Placeholder 5">
            <a:hlinkClick r:id="rId3"/>
            <a:extLst>
              <a:ext uri="{FF2B5EF4-FFF2-40B4-BE49-F238E27FC236}">
                <a16:creationId xmlns:a16="http://schemas.microsoft.com/office/drawing/2014/main" id="{F1E00979-816C-624F-BD7A-D11AA83AED4C}"/>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723707" y="1825625"/>
            <a:ext cx="7696586" cy="3569335"/>
          </a:xfrm>
        </p:spPr>
      </p:pic>
      <p:sp>
        <p:nvSpPr>
          <p:cNvPr id="9" name="TextBox 8">
            <a:extLst>
              <a:ext uri="{FF2B5EF4-FFF2-40B4-BE49-F238E27FC236}">
                <a16:creationId xmlns:a16="http://schemas.microsoft.com/office/drawing/2014/main" id="{EC2A212D-9076-B848-9862-017B67F19530}"/>
              </a:ext>
            </a:extLst>
          </p:cNvPr>
          <p:cNvSpPr txBox="1"/>
          <p:nvPr/>
        </p:nvSpPr>
        <p:spPr>
          <a:xfrm>
            <a:off x="2651760" y="5821680"/>
            <a:ext cx="3749040" cy="369332"/>
          </a:xfrm>
          <a:prstGeom prst="rect">
            <a:avLst/>
          </a:prstGeom>
          <a:noFill/>
        </p:spPr>
        <p:txBody>
          <a:bodyPr wrap="square" rtlCol="0">
            <a:spAutoFit/>
          </a:bodyPr>
          <a:lstStyle/>
          <a:p>
            <a:r>
              <a:rPr lang="en-US" dirty="0"/>
              <a:t>Click on picture to play </a:t>
            </a:r>
            <a:r>
              <a:rPr lang="en-US"/>
              <a:t>YouTube video</a:t>
            </a:r>
            <a:endParaRPr lang="en-US" dirty="0"/>
          </a:p>
        </p:txBody>
      </p:sp>
    </p:spTree>
    <p:extLst>
      <p:ext uri="{BB962C8B-B14F-4D97-AF65-F5344CB8AC3E}">
        <p14:creationId xmlns:p14="http://schemas.microsoft.com/office/powerpoint/2010/main" val="610212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C1C0-31DD-8340-895C-3B4E318089BC}"/>
              </a:ext>
            </a:extLst>
          </p:cNvPr>
          <p:cNvSpPr>
            <a:spLocks noGrp="1"/>
          </p:cNvSpPr>
          <p:nvPr>
            <p:ph type="title"/>
          </p:nvPr>
        </p:nvSpPr>
        <p:spPr/>
        <p:txBody>
          <a:bodyPr/>
          <a:lstStyle/>
          <a:p>
            <a:r>
              <a:rPr lang="en-US" dirty="0"/>
              <a:t>What is Unconscious Bias?</a:t>
            </a:r>
          </a:p>
        </p:txBody>
      </p:sp>
      <p:sp>
        <p:nvSpPr>
          <p:cNvPr id="3" name="Content Placeholder 2">
            <a:extLst>
              <a:ext uri="{FF2B5EF4-FFF2-40B4-BE49-F238E27FC236}">
                <a16:creationId xmlns:a16="http://schemas.microsoft.com/office/drawing/2014/main" id="{00E8532D-4CE8-A447-9D69-125F82043FEB}"/>
              </a:ext>
            </a:extLst>
          </p:cNvPr>
          <p:cNvSpPr>
            <a:spLocks noGrp="1"/>
          </p:cNvSpPr>
          <p:nvPr>
            <p:ph idx="1"/>
          </p:nvPr>
        </p:nvSpPr>
        <p:spPr>
          <a:xfrm>
            <a:off x="628650" y="1552492"/>
            <a:ext cx="7886700" cy="4351338"/>
          </a:xfrm>
        </p:spPr>
        <p:txBody>
          <a:bodyPr/>
          <a:lstStyle/>
          <a:p>
            <a:r>
              <a:rPr lang="en-US" sz="2400" dirty="0"/>
              <a:t>Unconscious biases are stereotypes about certain groups of people that individuals form outside their own conscious awareness. Everyone holds unconscious beliefs about various social and identity groups, and these biases stem from one's tendency to organize social worlds by categorizing.  Implicit biases are not accessible through introspection.</a:t>
            </a:r>
          </a:p>
          <a:p>
            <a:endParaRPr lang="en-US" dirty="0"/>
          </a:p>
        </p:txBody>
      </p:sp>
      <p:pic>
        <p:nvPicPr>
          <p:cNvPr id="4" name="Picture 3">
            <a:extLst>
              <a:ext uri="{FF2B5EF4-FFF2-40B4-BE49-F238E27FC236}">
                <a16:creationId xmlns:a16="http://schemas.microsoft.com/office/drawing/2014/main" id="{47CD3C39-EAD3-EF4A-99C4-6A95EFC61600}"/>
              </a:ext>
            </a:extLst>
          </p:cNvPr>
          <p:cNvPicPr>
            <a:picLocks noChangeAspect="1"/>
          </p:cNvPicPr>
          <p:nvPr/>
        </p:nvPicPr>
        <p:blipFill>
          <a:blip r:embed="rId3"/>
          <a:stretch>
            <a:fillRect/>
          </a:stretch>
        </p:blipFill>
        <p:spPr>
          <a:xfrm>
            <a:off x="628650" y="3899456"/>
            <a:ext cx="7886700" cy="2744788"/>
          </a:xfrm>
          <a:prstGeom prst="rect">
            <a:avLst/>
          </a:prstGeom>
        </p:spPr>
      </p:pic>
      <p:sp>
        <p:nvSpPr>
          <p:cNvPr id="5" name="Footer Placeholder 4">
            <a:extLst>
              <a:ext uri="{FF2B5EF4-FFF2-40B4-BE49-F238E27FC236}">
                <a16:creationId xmlns:a16="http://schemas.microsoft.com/office/drawing/2014/main" id="{3F1CD747-C01E-FB4B-9623-3D1B9A471EBD}"/>
              </a:ext>
            </a:extLst>
          </p:cNvPr>
          <p:cNvSpPr>
            <a:spLocks noGrp="1"/>
          </p:cNvSpPr>
          <p:nvPr>
            <p:ph type="ftr" sz="quarter" idx="11"/>
          </p:nvPr>
        </p:nvSpPr>
        <p:spPr>
          <a:xfrm>
            <a:off x="2352304" y="6461681"/>
            <a:ext cx="4114800" cy="365125"/>
          </a:xfrm>
        </p:spPr>
        <p:txBody>
          <a:bodyPr/>
          <a:lstStyle/>
          <a:p>
            <a:r>
              <a:rPr lang="en-US" dirty="0"/>
              <a:t>© Copyright Eugene Whitlock (</a:t>
            </a:r>
            <a:r>
              <a:rPr lang="en-US" dirty="0" err="1"/>
              <a:t>www.eugenewhitlock.com</a:t>
            </a:r>
            <a:r>
              <a:rPr lang="en-US" dirty="0"/>
              <a:t>)</a:t>
            </a:r>
          </a:p>
        </p:txBody>
      </p:sp>
    </p:spTree>
    <p:extLst>
      <p:ext uri="{BB962C8B-B14F-4D97-AF65-F5344CB8AC3E}">
        <p14:creationId xmlns:p14="http://schemas.microsoft.com/office/powerpoint/2010/main" val="4094153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brains our biased</a:t>
            </a:r>
            <a:endParaRPr lang="en-US" i="1" dirty="0"/>
          </a:p>
        </p:txBody>
      </p:sp>
      <p:sp>
        <p:nvSpPr>
          <p:cNvPr id="3" name="Content Placeholder 2"/>
          <p:cNvSpPr>
            <a:spLocks noGrp="1"/>
          </p:cNvSpPr>
          <p:nvPr>
            <p:ph idx="1"/>
          </p:nvPr>
        </p:nvSpPr>
        <p:spPr/>
        <p:txBody>
          <a:bodyPr/>
          <a:lstStyle/>
          <a:p>
            <a:endParaRPr lang="en-US" dirty="0"/>
          </a:p>
        </p:txBody>
      </p:sp>
      <p:pic>
        <p:nvPicPr>
          <p:cNvPr id="4" name="[www.VDyoutube.com]-Brain Tricks - This Is How Your Brain Works">
            <a:hlinkClick r:id="" action="ppaction://media"/>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78553518-75E3-4BA2-AA47-54D63BE4D72C}" label="Brain Tricks ASAP Science" lang="" r:embed="rId5"/>
                        </p173:trackLst>
                      </p173:tracksInfo>
                    </p:ext>
                  </p14:extLst>
                </p14:media>
              </p:ext>
            </p:extLst>
          </p:nvPr>
        </p:nvPicPr>
        <p:blipFill>
          <a:blip r:embed="rId6"/>
          <a:stretch>
            <a:fillRect/>
          </a:stretch>
        </p:blipFill>
        <p:spPr>
          <a:xfrm>
            <a:off x="1660188" y="2201222"/>
            <a:ext cx="6031435" cy="3017520"/>
          </a:xfrm>
          <a:prstGeom prst="rect">
            <a:avLst/>
          </a:prstGeom>
        </p:spPr>
      </p:pic>
      <p:grpSp>
        <p:nvGrpSpPr>
          <p:cNvPr id="6" name="Group 5"/>
          <p:cNvGrpSpPr/>
          <p:nvPr/>
        </p:nvGrpSpPr>
        <p:grpSpPr>
          <a:xfrm>
            <a:off x="1660188" y="2166932"/>
            <a:ext cx="6706573" cy="3098801"/>
            <a:chOff x="2454884" y="3079743"/>
            <a:chExt cx="8942097" cy="4131734"/>
          </a:xfrm>
        </p:grpSpPr>
        <p:pic>
          <p:nvPicPr>
            <p:cNvPr id="8" name="Picture 7">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54884" y="3188117"/>
              <a:ext cx="8041913" cy="4023360"/>
            </a:xfrm>
            <a:prstGeom prst="rect">
              <a:avLst/>
            </a:prstGeom>
            <a:ln w="25400">
              <a:solidFill>
                <a:schemeClr val="tx1"/>
              </a:solidFill>
            </a:ln>
          </p:spPr>
        </p:pic>
        <p:sp>
          <p:nvSpPr>
            <p:cNvPr id="5" name="Rectangular Callout 4"/>
            <p:cNvSpPr/>
            <p:nvPr/>
          </p:nvSpPr>
          <p:spPr>
            <a:xfrm>
              <a:off x="8768081" y="3079743"/>
              <a:ext cx="2628900" cy="723900"/>
            </a:xfrm>
            <a:prstGeom prst="wedgeRectCallout">
              <a:avLst>
                <a:gd name="adj1" fmla="val -72972"/>
                <a:gd name="adj2" fmla="val 102850"/>
              </a:avLst>
            </a:prstGeom>
            <a:solidFill>
              <a:srgbClr val="FFF6E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Anterior Cingulate Cortex</a:t>
              </a:r>
            </a:p>
            <a:p>
              <a:pPr algn="ctr"/>
              <a:r>
                <a:rPr lang="en-US" sz="1200" dirty="0">
                  <a:solidFill>
                    <a:schemeClr val="tx1"/>
                  </a:solidFill>
                </a:rPr>
                <a:t>Link between Pre Frontal Cortex and Limbic System</a:t>
              </a:r>
            </a:p>
          </p:txBody>
        </p:sp>
      </p:grpSp>
      <p:sp>
        <p:nvSpPr>
          <p:cNvPr id="7" name="Footer Placeholder 6"/>
          <p:cNvSpPr>
            <a:spLocks noGrp="1"/>
          </p:cNvSpPr>
          <p:nvPr>
            <p:ph type="ftr" sz="quarter" idx="11"/>
          </p:nvPr>
        </p:nvSpPr>
        <p:spPr/>
        <p:txBody>
          <a:bodyPr/>
          <a:lstStyle/>
          <a:p>
            <a:r>
              <a:rPr lang="en-US"/>
              <a:t>© Copyright Eugene Whitlock (www.eugenewhitlock.com)</a:t>
            </a:r>
            <a:endParaRPr lang="en-US" dirty="0"/>
          </a:p>
        </p:txBody>
      </p:sp>
    </p:spTree>
    <p:extLst>
      <p:ext uri="{BB962C8B-B14F-4D97-AF65-F5344CB8AC3E}">
        <p14:creationId xmlns:p14="http://schemas.microsoft.com/office/powerpoint/2010/main" val="422462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Influences on the Unconscious Mind</a:t>
            </a:r>
          </a:p>
        </p:txBody>
      </p:sp>
      <p:pic>
        <p:nvPicPr>
          <p:cNvPr id="5122" name="Picture 2" descr="https://static.adweek.com/adweek.com-prod/wp-content/uploads/files/blogs/nivea-re-civilize-yoursel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4104" y="2232155"/>
            <a:ext cx="4951709" cy="335570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9903" y="2232155"/>
            <a:ext cx="5011460" cy="3340973"/>
          </a:xfrm>
          <a:prstGeom prst="rect">
            <a:avLst/>
          </a:prstGeom>
          <a:ln w="12700">
            <a:solidFill>
              <a:schemeClr val="tx1"/>
            </a:solidFill>
          </a:ln>
        </p:spPr>
      </p:pic>
      <p:pic>
        <p:nvPicPr>
          <p:cNvPr id="4" name="Content Placeholder 3"/>
          <p:cNvPicPr>
            <a:picLocks noGrp="1" noChangeAspect="1"/>
          </p:cNvPicPr>
          <p:nvPr>
            <p:ph idx="1"/>
          </p:nvPr>
        </p:nvPicPr>
        <p:blipFill>
          <a:blip r:embed="rId5"/>
          <a:stretch>
            <a:fillRect/>
          </a:stretch>
        </p:blipFill>
        <p:spPr>
          <a:xfrm>
            <a:off x="3667277" y="2217422"/>
            <a:ext cx="1855166" cy="3335129"/>
          </a:xfrm>
          <a:prstGeom prst="rect">
            <a:avLst/>
          </a:prstGeom>
          <a:noFill/>
          <a:ln w="12700">
            <a:solidFill>
              <a:schemeClr val="tx1"/>
            </a:solidFill>
          </a:ln>
        </p:spPr>
      </p:pic>
      <p:sp>
        <p:nvSpPr>
          <p:cNvPr id="3" name="Footer Placeholder 2"/>
          <p:cNvSpPr>
            <a:spLocks noGrp="1"/>
          </p:cNvSpPr>
          <p:nvPr>
            <p:ph type="ftr" sz="quarter" idx="11"/>
          </p:nvPr>
        </p:nvSpPr>
        <p:spPr/>
        <p:txBody>
          <a:bodyPr/>
          <a:lstStyle/>
          <a:p>
            <a:r>
              <a:rPr lang="en-US"/>
              <a:t>© Copyright Eugene Whitlock (www.eugenewhitlock.com)</a:t>
            </a:r>
            <a:endParaRPr lang="en-US" dirty="0"/>
          </a:p>
        </p:txBody>
      </p:sp>
      <p:pic>
        <p:nvPicPr>
          <p:cNvPr id="7" name="Picture 6">
            <a:extLst>
              <a:ext uri="{FF2B5EF4-FFF2-40B4-BE49-F238E27FC236}">
                <a16:creationId xmlns:a16="http://schemas.microsoft.com/office/drawing/2014/main" id="{F8DBD8DA-8266-4230-9936-4C35A44ED94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5776" y="2218007"/>
            <a:ext cx="6072448" cy="3334544"/>
          </a:xfrm>
          <a:prstGeom prst="rect">
            <a:avLst/>
          </a:prstGeom>
          <a:ln w="25400">
            <a:solidFill>
              <a:schemeClr val="tx1"/>
            </a:solidFill>
          </a:ln>
        </p:spPr>
      </p:pic>
      <p:sp>
        <p:nvSpPr>
          <p:cNvPr id="8" name="TextBox 7">
            <a:extLst>
              <a:ext uri="{FF2B5EF4-FFF2-40B4-BE49-F238E27FC236}">
                <a16:creationId xmlns:a16="http://schemas.microsoft.com/office/drawing/2014/main" id="{92D3A840-5961-4E3F-9425-A0AC839C3C5C}"/>
              </a:ext>
            </a:extLst>
          </p:cNvPr>
          <p:cNvSpPr txBox="1"/>
          <p:nvPr/>
        </p:nvSpPr>
        <p:spPr>
          <a:xfrm>
            <a:off x="1977532" y="3106400"/>
            <a:ext cx="5011460" cy="2031325"/>
          </a:xfrm>
          <a:prstGeom prst="rect">
            <a:avLst/>
          </a:prstGeom>
          <a:solidFill>
            <a:schemeClr val="bg2"/>
          </a:solidFill>
          <a:ln w="31750">
            <a:solidFill>
              <a:schemeClr val="tx1"/>
            </a:solidFill>
          </a:ln>
        </p:spPr>
        <p:txBody>
          <a:bodyPr wrap="square" rtlCol="0">
            <a:spAutoFit/>
          </a:bodyPr>
          <a:lstStyle/>
          <a:p>
            <a:r>
              <a:rPr lang="en-US" sz="2100" dirty="0" err="1"/>
              <a:t>Hornbach’s</a:t>
            </a:r>
            <a:r>
              <a:rPr lang="en-US" sz="2100" dirty="0"/>
              <a:t> reply:  </a:t>
            </a:r>
            <a:r>
              <a:rPr lang="en-US" sz="2100" i="1" dirty="0"/>
              <a:t>Our ad is not racist. View the ad as a discourse on the increasing urbanization and decreasing quality of life in cities. The smell of the spring only available in vending machines. For everyone. Not only </a:t>
            </a:r>
            <a:r>
              <a:rPr lang="en-US" sz="2100" i="1" dirty="0" err="1"/>
              <a:t>asian</a:t>
            </a:r>
            <a:r>
              <a:rPr lang="en-US" sz="2100" i="1" dirty="0"/>
              <a:t> people.</a:t>
            </a:r>
          </a:p>
        </p:txBody>
      </p:sp>
      <p:pic>
        <p:nvPicPr>
          <p:cNvPr id="10" name="Picture 9">
            <a:hlinkClick r:id="rId7"/>
            <a:extLst>
              <a:ext uri="{FF2B5EF4-FFF2-40B4-BE49-F238E27FC236}">
                <a16:creationId xmlns:a16="http://schemas.microsoft.com/office/drawing/2014/main" id="{D010770C-4F00-0C4C-AB27-81A7A9A8DA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35776" y="2199751"/>
            <a:ext cx="5943600" cy="3352800"/>
          </a:xfrm>
          <a:prstGeom prst="rect">
            <a:avLst/>
          </a:prstGeom>
        </p:spPr>
      </p:pic>
      <p:sp>
        <p:nvSpPr>
          <p:cNvPr id="11" name="TextBox 10">
            <a:extLst>
              <a:ext uri="{FF2B5EF4-FFF2-40B4-BE49-F238E27FC236}">
                <a16:creationId xmlns:a16="http://schemas.microsoft.com/office/drawing/2014/main" id="{953B3071-263D-2F48-8B42-C86F287DFE8C}"/>
              </a:ext>
            </a:extLst>
          </p:cNvPr>
          <p:cNvSpPr txBox="1"/>
          <p:nvPr/>
        </p:nvSpPr>
        <p:spPr>
          <a:xfrm>
            <a:off x="2575560" y="5806440"/>
            <a:ext cx="3911925" cy="369332"/>
          </a:xfrm>
          <a:prstGeom prst="rect">
            <a:avLst/>
          </a:prstGeom>
          <a:noFill/>
        </p:spPr>
        <p:txBody>
          <a:bodyPr wrap="square" rtlCol="0">
            <a:spAutoFit/>
          </a:bodyPr>
          <a:lstStyle/>
          <a:p>
            <a:r>
              <a:rPr lang="en-US" dirty="0"/>
              <a:t>Click on picture for </a:t>
            </a:r>
            <a:r>
              <a:rPr lang="en-US" dirty="0" err="1"/>
              <a:t>Youtube</a:t>
            </a:r>
            <a:r>
              <a:rPr lang="en-US" dirty="0"/>
              <a:t> video</a:t>
            </a:r>
          </a:p>
        </p:txBody>
      </p:sp>
    </p:spTree>
    <p:extLst>
      <p:ext uri="{BB962C8B-B14F-4D97-AF65-F5344CB8AC3E}">
        <p14:creationId xmlns:p14="http://schemas.microsoft.com/office/powerpoint/2010/main" val="33898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DB0DB90-B2BA-4D7A-90F9-610753286C5B}"/>
              </a:ext>
            </a:extLst>
          </p:cNvPr>
          <p:cNvSpPr>
            <a:spLocks noGrp="1"/>
          </p:cNvSpPr>
          <p:nvPr>
            <p:ph type="title"/>
          </p:nvPr>
        </p:nvSpPr>
        <p:spPr>
          <a:xfrm>
            <a:off x="480059" y="2053641"/>
            <a:ext cx="2751871" cy="2760098"/>
          </a:xfrm>
        </p:spPr>
        <p:txBody>
          <a:bodyPr>
            <a:normAutofit/>
          </a:bodyPr>
          <a:lstStyle/>
          <a:p>
            <a:r>
              <a:rPr lang="en-US" sz="3400">
                <a:solidFill>
                  <a:srgbClr val="FFFFFF"/>
                </a:solidFill>
              </a:rPr>
              <a:t>Bias in Organizational Structures </a:t>
            </a:r>
          </a:p>
        </p:txBody>
      </p:sp>
      <p:sp>
        <p:nvSpPr>
          <p:cNvPr id="3" name="Content Placeholder 2">
            <a:extLst>
              <a:ext uri="{FF2B5EF4-FFF2-40B4-BE49-F238E27FC236}">
                <a16:creationId xmlns:a16="http://schemas.microsoft.com/office/drawing/2014/main" id="{E57FAEF0-1207-452F-A37C-0138BD939C19}"/>
              </a:ext>
            </a:extLst>
          </p:cNvPr>
          <p:cNvSpPr>
            <a:spLocks noGrp="1"/>
          </p:cNvSpPr>
          <p:nvPr>
            <p:ph idx="1"/>
          </p:nvPr>
        </p:nvSpPr>
        <p:spPr>
          <a:xfrm>
            <a:off x="4567930" y="801866"/>
            <a:ext cx="3979563" cy="5230634"/>
          </a:xfrm>
        </p:spPr>
        <p:txBody>
          <a:bodyPr anchor="ctr">
            <a:normAutofit/>
          </a:bodyPr>
          <a:lstStyle/>
          <a:p>
            <a:r>
              <a:rPr lang="en-US" sz="1500" dirty="0">
                <a:solidFill>
                  <a:srgbClr val="000000"/>
                </a:solidFill>
              </a:rPr>
              <a:t> “Unconscious bias can affect workplaces and organizations. It can introduce unintentional discrimination and result in poor decision-making.  Unconscious Bias can be a huge setback in creating a truly diverse and inclusive workplace. It has been shown that such biases can have an impact on recruitment, mentoring and promotions. This can hamper equal opportunities for women in terms of selection and progression to a high-level management and leadership role.”</a:t>
            </a:r>
          </a:p>
          <a:p>
            <a:r>
              <a:rPr lang="en-US" sz="1500" dirty="0">
                <a:solidFill>
                  <a:srgbClr val="000000"/>
                </a:solidFill>
              </a:rPr>
              <a:t>Lack of training for “staff in recognizing and acknowledging implicit and ingrained cultural and social conditioning that can affect their decision-making and attitudes towards others”</a:t>
            </a:r>
          </a:p>
          <a:p>
            <a:pPr marL="0" indent="0">
              <a:buNone/>
            </a:pPr>
            <a:endParaRPr lang="en-US" sz="1500" dirty="0">
              <a:solidFill>
                <a:srgbClr val="000000"/>
              </a:solidFill>
            </a:endParaRPr>
          </a:p>
          <a:p>
            <a:pPr marL="0" indent="0">
              <a:buNone/>
            </a:pPr>
            <a:r>
              <a:rPr lang="en-US" sz="1100" dirty="0">
                <a:solidFill>
                  <a:srgbClr val="000000"/>
                </a:solidFill>
                <a:hlinkClick r:id="rId3"/>
              </a:rPr>
              <a:t>https://www.forbes.com/sites/pragyaagarwaleurope/2018/08/26/here-is-why-organisations-need-to-be-conscious-of-unconscious-bias/#2fdc7ffe726b</a:t>
            </a:r>
            <a:r>
              <a:rPr lang="en-US" sz="1100" dirty="0">
                <a:solidFill>
                  <a:srgbClr val="000000"/>
                </a:solidFill>
              </a:rPr>
              <a:t>  </a:t>
            </a:r>
          </a:p>
        </p:txBody>
      </p:sp>
    </p:spTree>
    <p:extLst>
      <p:ext uri="{BB962C8B-B14F-4D97-AF65-F5344CB8AC3E}">
        <p14:creationId xmlns:p14="http://schemas.microsoft.com/office/powerpoint/2010/main" val="3313350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022A08-26D6-4F50-96FC-CD1F64BFD022}"/>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rPr>
              <a:t>Tools for Assessing Bias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823457-6532-465B-9296-7476668B456D}"/>
              </a:ext>
            </a:extLst>
          </p:cNvPr>
          <p:cNvSpPr>
            <a:spLocks noGrp="1"/>
          </p:cNvSpPr>
          <p:nvPr>
            <p:ph idx="1"/>
          </p:nvPr>
        </p:nvSpPr>
        <p:spPr>
          <a:xfrm>
            <a:off x="3732023" y="963877"/>
            <a:ext cx="4783327" cy="4930246"/>
          </a:xfrm>
        </p:spPr>
        <p:txBody>
          <a:bodyPr anchor="ctr">
            <a:normAutofit/>
          </a:bodyPr>
          <a:lstStyle/>
          <a:p>
            <a:pPr marL="0" indent="0">
              <a:buNone/>
            </a:pPr>
            <a:r>
              <a:rPr lang="en-US" sz="1500" dirty="0"/>
              <a:t>1) Identify the structures to assess</a:t>
            </a:r>
          </a:p>
          <a:p>
            <a:pPr marL="0" indent="0">
              <a:buNone/>
            </a:pPr>
            <a:r>
              <a:rPr lang="en-US" sz="1500" dirty="0"/>
              <a:t>2) Label and name the types of biases that can occur.  Discussing these biases and naming them can make them more explicit and transparent and transform organizational culture</a:t>
            </a:r>
          </a:p>
          <a:p>
            <a:pPr marL="0" indent="0">
              <a:buNone/>
            </a:pPr>
            <a:r>
              <a:rPr lang="en-US" sz="1500" dirty="0"/>
              <a:t>3) Re-organize structures and systems to create a truly diverse workplace</a:t>
            </a:r>
          </a:p>
          <a:p>
            <a:r>
              <a:rPr lang="en-US" sz="1500" dirty="0"/>
              <a:t>Rigorous training of the staff </a:t>
            </a:r>
          </a:p>
          <a:p>
            <a:r>
              <a:rPr lang="en-US" sz="1500" dirty="0"/>
              <a:t>A regular diversity audit</a:t>
            </a:r>
          </a:p>
          <a:p>
            <a:r>
              <a:rPr lang="en-US" sz="1500" dirty="0"/>
              <a:t>Anonymous resume audits, surveys of current and previous employees, and focus groups are helpful, where the discussion is framed around fairness and inclusivity </a:t>
            </a:r>
          </a:p>
          <a:p>
            <a:r>
              <a:rPr lang="en-US" sz="1500" dirty="0"/>
              <a:t>Allowing anonymous complaints process</a:t>
            </a:r>
          </a:p>
          <a:p>
            <a:r>
              <a:rPr lang="en-US" sz="1500" dirty="0"/>
              <a:t>Peer mentoring</a:t>
            </a:r>
          </a:p>
          <a:p>
            <a:pPr marL="0" indent="0">
              <a:buNone/>
            </a:pPr>
            <a:r>
              <a:rPr lang="en-US" sz="1100" dirty="0">
                <a:hlinkClick r:id="rId2"/>
              </a:rPr>
              <a:t>https://www.forbes.com/sites/pragyaagarwaleurope/2018/08/26/here-is-why-organisations-need-to-be-conscious-of-unconscious-bias/#2fdc7ffe726b</a:t>
            </a:r>
            <a:r>
              <a:rPr lang="en-US" sz="1100" dirty="0"/>
              <a:t>  </a:t>
            </a:r>
          </a:p>
        </p:txBody>
      </p:sp>
    </p:spTree>
    <p:extLst>
      <p:ext uri="{BB962C8B-B14F-4D97-AF65-F5344CB8AC3E}">
        <p14:creationId xmlns:p14="http://schemas.microsoft.com/office/powerpoint/2010/main" val="16042626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1112</Words>
  <Application>Microsoft Macintosh PowerPoint</Application>
  <PresentationFormat>On-screen Show (4:3)</PresentationFormat>
  <Paragraphs>113</Paragraphs>
  <Slides>21</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Gill Sans MT</vt:lpstr>
      <vt:lpstr>Office Theme</vt:lpstr>
      <vt:lpstr>Evaluating Implicit Bias in Organizational Structures</vt:lpstr>
      <vt:lpstr>Outcomes of the Session</vt:lpstr>
      <vt:lpstr>Community Agreements</vt:lpstr>
      <vt:lpstr>Definitions and the Neuroscience of Implicit Bias </vt:lpstr>
      <vt:lpstr>What is Unconscious Bias?</vt:lpstr>
      <vt:lpstr>Are brains our biased</vt:lpstr>
      <vt:lpstr>Influences on the Unconscious Mind</vt:lpstr>
      <vt:lpstr>Bias in Organizational Structures </vt:lpstr>
      <vt:lpstr>Tools for Assessing Bias</vt:lpstr>
      <vt:lpstr>Systemic Implicit Bias</vt:lpstr>
      <vt:lpstr>Six Dimensions of Institutional Equity</vt:lpstr>
      <vt:lpstr>Six Dimensions of Institutional Equity</vt:lpstr>
      <vt:lpstr>Six Dimensions of Institutional Equity</vt:lpstr>
      <vt:lpstr>Institutional Issues </vt:lpstr>
      <vt:lpstr>PowerPoint Presentation</vt:lpstr>
      <vt:lpstr>Breakout Exercise Instructions</vt:lpstr>
      <vt:lpstr>PowerPoint Presentation</vt:lpstr>
      <vt:lpstr>Action Steps to take Back to Your Campus</vt:lpstr>
      <vt:lpstr>Reflections</vt:lpstr>
      <vt:lpstr>For more information contact:</vt:lpstr>
      <vt:lpstr>Resources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Implicit Bias in Organizational Structures</dc:title>
  <dc:creator>Mayra Cruz</dc:creator>
  <cp:lastModifiedBy>Luke Lara</cp:lastModifiedBy>
  <cp:revision>16</cp:revision>
  <dcterms:created xsi:type="dcterms:W3CDTF">2019-08-20T22:40:26Z</dcterms:created>
  <dcterms:modified xsi:type="dcterms:W3CDTF">2019-09-16T22:08:22Z</dcterms:modified>
</cp:coreProperties>
</file>