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ckwell" panose="02060603020205020403" pitchFamily="18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i Reis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7-09T16:56:38.074" idx="1">
    <p:pos x="6000" y="0"/>
    <p:text>Cant remember if we wanted to divide in chunks or go round robin, so if chunks, I can begin with the first few slides just "setting the stage?"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Cynthia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Kim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Kim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Kim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Kim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Dan</a:t>
            </a: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Cynthia</a:t>
            </a: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Cynthia</a:t>
            </a:r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latin typeface="Arial"/>
                <a:ea typeface="Arial"/>
                <a:cs typeface="Arial"/>
                <a:sym typeface="Arial"/>
              </a:rPr>
              <a:t>Title 5 change to approval for credit programs 55130(c)</a:t>
            </a:r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Cynthia</a:t>
            </a:r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Cynthia</a:t>
            </a:r>
            <a:endParaRPr sz="1100" b="1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1&amp;3 Dan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2&amp;4 Kim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Cynthia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Kim and Cynthia </a:t>
            </a:r>
            <a:endParaRPr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Cynthia and Kim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hape 38"/>
          <p:cNvGrpSpPr/>
          <p:nvPr/>
        </p:nvGrpSpPr>
        <p:grpSpPr>
          <a:xfrm>
            <a:off x="1" y="171448"/>
            <a:ext cx="2138639" cy="4978974"/>
            <a:chOff x="0" y="-1"/>
            <a:chExt cx="2138638" cy="4978972"/>
          </a:xfrm>
        </p:grpSpPr>
        <p:sp>
          <p:nvSpPr>
            <p:cNvPr id="39" name="Shape 39"/>
            <p:cNvSpPr/>
            <p:nvPr/>
          </p:nvSpPr>
          <p:spPr>
            <a:xfrm>
              <a:off x="0" y="1759832"/>
              <a:ext cx="75482" cy="469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96448" y="2195947"/>
              <a:ext cx="485039" cy="174166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605248" y="3913845"/>
              <a:ext cx="457083" cy="106512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719868" y="4706399"/>
              <a:ext cx="128599" cy="27257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75481" y="2229494"/>
              <a:ext cx="616432" cy="249647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19594" y="-1"/>
              <a:ext cx="76855" cy="2195948"/>
            </a:xfrm>
            <a:custGeom>
              <a:avLst/>
              <a:gdLst/>
              <a:ahLst/>
              <a:cxnLst/>
              <a:rect l="0" t="0" r="0" b="0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58707" y="2036597"/>
              <a:ext cx="58709" cy="37041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577292" y="3937608"/>
              <a:ext cx="142577" cy="76879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581485" y="877819"/>
              <a:ext cx="1557153" cy="303602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691912" y="4725968"/>
              <a:ext cx="121610" cy="25300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577292" y="3848148"/>
              <a:ext cx="27957" cy="1663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637397" y="4512104"/>
              <a:ext cx="178920" cy="46686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1" name="Shape 51"/>
          <p:cNvGrpSpPr/>
          <p:nvPr/>
        </p:nvGrpSpPr>
        <p:grpSpPr>
          <a:xfrm>
            <a:off x="20414" y="-591"/>
            <a:ext cx="1767510" cy="5140531"/>
            <a:chOff x="-1" y="-1"/>
            <a:chExt cx="1767508" cy="5140530"/>
          </a:xfrm>
        </p:grpSpPr>
        <p:sp>
          <p:nvSpPr>
            <p:cNvPr id="52" name="Shape 52"/>
            <p:cNvSpPr/>
            <p:nvPr/>
          </p:nvSpPr>
          <p:spPr>
            <a:xfrm>
              <a:off x="-1" y="-1"/>
              <a:ext cx="370747" cy="33007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392300" y="3237943"/>
              <a:ext cx="317578" cy="11855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734305" y="4397600"/>
              <a:ext cx="323326" cy="74292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370745" y="3273868"/>
              <a:ext cx="413856" cy="1676978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333233" y="967487"/>
              <a:ext cx="128044" cy="2270457"/>
            </a:xfrm>
            <a:custGeom>
              <a:avLst/>
              <a:gdLst/>
              <a:ahLst/>
              <a:cxnLst/>
              <a:rect l="0" t="0" r="0" b="0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813340" y="4929289"/>
              <a:ext cx="100590" cy="211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356375" y="3081311"/>
              <a:ext cx="61792" cy="38368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709876" y="2359938"/>
              <a:ext cx="1057631" cy="2037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784600" y="4950844"/>
              <a:ext cx="90532" cy="1896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709876" y="4423466"/>
              <a:ext cx="103465" cy="5058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709876" y="4330061"/>
              <a:ext cx="28741" cy="17100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734305" y="4742480"/>
              <a:ext cx="158071" cy="39804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4" name="Shape 64"/>
          <p:cNvSpPr/>
          <p:nvPr/>
        </p:nvSpPr>
        <p:spPr>
          <a:xfrm>
            <a:off x="-1" y="0"/>
            <a:ext cx="137162" cy="51435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84840" y="4692391"/>
            <a:ext cx="336318" cy="33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Shape 156"/>
          <p:cNvGrpSpPr/>
          <p:nvPr/>
        </p:nvGrpSpPr>
        <p:grpSpPr>
          <a:xfrm>
            <a:off x="1" y="171448"/>
            <a:ext cx="2138639" cy="4978974"/>
            <a:chOff x="0" y="-1"/>
            <a:chExt cx="2138638" cy="4978972"/>
          </a:xfrm>
        </p:grpSpPr>
        <p:sp>
          <p:nvSpPr>
            <p:cNvPr id="157" name="Shape 157"/>
            <p:cNvSpPr/>
            <p:nvPr/>
          </p:nvSpPr>
          <p:spPr>
            <a:xfrm>
              <a:off x="0" y="1759832"/>
              <a:ext cx="75482" cy="469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96448" y="2195947"/>
              <a:ext cx="485039" cy="174166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605248" y="3913845"/>
              <a:ext cx="457083" cy="106512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719868" y="4706399"/>
              <a:ext cx="128599" cy="27257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5481" y="2229494"/>
              <a:ext cx="616432" cy="249647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19594" y="-1"/>
              <a:ext cx="76855" cy="2195948"/>
            </a:xfrm>
            <a:custGeom>
              <a:avLst/>
              <a:gdLst/>
              <a:ahLst/>
              <a:cxnLst/>
              <a:rect l="0" t="0" r="0" b="0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58707" y="2036597"/>
              <a:ext cx="58709" cy="37041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577292" y="3937608"/>
              <a:ext cx="142577" cy="76879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581485" y="877819"/>
              <a:ext cx="1557153" cy="303602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691912" y="4725968"/>
              <a:ext cx="121610" cy="25300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77292" y="3848148"/>
              <a:ext cx="27957" cy="1663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637397" y="4512104"/>
              <a:ext cx="178920" cy="46686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9" name="Shape 169"/>
          <p:cNvGrpSpPr/>
          <p:nvPr/>
        </p:nvGrpSpPr>
        <p:grpSpPr>
          <a:xfrm>
            <a:off x="20414" y="-591"/>
            <a:ext cx="1767510" cy="5140531"/>
            <a:chOff x="-1" y="-1"/>
            <a:chExt cx="1767508" cy="5140530"/>
          </a:xfrm>
        </p:grpSpPr>
        <p:sp>
          <p:nvSpPr>
            <p:cNvPr id="170" name="Shape 170"/>
            <p:cNvSpPr/>
            <p:nvPr/>
          </p:nvSpPr>
          <p:spPr>
            <a:xfrm>
              <a:off x="-1" y="-1"/>
              <a:ext cx="370747" cy="33007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392300" y="3237943"/>
              <a:ext cx="317578" cy="11855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734305" y="4397600"/>
              <a:ext cx="323326" cy="74292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370745" y="3273868"/>
              <a:ext cx="413856" cy="1676978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333233" y="967487"/>
              <a:ext cx="128044" cy="2270457"/>
            </a:xfrm>
            <a:custGeom>
              <a:avLst/>
              <a:gdLst/>
              <a:ahLst/>
              <a:cxnLst/>
              <a:rect l="0" t="0" r="0" b="0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813340" y="4929289"/>
              <a:ext cx="100590" cy="211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356375" y="3081311"/>
              <a:ext cx="61792" cy="38368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709876" y="2359938"/>
              <a:ext cx="1057631" cy="2037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784600" y="4950844"/>
              <a:ext cx="90532" cy="1896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709876" y="4423466"/>
              <a:ext cx="103465" cy="5058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09876" y="4330061"/>
              <a:ext cx="28741" cy="17100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734305" y="4742480"/>
              <a:ext cx="158071" cy="39804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2" name="Shape 182"/>
          <p:cNvSpPr/>
          <p:nvPr/>
        </p:nvSpPr>
        <p:spPr>
          <a:xfrm>
            <a:off x="-1" y="0"/>
            <a:ext cx="137162" cy="51435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941909" y="3600450"/>
            <a:ext cx="6686551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pic" idx="2"/>
          </p:nvPr>
        </p:nvSpPr>
        <p:spPr>
          <a:xfrm>
            <a:off x="1941908" y="476223"/>
            <a:ext cx="6686551" cy="289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941909" y="4025503"/>
            <a:ext cx="6686551" cy="37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Century Gothic"/>
              <a:buNone/>
              <a:defRPr sz="9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6" name="Shape 186"/>
          <p:cNvSpPr/>
          <p:nvPr/>
        </p:nvSpPr>
        <p:spPr>
          <a:xfrm rot="10800000" flipH="1">
            <a:off x="-3141" y="3683794"/>
            <a:ext cx="1196710" cy="380474"/>
          </a:xfrm>
          <a:custGeom>
            <a:avLst/>
            <a:gdLst/>
            <a:ahLst/>
            <a:cxnLst/>
            <a:rect l="0" t="0" r="0" b="0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738778" y="375231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Shape 189"/>
          <p:cNvGrpSpPr/>
          <p:nvPr/>
        </p:nvGrpSpPr>
        <p:grpSpPr>
          <a:xfrm>
            <a:off x="1" y="171448"/>
            <a:ext cx="2138639" cy="4978974"/>
            <a:chOff x="0" y="-1"/>
            <a:chExt cx="2138638" cy="4978972"/>
          </a:xfrm>
        </p:grpSpPr>
        <p:sp>
          <p:nvSpPr>
            <p:cNvPr id="190" name="Shape 190"/>
            <p:cNvSpPr/>
            <p:nvPr/>
          </p:nvSpPr>
          <p:spPr>
            <a:xfrm>
              <a:off x="0" y="1759832"/>
              <a:ext cx="75482" cy="469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96448" y="2195947"/>
              <a:ext cx="485039" cy="174166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605248" y="3913845"/>
              <a:ext cx="457083" cy="106512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719868" y="4706399"/>
              <a:ext cx="128599" cy="27257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75481" y="2229494"/>
              <a:ext cx="616432" cy="249647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9594" y="-1"/>
              <a:ext cx="76855" cy="2195948"/>
            </a:xfrm>
            <a:custGeom>
              <a:avLst/>
              <a:gdLst/>
              <a:ahLst/>
              <a:cxnLst/>
              <a:rect l="0" t="0" r="0" b="0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58707" y="2036597"/>
              <a:ext cx="58709" cy="37041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577292" y="3937608"/>
              <a:ext cx="142577" cy="76879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581485" y="877819"/>
              <a:ext cx="1557153" cy="303602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91912" y="4725968"/>
              <a:ext cx="121610" cy="25300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577292" y="3848148"/>
              <a:ext cx="27957" cy="1663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37397" y="4512104"/>
              <a:ext cx="178920" cy="46686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20414" y="-591"/>
            <a:ext cx="1767510" cy="5140531"/>
            <a:chOff x="-1" y="-1"/>
            <a:chExt cx="1767508" cy="5140530"/>
          </a:xfrm>
        </p:grpSpPr>
        <p:sp>
          <p:nvSpPr>
            <p:cNvPr id="203" name="Shape 203"/>
            <p:cNvSpPr/>
            <p:nvPr/>
          </p:nvSpPr>
          <p:spPr>
            <a:xfrm>
              <a:off x="-1" y="-1"/>
              <a:ext cx="370747" cy="33007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392300" y="3237943"/>
              <a:ext cx="317578" cy="11855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34305" y="4397600"/>
              <a:ext cx="323326" cy="74292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370745" y="3273868"/>
              <a:ext cx="413856" cy="1676978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333233" y="967487"/>
              <a:ext cx="128044" cy="2270457"/>
            </a:xfrm>
            <a:custGeom>
              <a:avLst/>
              <a:gdLst/>
              <a:ahLst/>
              <a:cxnLst/>
              <a:rect l="0" t="0" r="0" b="0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813340" y="4929289"/>
              <a:ext cx="100590" cy="211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356375" y="3081311"/>
              <a:ext cx="61792" cy="38368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709876" y="2359938"/>
              <a:ext cx="1057631" cy="2037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784600" y="4950844"/>
              <a:ext cx="90532" cy="1896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709876" y="4423466"/>
              <a:ext cx="103465" cy="5058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709876" y="4330061"/>
              <a:ext cx="28741" cy="17100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734305" y="4742480"/>
              <a:ext cx="158071" cy="39804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5" name="Shape 215"/>
          <p:cNvSpPr/>
          <p:nvPr/>
        </p:nvSpPr>
        <p:spPr>
          <a:xfrm>
            <a:off x="-1" y="0"/>
            <a:ext cx="137162" cy="51435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941909" y="457200"/>
            <a:ext cx="6686551" cy="233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941909" y="3265535"/>
            <a:ext cx="6686551" cy="116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8" name="Shape 218"/>
          <p:cNvSpPr/>
          <p:nvPr/>
        </p:nvSpPr>
        <p:spPr>
          <a:xfrm rot="10800000" flipH="1">
            <a:off x="-3141" y="2383632"/>
            <a:ext cx="1196710" cy="380474"/>
          </a:xfrm>
          <a:custGeom>
            <a:avLst/>
            <a:gdLst/>
            <a:ahLst/>
            <a:cxnLst/>
            <a:rect l="0" t="0" r="0" b="0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738778" y="2448106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Shape 221"/>
          <p:cNvGrpSpPr/>
          <p:nvPr/>
        </p:nvGrpSpPr>
        <p:grpSpPr>
          <a:xfrm>
            <a:off x="1" y="171448"/>
            <a:ext cx="2138639" cy="4978974"/>
            <a:chOff x="0" y="-1"/>
            <a:chExt cx="2138638" cy="4978972"/>
          </a:xfrm>
        </p:grpSpPr>
        <p:sp>
          <p:nvSpPr>
            <p:cNvPr id="222" name="Shape 222"/>
            <p:cNvSpPr/>
            <p:nvPr/>
          </p:nvSpPr>
          <p:spPr>
            <a:xfrm>
              <a:off x="0" y="1759832"/>
              <a:ext cx="75482" cy="469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96448" y="2195947"/>
              <a:ext cx="485039" cy="174166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605248" y="3913845"/>
              <a:ext cx="457083" cy="106512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719868" y="4706399"/>
              <a:ext cx="128599" cy="27257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75481" y="2229494"/>
              <a:ext cx="616432" cy="249647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19594" y="-1"/>
              <a:ext cx="76855" cy="2195948"/>
            </a:xfrm>
            <a:custGeom>
              <a:avLst/>
              <a:gdLst/>
              <a:ahLst/>
              <a:cxnLst/>
              <a:rect l="0" t="0" r="0" b="0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58707" y="2036597"/>
              <a:ext cx="58709" cy="37041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577292" y="3937608"/>
              <a:ext cx="142577" cy="76879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581485" y="877819"/>
              <a:ext cx="1557153" cy="303602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691912" y="4725968"/>
              <a:ext cx="121610" cy="25300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577292" y="3848148"/>
              <a:ext cx="27957" cy="1663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637397" y="4512104"/>
              <a:ext cx="178920" cy="46686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34" name="Shape 234"/>
          <p:cNvGrpSpPr/>
          <p:nvPr/>
        </p:nvGrpSpPr>
        <p:grpSpPr>
          <a:xfrm>
            <a:off x="20414" y="-591"/>
            <a:ext cx="1767510" cy="5140531"/>
            <a:chOff x="-1" y="-1"/>
            <a:chExt cx="1767508" cy="5140530"/>
          </a:xfrm>
        </p:grpSpPr>
        <p:sp>
          <p:nvSpPr>
            <p:cNvPr id="235" name="Shape 235"/>
            <p:cNvSpPr/>
            <p:nvPr/>
          </p:nvSpPr>
          <p:spPr>
            <a:xfrm>
              <a:off x="-1" y="-1"/>
              <a:ext cx="370747" cy="33007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392300" y="3237943"/>
              <a:ext cx="317578" cy="11855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734305" y="4397600"/>
              <a:ext cx="323326" cy="74292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370745" y="3273868"/>
              <a:ext cx="413856" cy="1676978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333233" y="967487"/>
              <a:ext cx="128044" cy="2270457"/>
            </a:xfrm>
            <a:custGeom>
              <a:avLst/>
              <a:gdLst/>
              <a:ahLst/>
              <a:cxnLst/>
              <a:rect l="0" t="0" r="0" b="0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813340" y="4929289"/>
              <a:ext cx="100590" cy="211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356375" y="3081311"/>
              <a:ext cx="61792" cy="38368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709876" y="2359938"/>
              <a:ext cx="1057631" cy="2037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784600" y="4950844"/>
              <a:ext cx="90532" cy="1896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709876" y="4423466"/>
              <a:ext cx="103465" cy="5058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709876" y="4330061"/>
              <a:ext cx="28741" cy="17100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734305" y="4742480"/>
              <a:ext cx="158071" cy="39804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47" name="Shape 247"/>
          <p:cNvSpPr/>
          <p:nvPr/>
        </p:nvSpPr>
        <p:spPr>
          <a:xfrm>
            <a:off x="-1" y="0"/>
            <a:ext cx="137162" cy="51435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2137461" y="457200"/>
            <a:ext cx="6295447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2456258" y="2628900"/>
            <a:ext cx="5652417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1941909" y="3265535"/>
            <a:ext cx="6686551" cy="116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1" name="Shape 251"/>
          <p:cNvSpPr/>
          <p:nvPr/>
        </p:nvSpPr>
        <p:spPr>
          <a:xfrm rot="10800000" flipH="1">
            <a:off x="-3141" y="2383632"/>
            <a:ext cx="1196710" cy="380474"/>
          </a:xfrm>
          <a:custGeom>
            <a:avLst/>
            <a:gdLst/>
            <a:ahLst/>
            <a:cxnLst/>
            <a:rect l="0" t="0" r="0" b="0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1850738" y="245319"/>
            <a:ext cx="457201" cy="9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8336139" y="1938295"/>
            <a:ext cx="457201" cy="9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738778" y="2448106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Shape 256"/>
          <p:cNvGrpSpPr/>
          <p:nvPr/>
        </p:nvGrpSpPr>
        <p:grpSpPr>
          <a:xfrm>
            <a:off x="1" y="171448"/>
            <a:ext cx="2138639" cy="4978974"/>
            <a:chOff x="0" y="-1"/>
            <a:chExt cx="2138638" cy="4978972"/>
          </a:xfrm>
        </p:grpSpPr>
        <p:sp>
          <p:nvSpPr>
            <p:cNvPr id="257" name="Shape 257"/>
            <p:cNvSpPr/>
            <p:nvPr/>
          </p:nvSpPr>
          <p:spPr>
            <a:xfrm>
              <a:off x="0" y="1759832"/>
              <a:ext cx="75482" cy="469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96448" y="2195947"/>
              <a:ext cx="485039" cy="174166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605248" y="3913845"/>
              <a:ext cx="457083" cy="106512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719868" y="4706399"/>
              <a:ext cx="128599" cy="27257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75481" y="2229494"/>
              <a:ext cx="616432" cy="249647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19594" y="-1"/>
              <a:ext cx="76855" cy="2195948"/>
            </a:xfrm>
            <a:custGeom>
              <a:avLst/>
              <a:gdLst/>
              <a:ahLst/>
              <a:cxnLst/>
              <a:rect l="0" t="0" r="0" b="0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58707" y="2036597"/>
              <a:ext cx="58709" cy="37041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577292" y="3937608"/>
              <a:ext cx="142577" cy="76879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581485" y="877819"/>
              <a:ext cx="1557153" cy="303602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91912" y="4725968"/>
              <a:ext cx="121610" cy="25300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577292" y="3848148"/>
              <a:ext cx="27957" cy="1663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637397" y="4512104"/>
              <a:ext cx="178920" cy="46686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69" name="Shape 269"/>
          <p:cNvGrpSpPr/>
          <p:nvPr/>
        </p:nvGrpSpPr>
        <p:grpSpPr>
          <a:xfrm>
            <a:off x="20414" y="-591"/>
            <a:ext cx="1767510" cy="5140531"/>
            <a:chOff x="-1" y="-1"/>
            <a:chExt cx="1767508" cy="5140530"/>
          </a:xfrm>
        </p:grpSpPr>
        <p:sp>
          <p:nvSpPr>
            <p:cNvPr id="270" name="Shape 270"/>
            <p:cNvSpPr/>
            <p:nvPr/>
          </p:nvSpPr>
          <p:spPr>
            <a:xfrm>
              <a:off x="-1" y="-1"/>
              <a:ext cx="370747" cy="33007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392300" y="3237943"/>
              <a:ext cx="317578" cy="11855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734305" y="4397600"/>
              <a:ext cx="323326" cy="74292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370745" y="3273868"/>
              <a:ext cx="413856" cy="1676978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333233" y="967487"/>
              <a:ext cx="128044" cy="2270457"/>
            </a:xfrm>
            <a:custGeom>
              <a:avLst/>
              <a:gdLst/>
              <a:ahLst/>
              <a:cxnLst/>
              <a:rect l="0" t="0" r="0" b="0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813340" y="4929289"/>
              <a:ext cx="100590" cy="211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356375" y="3081311"/>
              <a:ext cx="61792" cy="38368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709876" y="2359938"/>
              <a:ext cx="1057631" cy="2037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784600" y="4950844"/>
              <a:ext cx="90532" cy="1896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709876" y="4423466"/>
              <a:ext cx="103465" cy="5058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709876" y="4330061"/>
              <a:ext cx="28741" cy="17100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734305" y="4742480"/>
              <a:ext cx="158071" cy="39804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82" name="Shape 282"/>
          <p:cNvSpPr/>
          <p:nvPr/>
        </p:nvSpPr>
        <p:spPr>
          <a:xfrm>
            <a:off x="-1" y="0"/>
            <a:ext cx="137162" cy="51435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941909" y="1828800"/>
            <a:ext cx="6686551" cy="204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941909" y="3886200"/>
            <a:ext cx="6686551" cy="54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5" name="Shape 285"/>
          <p:cNvSpPr/>
          <p:nvPr/>
        </p:nvSpPr>
        <p:spPr>
          <a:xfrm rot="10800000" flipH="1">
            <a:off x="-3141" y="3683794"/>
            <a:ext cx="1196710" cy="380474"/>
          </a:xfrm>
          <a:custGeom>
            <a:avLst/>
            <a:gdLst/>
            <a:ahLst/>
            <a:cxnLst/>
            <a:rect l="0" t="0" r="0" b="0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738778" y="375231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Name Card">
  <p:cSld name="Quote Name Card"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Shape 288"/>
          <p:cNvGrpSpPr/>
          <p:nvPr/>
        </p:nvGrpSpPr>
        <p:grpSpPr>
          <a:xfrm>
            <a:off x="1" y="171448"/>
            <a:ext cx="2138639" cy="4978974"/>
            <a:chOff x="0" y="-1"/>
            <a:chExt cx="2138638" cy="4978972"/>
          </a:xfrm>
        </p:grpSpPr>
        <p:sp>
          <p:nvSpPr>
            <p:cNvPr id="289" name="Shape 289"/>
            <p:cNvSpPr/>
            <p:nvPr/>
          </p:nvSpPr>
          <p:spPr>
            <a:xfrm>
              <a:off x="0" y="1759832"/>
              <a:ext cx="75482" cy="469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96448" y="2195947"/>
              <a:ext cx="485039" cy="174166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605248" y="3913845"/>
              <a:ext cx="457083" cy="106512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719868" y="4706399"/>
              <a:ext cx="128599" cy="27257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75481" y="2229494"/>
              <a:ext cx="616432" cy="249647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19594" y="-1"/>
              <a:ext cx="76855" cy="2195948"/>
            </a:xfrm>
            <a:custGeom>
              <a:avLst/>
              <a:gdLst/>
              <a:ahLst/>
              <a:cxnLst/>
              <a:rect l="0" t="0" r="0" b="0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58707" y="2036597"/>
              <a:ext cx="58709" cy="37041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577292" y="3937608"/>
              <a:ext cx="142577" cy="76879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581485" y="877819"/>
              <a:ext cx="1557153" cy="303602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91912" y="4725968"/>
              <a:ext cx="121610" cy="25300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577292" y="3848148"/>
              <a:ext cx="27957" cy="1663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37397" y="4512104"/>
              <a:ext cx="178920" cy="46686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01" name="Shape 301"/>
          <p:cNvGrpSpPr/>
          <p:nvPr/>
        </p:nvGrpSpPr>
        <p:grpSpPr>
          <a:xfrm>
            <a:off x="20414" y="-591"/>
            <a:ext cx="1767510" cy="5140531"/>
            <a:chOff x="-1" y="-1"/>
            <a:chExt cx="1767508" cy="5140530"/>
          </a:xfrm>
        </p:grpSpPr>
        <p:sp>
          <p:nvSpPr>
            <p:cNvPr id="302" name="Shape 302"/>
            <p:cNvSpPr/>
            <p:nvPr/>
          </p:nvSpPr>
          <p:spPr>
            <a:xfrm>
              <a:off x="-1" y="-1"/>
              <a:ext cx="370747" cy="33007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392300" y="3237943"/>
              <a:ext cx="317578" cy="11855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734305" y="4397600"/>
              <a:ext cx="323326" cy="74292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370745" y="3273868"/>
              <a:ext cx="413856" cy="1676978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333233" y="967487"/>
              <a:ext cx="128044" cy="2270457"/>
            </a:xfrm>
            <a:custGeom>
              <a:avLst/>
              <a:gdLst/>
              <a:ahLst/>
              <a:cxnLst/>
              <a:rect l="0" t="0" r="0" b="0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813340" y="4929289"/>
              <a:ext cx="100590" cy="211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356375" y="3081311"/>
              <a:ext cx="61792" cy="38368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709876" y="2359938"/>
              <a:ext cx="1057631" cy="2037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784600" y="4950844"/>
              <a:ext cx="90532" cy="1896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709876" y="4423466"/>
              <a:ext cx="103465" cy="5058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709876" y="4330061"/>
              <a:ext cx="28741" cy="17100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734305" y="4742480"/>
              <a:ext cx="158071" cy="39804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14" name="Shape 314"/>
          <p:cNvSpPr/>
          <p:nvPr/>
        </p:nvSpPr>
        <p:spPr>
          <a:xfrm>
            <a:off x="-1" y="0"/>
            <a:ext cx="137162" cy="51435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2137461" y="457200"/>
            <a:ext cx="6295447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1941908" y="3257550"/>
            <a:ext cx="6686551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2"/>
          </p:nvPr>
        </p:nvSpPr>
        <p:spPr>
          <a:xfrm>
            <a:off x="1941909" y="3886200"/>
            <a:ext cx="6686551" cy="54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8" name="Shape 318"/>
          <p:cNvSpPr/>
          <p:nvPr/>
        </p:nvSpPr>
        <p:spPr>
          <a:xfrm rot="10800000" flipH="1">
            <a:off x="-3141" y="3683794"/>
            <a:ext cx="1196710" cy="380474"/>
          </a:xfrm>
          <a:custGeom>
            <a:avLst/>
            <a:gdLst/>
            <a:ahLst/>
            <a:cxnLst/>
            <a:rect l="0" t="0" r="0" b="0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1850738" y="245319"/>
            <a:ext cx="457201" cy="9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8336139" y="1938295"/>
            <a:ext cx="457201" cy="9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738778" y="375231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ue or False">
  <p:cSld name="True or False"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Shape 323"/>
          <p:cNvGrpSpPr/>
          <p:nvPr/>
        </p:nvGrpSpPr>
        <p:grpSpPr>
          <a:xfrm>
            <a:off x="1" y="171448"/>
            <a:ext cx="2138639" cy="4978974"/>
            <a:chOff x="0" y="-1"/>
            <a:chExt cx="2138638" cy="4978972"/>
          </a:xfrm>
        </p:grpSpPr>
        <p:sp>
          <p:nvSpPr>
            <p:cNvPr id="324" name="Shape 324"/>
            <p:cNvSpPr/>
            <p:nvPr/>
          </p:nvSpPr>
          <p:spPr>
            <a:xfrm>
              <a:off x="0" y="1759832"/>
              <a:ext cx="75482" cy="469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96448" y="2195947"/>
              <a:ext cx="485039" cy="174166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605248" y="3913845"/>
              <a:ext cx="457083" cy="106512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719868" y="4706399"/>
              <a:ext cx="128599" cy="27257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75481" y="2229494"/>
              <a:ext cx="616432" cy="249647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19594" y="-1"/>
              <a:ext cx="76855" cy="2195948"/>
            </a:xfrm>
            <a:custGeom>
              <a:avLst/>
              <a:gdLst/>
              <a:ahLst/>
              <a:cxnLst/>
              <a:rect l="0" t="0" r="0" b="0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58707" y="2036597"/>
              <a:ext cx="58709" cy="37041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577292" y="3937608"/>
              <a:ext cx="142577" cy="76879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581485" y="877819"/>
              <a:ext cx="1557153" cy="303602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691912" y="4725968"/>
              <a:ext cx="121610" cy="25300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577292" y="3848148"/>
              <a:ext cx="27957" cy="1663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637397" y="4512104"/>
              <a:ext cx="178920" cy="46686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6" name="Shape 336"/>
          <p:cNvGrpSpPr/>
          <p:nvPr/>
        </p:nvGrpSpPr>
        <p:grpSpPr>
          <a:xfrm>
            <a:off x="20414" y="-591"/>
            <a:ext cx="1767510" cy="5140531"/>
            <a:chOff x="-1" y="-1"/>
            <a:chExt cx="1767508" cy="5140530"/>
          </a:xfrm>
        </p:grpSpPr>
        <p:sp>
          <p:nvSpPr>
            <p:cNvPr id="337" name="Shape 337"/>
            <p:cNvSpPr/>
            <p:nvPr/>
          </p:nvSpPr>
          <p:spPr>
            <a:xfrm>
              <a:off x="-1" y="-1"/>
              <a:ext cx="370747" cy="33007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392300" y="3237943"/>
              <a:ext cx="317578" cy="11855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734305" y="4397600"/>
              <a:ext cx="323326" cy="74292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370745" y="3273868"/>
              <a:ext cx="413856" cy="1676978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333233" y="967487"/>
              <a:ext cx="128044" cy="2270457"/>
            </a:xfrm>
            <a:custGeom>
              <a:avLst/>
              <a:gdLst/>
              <a:ahLst/>
              <a:cxnLst/>
              <a:rect l="0" t="0" r="0" b="0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813340" y="4929289"/>
              <a:ext cx="100590" cy="211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356375" y="3081311"/>
              <a:ext cx="61792" cy="38368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709876" y="2359938"/>
              <a:ext cx="1057631" cy="2037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784600" y="4950844"/>
              <a:ext cx="90532" cy="1896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709876" y="4423466"/>
              <a:ext cx="103465" cy="5058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709876" y="4330061"/>
              <a:ext cx="28741" cy="17100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734305" y="4742480"/>
              <a:ext cx="158071" cy="39804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49" name="Shape 349"/>
          <p:cNvSpPr/>
          <p:nvPr/>
        </p:nvSpPr>
        <p:spPr>
          <a:xfrm>
            <a:off x="-1" y="0"/>
            <a:ext cx="137162" cy="51435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941909" y="470554"/>
            <a:ext cx="6686551" cy="216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941908" y="3257550"/>
            <a:ext cx="6686551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body" idx="2"/>
          </p:nvPr>
        </p:nvSpPr>
        <p:spPr>
          <a:xfrm>
            <a:off x="1941909" y="3886200"/>
            <a:ext cx="6686551" cy="54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3" name="Shape 353"/>
          <p:cNvSpPr/>
          <p:nvPr/>
        </p:nvSpPr>
        <p:spPr>
          <a:xfrm rot="10800000" flipH="1">
            <a:off x="-3141" y="3683794"/>
            <a:ext cx="1196710" cy="380474"/>
          </a:xfrm>
          <a:custGeom>
            <a:avLst/>
            <a:gdLst/>
            <a:ahLst/>
            <a:cxnLst/>
            <a:rect l="0" t="0" r="0" b="0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738778" y="375231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65" cy="96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551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6971109" y="470553"/>
            <a:ext cx="1655702" cy="396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1941908" y="470553"/>
            <a:ext cx="4857751" cy="396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hape 71"/>
          <p:cNvGrpSpPr/>
          <p:nvPr/>
        </p:nvGrpSpPr>
        <p:grpSpPr>
          <a:xfrm>
            <a:off x="1" y="171448"/>
            <a:ext cx="2138639" cy="4978974"/>
            <a:chOff x="0" y="-1"/>
            <a:chExt cx="2138638" cy="4978972"/>
          </a:xfrm>
        </p:grpSpPr>
        <p:sp>
          <p:nvSpPr>
            <p:cNvPr id="72" name="Shape 72"/>
            <p:cNvSpPr/>
            <p:nvPr/>
          </p:nvSpPr>
          <p:spPr>
            <a:xfrm>
              <a:off x="0" y="1759832"/>
              <a:ext cx="75482" cy="469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96448" y="2195947"/>
              <a:ext cx="485039" cy="174166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605248" y="3913845"/>
              <a:ext cx="457083" cy="106512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719868" y="4706399"/>
              <a:ext cx="128599" cy="27257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75481" y="2229494"/>
              <a:ext cx="616432" cy="249647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9594" y="-1"/>
              <a:ext cx="76855" cy="2195948"/>
            </a:xfrm>
            <a:custGeom>
              <a:avLst/>
              <a:gdLst/>
              <a:ahLst/>
              <a:cxnLst/>
              <a:rect l="0" t="0" r="0" b="0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58707" y="2036597"/>
              <a:ext cx="58709" cy="37041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577292" y="3937608"/>
              <a:ext cx="142577" cy="76879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581485" y="877819"/>
              <a:ext cx="1557153" cy="303602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691912" y="4725968"/>
              <a:ext cx="121610" cy="25300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577292" y="3848148"/>
              <a:ext cx="27957" cy="1663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637397" y="4512104"/>
              <a:ext cx="178920" cy="46686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20414" y="-591"/>
            <a:ext cx="1767510" cy="5140531"/>
            <a:chOff x="-1" y="-1"/>
            <a:chExt cx="1767508" cy="5140530"/>
          </a:xfrm>
        </p:grpSpPr>
        <p:sp>
          <p:nvSpPr>
            <p:cNvPr id="85" name="Shape 85"/>
            <p:cNvSpPr/>
            <p:nvPr/>
          </p:nvSpPr>
          <p:spPr>
            <a:xfrm>
              <a:off x="-1" y="-1"/>
              <a:ext cx="370747" cy="33007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392300" y="3237943"/>
              <a:ext cx="317578" cy="11855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734305" y="4397600"/>
              <a:ext cx="323326" cy="74292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370745" y="3273868"/>
              <a:ext cx="413856" cy="1676978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333233" y="967487"/>
              <a:ext cx="128044" cy="2270457"/>
            </a:xfrm>
            <a:custGeom>
              <a:avLst/>
              <a:gdLst/>
              <a:ahLst/>
              <a:cxnLst/>
              <a:rect l="0" t="0" r="0" b="0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813340" y="4929289"/>
              <a:ext cx="100590" cy="211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356375" y="3081311"/>
              <a:ext cx="61792" cy="38368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709876" y="2359938"/>
              <a:ext cx="1057631" cy="2037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784600" y="4950844"/>
              <a:ext cx="90532" cy="1896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709876" y="4423466"/>
              <a:ext cx="103465" cy="5058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709876" y="4330061"/>
              <a:ext cx="28741" cy="17100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734305" y="4742480"/>
              <a:ext cx="158071" cy="39804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7" name="Shape 97"/>
          <p:cNvSpPr/>
          <p:nvPr/>
        </p:nvSpPr>
        <p:spPr>
          <a:xfrm>
            <a:off x="-1" y="0"/>
            <a:ext cx="137162" cy="51435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941909" y="1885950"/>
            <a:ext cx="6686551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941909" y="3583035"/>
            <a:ext cx="6686551" cy="84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-1" y="3242858"/>
            <a:ext cx="1306732" cy="583943"/>
          </a:xfrm>
          <a:custGeom>
            <a:avLst/>
            <a:gdLst/>
            <a:ahLst/>
            <a:cxnLst/>
            <a:rect l="0" t="0" r="0" b="0"/>
            <a:pathLst>
              <a:path w="21571" h="21600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38778" y="3412157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65" cy="96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551" cy="283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1" y="171448"/>
            <a:ext cx="2138639" cy="4978974"/>
            <a:chOff x="0" y="-1"/>
            <a:chExt cx="2138638" cy="4978972"/>
          </a:xfrm>
        </p:grpSpPr>
        <p:sp>
          <p:nvSpPr>
            <p:cNvPr id="108" name="Shape 108"/>
            <p:cNvSpPr/>
            <p:nvPr/>
          </p:nvSpPr>
          <p:spPr>
            <a:xfrm>
              <a:off x="0" y="1759832"/>
              <a:ext cx="75482" cy="469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96448" y="2195947"/>
              <a:ext cx="485039" cy="174166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605248" y="3913845"/>
              <a:ext cx="457083" cy="106512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719868" y="4706399"/>
              <a:ext cx="128599" cy="27257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75481" y="2229494"/>
              <a:ext cx="616432" cy="249647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19594" y="-1"/>
              <a:ext cx="76855" cy="2195948"/>
            </a:xfrm>
            <a:custGeom>
              <a:avLst/>
              <a:gdLst/>
              <a:ahLst/>
              <a:cxnLst/>
              <a:rect l="0" t="0" r="0" b="0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58707" y="2036597"/>
              <a:ext cx="58709" cy="37041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577292" y="3937608"/>
              <a:ext cx="142577" cy="76879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581485" y="877819"/>
              <a:ext cx="1557153" cy="303602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691912" y="4725968"/>
              <a:ext cx="121610" cy="25300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577292" y="3848148"/>
              <a:ext cx="27957" cy="1663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637397" y="4512104"/>
              <a:ext cx="178920" cy="46686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0" name="Shape 120"/>
          <p:cNvGrpSpPr/>
          <p:nvPr/>
        </p:nvGrpSpPr>
        <p:grpSpPr>
          <a:xfrm>
            <a:off x="20414" y="-591"/>
            <a:ext cx="1767510" cy="5140531"/>
            <a:chOff x="-1" y="-1"/>
            <a:chExt cx="1767508" cy="5140530"/>
          </a:xfrm>
        </p:grpSpPr>
        <p:sp>
          <p:nvSpPr>
            <p:cNvPr id="121" name="Shape 121"/>
            <p:cNvSpPr/>
            <p:nvPr/>
          </p:nvSpPr>
          <p:spPr>
            <a:xfrm>
              <a:off x="-1" y="-1"/>
              <a:ext cx="370747" cy="33007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392300" y="3237943"/>
              <a:ext cx="317578" cy="11855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734305" y="4397600"/>
              <a:ext cx="323326" cy="74292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370745" y="3273868"/>
              <a:ext cx="413856" cy="1676978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333233" y="967487"/>
              <a:ext cx="128044" cy="2270457"/>
            </a:xfrm>
            <a:custGeom>
              <a:avLst/>
              <a:gdLst/>
              <a:ahLst/>
              <a:cxnLst/>
              <a:rect l="0" t="0" r="0" b="0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813340" y="4929289"/>
              <a:ext cx="100590" cy="211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356375" y="3081311"/>
              <a:ext cx="61792" cy="38368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709876" y="2359938"/>
              <a:ext cx="1057631" cy="2037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784600" y="4950844"/>
              <a:ext cx="90532" cy="1896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709876" y="4423466"/>
              <a:ext cx="103465" cy="5058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709876" y="4330061"/>
              <a:ext cx="28741" cy="17100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734305" y="4742480"/>
              <a:ext cx="158071" cy="39804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3" name="Shape 133"/>
          <p:cNvSpPr/>
          <p:nvPr/>
        </p:nvSpPr>
        <p:spPr>
          <a:xfrm>
            <a:off x="-1" y="0"/>
            <a:ext cx="137162" cy="51435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941909" y="1544063"/>
            <a:ext cx="6686551" cy="110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941909" y="2647596"/>
            <a:ext cx="6686551" cy="64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/>
          <p:nvPr/>
        </p:nvSpPr>
        <p:spPr>
          <a:xfrm rot="10800000" flipH="1">
            <a:off x="-3141" y="2383632"/>
            <a:ext cx="1196710" cy="380474"/>
          </a:xfrm>
          <a:custGeom>
            <a:avLst/>
            <a:gdLst/>
            <a:ahLst/>
            <a:cxnLst/>
            <a:rect l="0" t="0" r="0" b="0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38778" y="2448106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65" cy="96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3235400" cy="283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65" cy="96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204529" y="1479527"/>
            <a:ext cx="2994550" cy="43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5629971" y="1477105"/>
            <a:ext cx="2999252" cy="43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L="457200" marR="0" lvl="0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65" cy="96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941909" y="334565"/>
            <a:ext cx="2628900" cy="73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Century Gothic"/>
              <a:buNone/>
              <a:defRPr sz="15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742258" y="334567"/>
            <a:ext cx="3886201" cy="406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2"/>
          </p:nvPr>
        </p:nvSpPr>
        <p:spPr>
          <a:xfrm>
            <a:off x="1941909" y="1198959"/>
            <a:ext cx="2628900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1" y="171448"/>
            <a:ext cx="2138639" cy="4978974"/>
            <a:chOff x="0" y="-1"/>
            <a:chExt cx="2138638" cy="4978972"/>
          </a:xfrm>
        </p:grpSpPr>
        <p:sp>
          <p:nvSpPr>
            <p:cNvPr id="7" name="Shape 7"/>
            <p:cNvSpPr/>
            <p:nvPr/>
          </p:nvSpPr>
          <p:spPr>
            <a:xfrm>
              <a:off x="0" y="1759832"/>
              <a:ext cx="75482" cy="469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96448" y="2195947"/>
              <a:ext cx="485039" cy="174166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605248" y="3913845"/>
              <a:ext cx="457083" cy="1065126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719868" y="4706399"/>
              <a:ext cx="128599" cy="27257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75481" y="2229494"/>
              <a:ext cx="616432" cy="249647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9594" y="-1"/>
              <a:ext cx="76855" cy="2195948"/>
            </a:xfrm>
            <a:custGeom>
              <a:avLst/>
              <a:gdLst/>
              <a:ahLst/>
              <a:cxnLst/>
              <a:rect l="0" t="0" r="0" b="0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58707" y="2036597"/>
              <a:ext cx="58709" cy="37041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577292" y="3937608"/>
              <a:ext cx="142577" cy="768792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581485" y="877819"/>
              <a:ext cx="1557153" cy="303602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691912" y="4725968"/>
              <a:ext cx="121610" cy="25300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577292" y="3848148"/>
              <a:ext cx="27957" cy="1663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637397" y="4512104"/>
              <a:ext cx="178920" cy="466867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20414" y="-591"/>
            <a:ext cx="1767510" cy="5140531"/>
            <a:chOff x="-1" y="-1"/>
            <a:chExt cx="1767508" cy="5140530"/>
          </a:xfrm>
        </p:grpSpPr>
        <p:sp>
          <p:nvSpPr>
            <p:cNvPr id="20" name="Shape 20"/>
            <p:cNvSpPr/>
            <p:nvPr/>
          </p:nvSpPr>
          <p:spPr>
            <a:xfrm>
              <a:off x="-1" y="-1"/>
              <a:ext cx="370747" cy="33007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92300" y="3237943"/>
              <a:ext cx="317578" cy="11855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734305" y="4397600"/>
              <a:ext cx="323326" cy="74292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370745" y="3273868"/>
              <a:ext cx="413856" cy="1676978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333233" y="967487"/>
              <a:ext cx="128044" cy="2270457"/>
            </a:xfrm>
            <a:custGeom>
              <a:avLst/>
              <a:gdLst/>
              <a:ahLst/>
              <a:cxnLst/>
              <a:rect l="0" t="0" r="0" b="0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813340" y="4929289"/>
              <a:ext cx="100590" cy="21124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356375" y="3081311"/>
              <a:ext cx="61792" cy="383680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709876" y="2359938"/>
              <a:ext cx="1057631" cy="2037663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784600" y="4950844"/>
              <a:ext cx="90532" cy="189685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09876" y="4423466"/>
              <a:ext cx="103465" cy="50582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09876" y="4330061"/>
              <a:ext cx="28741" cy="171004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734305" y="4742480"/>
              <a:ext cx="158071" cy="398049"/>
            </a:xfrm>
            <a:custGeom>
              <a:avLst/>
              <a:gdLst/>
              <a:ahLst/>
              <a:cxnLst/>
              <a:rect l="0" t="0" r="0" b="0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2" name="Shape 32"/>
          <p:cNvSpPr/>
          <p:nvPr/>
        </p:nvSpPr>
        <p:spPr>
          <a:xfrm>
            <a:off x="-1" y="0"/>
            <a:ext cx="137162" cy="5143500"/>
          </a:xfrm>
          <a:prstGeom prst="rect">
            <a:avLst/>
          </a:prstGeom>
          <a:solidFill>
            <a:srgbClr val="766F5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Shape 33"/>
          <p:cNvSpPr/>
          <p:nvPr/>
        </p:nvSpPr>
        <p:spPr>
          <a:xfrm rot="10800000" flipH="1">
            <a:off x="-3141" y="535781"/>
            <a:ext cx="1196710" cy="380474"/>
          </a:xfrm>
          <a:custGeom>
            <a:avLst/>
            <a:gdLst/>
            <a:ahLst/>
            <a:cxnLst/>
            <a:rect l="0" t="0" r="0" b="0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entury Gothic"/>
              <a:buChar char=""/>
              <a:defRPr sz="1300" b="0" i="0" u="none" strike="noStrike" cap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  <a:defRPr sz="1000" b="0" i="0" u="none" strike="noStrike" cap="none">
                <a:solidFill>
                  <a:srgbClr val="766F5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1941909" y="1885950"/>
            <a:ext cx="6686700" cy="1697100"/>
          </a:xfrm>
          <a:prstGeom prst="rect">
            <a:avLst/>
          </a:prstGeom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Importance of Local Associate Degrees</a:t>
            </a:r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1941909" y="3583035"/>
            <a:ext cx="6686700" cy="844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Dr. Cynthia Napoli-Abella Reiss, West Valley College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Dr. Daniel Keller, Dean of Curriculum, Los Angeles Community College District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Dr. Kim Harrell, Dean of Careers &amp; Technology Cosumnes River College</a:t>
            </a:r>
            <a:endParaRPr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738778" y="3412157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Discussion</a:t>
            </a:r>
            <a:endParaRPr sz="3600"/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US" sz="2400">
                <a:solidFill>
                  <a:srgbClr val="000000"/>
                </a:solidFill>
              </a:rPr>
              <a:t>How does your college use local associate degrees (in light of SB1440)?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438" name="Shape 4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425" y="2256625"/>
            <a:ext cx="4400550" cy="2946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Prerequisites and Pathways</a:t>
            </a:r>
            <a:endParaRPr sz="3600"/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683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-US" sz="2200">
                <a:solidFill>
                  <a:srgbClr val="000000"/>
                </a:solidFill>
              </a:rPr>
              <a:t>Additional requirements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➢"/>
            </a:pPr>
            <a:r>
              <a:rPr lang="en-US" sz="2200">
                <a:solidFill>
                  <a:srgbClr val="000000"/>
                </a:solidFill>
              </a:rPr>
              <a:t>Program prerequisites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➢"/>
            </a:pPr>
            <a:r>
              <a:rPr lang="en-US" sz="2200">
                <a:solidFill>
                  <a:srgbClr val="000000"/>
                </a:solidFill>
              </a:rPr>
              <a:t>Course prerequisites (including basic skills)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➢"/>
            </a:pPr>
            <a:r>
              <a:rPr lang="en-US" sz="2200">
                <a:solidFill>
                  <a:srgbClr val="000000"/>
                </a:solidFill>
              </a:rPr>
              <a:t>AB 705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-US" sz="2200">
                <a:solidFill>
                  <a:srgbClr val="000000"/>
                </a:solidFill>
              </a:rPr>
              <a:t>Sequencing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➢"/>
            </a:pPr>
            <a:r>
              <a:rPr lang="en-US" sz="2200">
                <a:solidFill>
                  <a:srgbClr val="000000"/>
                </a:solidFill>
              </a:rPr>
              <a:t>Requisite structure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➢"/>
            </a:pPr>
            <a:r>
              <a:rPr lang="en-US" sz="2200">
                <a:solidFill>
                  <a:srgbClr val="000000"/>
                </a:solidFill>
              </a:rPr>
              <a:t>Scheduling (sections, terms, overlap)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-US" sz="2200">
                <a:solidFill>
                  <a:srgbClr val="000000"/>
                </a:solidFill>
              </a:rPr>
              <a:t>Time (and units) to completion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92"/>
              <a:buFont typeface="Calibri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Local GE 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vs.</a:t>
            </a:r>
            <a:r>
              <a:rPr lang="en-US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CSU-GE/IGETC</a:t>
            </a:r>
            <a:endParaRPr sz="3600"/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What’s  the need for GE patterns?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degree and not a certificate?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about out-of-state transfers?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453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098" y="2961075"/>
            <a:ext cx="1805154" cy="1472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1941909" y="334565"/>
            <a:ext cx="2628900" cy="732300"/>
          </a:xfrm>
          <a:prstGeom prst="rect">
            <a:avLst/>
          </a:prstGeom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Discussion</a:t>
            </a:r>
            <a:endParaRPr sz="3600"/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4742258" y="334567"/>
            <a:ext cx="3886200" cy="40611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7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460" name="Shape 460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850" y="1413163"/>
            <a:ext cx="3198537" cy="2141318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>
            <a:spLocks noGrp="1"/>
          </p:cNvSpPr>
          <p:nvPr>
            <p:ph type="body" idx="2"/>
          </p:nvPr>
        </p:nvSpPr>
        <p:spPr>
          <a:xfrm>
            <a:off x="1941909" y="1198959"/>
            <a:ext cx="2628900" cy="31968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800" b="1"/>
              <a:t>How does your local GE pattern compare with CSU GE/IGETC?</a:t>
            </a:r>
            <a:endParaRPr sz="1800" b="1"/>
          </a:p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800" b="1"/>
              <a:t>Do you allow all three for local degrees?</a:t>
            </a:r>
            <a:endParaRPr sz="18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Possible disadvantages of having local degrees</a:t>
            </a:r>
            <a:endParaRPr sz="3600"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US" sz="2400">
                <a:solidFill>
                  <a:srgbClr val="000000"/>
                </a:solidFill>
              </a:rPr>
              <a:t>Confusion </a:t>
            </a:r>
            <a:r>
              <a:rPr lang="en-US" sz="1600">
                <a:solidFill>
                  <a:srgbClr val="000000"/>
                </a:solidFill>
              </a:rPr>
              <a:t>(“Which degree should I choose?”)</a:t>
            </a:r>
            <a:endParaRPr sz="1600">
              <a:solidFill>
                <a:srgbClr val="000000"/>
              </a:solidFill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US" sz="2400">
                <a:solidFill>
                  <a:srgbClr val="000000"/>
                </a:solidFill>
              </a:rPr>
              <a:t>Resource allocation </a:t>
            </a:r>
            <a:r>
              <a:rPr lang="en-US" sz="1600">
                <a:solidFill>
                  <a:srgbClr val="000000"/>
                </a:solidFill>
              </a:rPr>
              <a:t>(spread too thin)</a:t>
            </a:r>
            <a:endParaRPr sz="16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US" sz="2400">
                <a:solidFill>
                  <a:srgbClr val="000000"/>
                </a:solidFill>
              </a:rPr>
              <a:t>Unit bloat </a:t>
            </a:r>
            <a:r>
              <a:rPr lang="en-US" sz="1600">
                <a:solidFill>
                  <a:srgbClr val="000000"/>
                </a:solidFill>
              </a:rPr>
              <a:t>(without the 60-unit limitation, local degrees can become unwieldy)</a:t>
            </a:r>
            <a:endParaRPr sz="16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US" sz="2400">
                <a:solidFill>
                  <a:srgbClr val="000000"/>
                </a:solidFill>
              </a:rPr>
              <a:t>Others?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69" name="Shape 469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Possible </a:t>
            </a:r>
            <a:r>
              <a:rPr lang="en-US" sz="3600">
                <a:solidFill>
                  <a:srgbClr val="3C78D8"/>
                </a:solidFill>
              </a:rPr>
              <a:t>advantages</a:t>
            </a:r>
            <a:r>
              <a:rPr lang="en-US" sz="3600"/>
              <a:t> of having local degrees</a:t>
            </a:r>
            <a:endParaRPr sz="3600"/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6830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-US" sz="2200">
                <a:solidFill>
                  <a:srgbClr val="000000"/>
                </a:solidFill>
              </a:rPr>
              <a:t>Transfer customization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-US" sz="2200">
                <a:solidFill>
                  <a:srgbClr val="000000"/>
                </a:solidFill>
              </a:rPr>
              <a:t>Specialization and exploration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-US" sz="2200">
                <a:solidFill>
                  <a:srgbClr val="000000"/>
                </a:solidFill>
              </a:rPr>
              <a:t>CTE focus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-US" sz="2200">
                <a:solidFill>
                  <a:srgbClr val="000000"/>
                </a:solidFill>
              </a:rPr>
              <a:t>Emerging areas of study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Possible </a:t>
            </a:r>
            <a:r>
              <a:rPr lang="en-US" sz="3600">
                <a:solidFill>
                  <a:srgbClr val="3C78D8"/>
                </a:solidFill>
              </a:rPr>
              <a:t>advantages</a:t>
            </a:r>
            <a:r>
              <a:rPr lang="en-US" sz="3600"/>
              <a:t> of having local degrees</a:t>
            </a:r>
            <a:endParaRPr sz="3600"/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683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-US" sz="2200">
                <a:solidFill>
                  <a:srgbClr val="000000"/>
                </a:solidFill>
              </a:rPr>
              <a:t>Defined objective not met by another award</a:t>
            </a:r>
            <a:endParaRPr sz="2200">
              <a:solidFill>
                <a:srgbClr val="000000"/>
              </a:solidFill>
            </a:endParaRP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>
                <a:solidFill>
                  <a:srgbClr val="000000"/>
                </a:solidFill>
              </a:rPr>
              <a:t>Salary advancement, promotion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>
                <a:solidFill>
                  <a:srgbClr val="000000"/>
                </a:solidFill>
              </a:rPr>
              <a:t>Contract, service area demand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>
                <a:solidFill>
                  <a:srgbClr val="000000"/>
                </a:solidFill>
              </a:rPr>
              <a:t>Advisory committee recommendations not reflected in a TMC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➢"/>
            </a:pPr>
            <a:r>
              <a:rPr lang="en-US" sz="2000">
                <a:solidFill>
                  <a:srgbClr val="000000"/>
                </a:solidFill>
              </a:rPr>
              <a:t>Doesn’t fit into ADT structure</a:t>
            </a:r>
            <a:endParaRPr sz="2000">
              <a:solidFill>
                <a:srgbClr val="000000"/>
              </a:solidFill>
            </a:endParaRPr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lang="en-US" sz="2200">
                <a:solidFill>
                  <a:srgbClr val="000000"/>
                </a:solidFill>
              </a:rPr>
              <a:t>Others?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libri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3600"/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ability to grant associate degrees is given to CCCs by education code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associate degrees have been helping students for many years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ADTs provide new opportunities to students, but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 have deficiencies that can be met by local degrees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 degree is meeting the needs of students, keep it!</a:t>
            </a:r>
            <a:endParaRPr sz="2400"/>
          </a:p>
        </p:txBody>
      </p:sp>
      <p:sp>
        <p:nvSpPr>
          <p:cNvPr id="490" name="Shape 490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1996858" y="1545250"/>
            <a:ext cx="6686700" cy="2833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4800"/>
              <a:t>Questions?</a:t>
            </a:r>
            <a:endParaRPr sz="4800"/>
          </a:p>
        </p:txBody>
      </p:sp>
      <p:sp>
        <p:nvSpPr>
          <p:cNvPr id="497" name="Shape 497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92"/>
              <a:buFont typeface="Calibri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Overview of This Presentation</a:t>
            </a:r>
            <a:endParaRPr sz="3600"/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of CCCs</a:t>
            </a:r>
            <a:endParaRPr sz="2400"/>
          </a:p>
          <a:p>
            <a:pPr marL="51435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Associate Degrees and General Education</a:t>
            </a:r>
            <a:endParaRPr sz="2400"/>
          </a:p>
          <a:p>
            <a:pPr marL="51435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Associate Degrees for Transfer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Associate CTE Degrees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Implications of Guided Pathways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Future of Local Associate Degrees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92"/>
              <a:buFont typeface="Calibri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The mission of the CCC</a:t>
            </a:r>
            <a:r>
              <a:rPr lang="en-US" sz="3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(§66010.4) is to...</a:t>
            </a:r>
            <a:endParaRPr sz="3000"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1941900" y="1042025"/>
            <a:ext cx="6686700" cy="3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ffer academic and vocational instruction at the lower division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r>
              <a:rPr lang="en-US" sz="18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These institutions may grant the associate in arts and the associate in science degree.</a:t>
            </a:r>
            <a:endParaRPr sz="1800" b="1" i="0" u="none" strike="noStrike" cap="none">
              <a:solidFill>
                <a:srgbClr val="98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arenR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chieve all of the following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emedial instruction for those in need of it.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English as a second language, adult noncredit instruction, and support services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dult noncredit education curricula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lphaLcParenR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ommunity services courses and programs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dvance California's economic growth and global competitiveness through education, training, and services that contribute to continuous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workforce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improvement...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onduct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institutional research concerning student learning and retention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800"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libri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CCC Associate Degrees</a:t>
            </a:r>
            <a:endParaRPr sz="3600"/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mission of the community colleges gives CCCs the right to grant associate degrees</a:t>
            </a:r>
            <a:endParaRPr sz="2400"/>
          </a:p>
          <a:p>
            <a:pPr marL="457200" marR="0" lvl="0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Colleges have been granting associate degrees for many years</a:t>
            </a:r>
            <a:endParaRPr sz="2400"/>
          </a:p>
          <a:p>
            <a:pPr marL="457200" marR="0" lvl="0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Associate degrees from CCCs have helped students get a job, a promotion, or helped them prepare for transfer to a four year university</a:t>
            </a:r>
            <a:endParaRPr sz="2400"/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12"/>
              <a:buFont typeface="Calibri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Requirements for Associate Degrees</a:t>
            </a:r>
            <a:endParaRPr sz="3600"/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❖"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Defined in §55063 of Title 5</a:t>
            </a:r>
            <a:endParaRPr sz="2300"/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❖"/>
            </a:pPr>
            <a:r>
              <a:rPr lang="en-US" sz="2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Requires the completion of:</a:t>
            </a:r>
            <a:endParaRPr sz="2300"/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➢"/>
            </a:pPr>
            <a:r>
              <a:rPr lang="en-US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least 18 semester or 27 quarter units of study must be taken in a single discipline or related disciplines</a:t>
            </a:r>
            <a:endParaRPr sz="2100"/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➢"/>
            </a:pPr>
            <a:r>
              <a:rPr lang="en-US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Completion of a general education pattern (local, CSU GE Breadth, IGETC)</a:t>
            </a:r>
            <a:endParaRPr sz="2100"/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➢"/>
            </a:pPr>
            <a:r>
              <a:rPr lang="en-US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60 degree applicable units</a:t>
            </a:r>
            <a:endParaRPr sz="2100"/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➢"/>
            </a:pPr>
            <a:r>
              <a:rPr lang="en-US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Demonstrate competency in mathematics and written expression </a:t>
            </a:r>
            <a:endParaRPr sz="2100"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The relationship of ADTs to local degrees</a:t>
            </a:r>
            <a:endParaRPr sz="3600"/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the passage of SB 440, colleges are required to create an ADT in any area where they have an existing AA/AS degree and a TMC exists.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However, it does not mandate (or even mention) getting rid of corresponding local degrees.</a:t>
            </a:r>
            <a:endParaRPr sz="2400"/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Presenter examples</a:t>
            </a:r>
            <a:endParaRPr sz="3600"/>
          </a:p>
        </p:txBody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0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US" sz="2400">
                <a:solidFill>
                  <a:srgbClr val="000000"/>
                </a:solidFill>
              </a:rPr>
              <a:t>Contract education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US" sz="2400">
                <a:solidFill>
                  <a:srgbClr val="000000"/>
                </a:solidFill>
              </a:rPr>
              <a:t>Non-transfer vocational degrees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US" sz="2400">
                <a:solidFill>
                  <a:srgbClr val="000000"/>
                </a:solidFill>
              </a:rPr>
              <a:t>Single-institution articulation (CSU, UC, and/or private or out-of-state)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-US" sz="2400">
                <a:solidFill>
                  <a:srgbClr val="000000"/>
                </a:solidFill>
              </a:rPr>
              <a:t>CTE local degrees that transfer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1944694" y="468081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28"/>
              <a:buFont typeface="Calibri"/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about Guided Pathways? 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28"/>
              <a:buFont typeface="Calibri"/>
              <a:buNone/>
            </a:pPr>
            <a:r>
              <a:rPr lang="en-US"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How do local degrees align with Guided Pathways ? </a:t>
            </a:r>
            <a:endParaRPr sz="2400"/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941908" y="1600200"/>
            <a:ext cx="66867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collaborative, integrated, and intentional approach to ensuring students meet their educational goals in a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timely manner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Faculty are in the Lead and the Core of Guided Pathways Work.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❖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decisions to ensure effectiveness in serving unique needs of your students.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738778" y="605838"/>
            <a:ext cx="244800" cy="243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766F54"/>
              </a:buClr>
              <a:buSzPts val="1000"/>
              <a:buFont typeface="Century Gothic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Shape 42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1163" y="1185499"/>
            <a:ext cx="3918221" cy="327763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1364703" y="241101"/>
            <a:ext cx="7572462" cy="40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ockwel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Key Elements of Guided Pathways</a:t>
            </a:r>
            <a:endParaRPr/>
          </a:p>
        </p:txBody>
      </p:sp>
      <p:sp>
        <p:nvSpPr>
          <p:cNvPr id="425" name="Shape 425"/>
          <p:cNvSpPr txBox="1"/>
          <p:nvPr/>
        </p:nvSpPr>
        <p:spPr>
          <a:xfrm>
            <a:off x="6768035" y="2330656"/>
            <a:ext cx="2087700" cy="1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675" tIns="28675" rIns="28675" bIns="28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53"/>
              </a:buClr>
              <a:buSzPts val="1100"/>
              <a:buFont typeface="Rockwell"/>
              <a:buNone/>
            </a:pPr>
            <a: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Structured onboarding process </a:t>
            </a:r>
            <a:r>
              <a:rPr lang="en-US" sz="9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/>
            </a:r>
            <a:br>
              <a:rPr lang="en-US" sz="9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including improved placement tests</a:t>
            </a:r>
            <a:r>
              <a:rPr lang="en-US" sz="9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and co-requisite instruction that</a:t>
            </a:r>
            <a:r>
              <a:rPr lang="en-US" sz="900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provide students with clear,</a:t>
            </a:r>
            <a:r>
              <a:rPr lang="en-US" sz="900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actionable, and usable information</a:t>
            </a:r>
            <a:r>
              <a:rPr lang="en-US" sz="900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they need to</a:t>
            </a:r>
            <a:r>
              <a:rPr lang="en-US" sz="900"/>
              <a:t> </a:t>
            </a: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get to the right start in college.</a:t>
            </a:r>
            <a:endParaRPr sz="900"/>
          </a:p>
        </p:txBody>
      </p:sp>
      <p:sp>
        <p:nvSpPr>
          <p:cNvPr id="426" name="Shape 426"/>
          <p:cNvSpPr txBox="1"/>
          <p:nvPr/>
        </p:nvSpPr>
        <p:spPr>
          <a:xfrm>
            <a:off x="1600199" y="1046625"/>
            <a:ext cx="1953300" cy="12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675" tIns="28675" rIns="28675" bIns="286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53"/>
              </a:buClr>
              <a:buSzPts val="1100"/>
              <a:buFont typeface="Rockwell"/>
              <a:buNone/>
            </a:pPr>
            <a: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Programs that are fully </a:t>
            </a:r>
            <a:b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mapped out and aligned </a:t>
            </a: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with further education and</a:t>
            </a:r>
            <a:r>
              <a:rPr lang="en-US" sz="900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career advancement while also</a:t>
            </a:r>
            <a:r>
              <a:rPr lang="en-US" sz="900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providing structured or guided</a:t>
            </a:r>
            <a:r>
              <a:rPr lang="en-US" sz="900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exploration for undecided students.</a:t>
            </a:r>
            <a:endParaRPr sz="1300"/>
          </a:p>
        </p:txBody>
      </p:sp>
      <p:sp>
        <p:nvSpPr>
          <p:cNvPr id="427" name="Shape 427"/>
          <p:cNvSpPr txBox="1"/>
          <p:nvPr/>
        </p:nvSpPr>
        <p:spPr>
          <a:xfrm>
            <a:off x="1666875" y="2255317"/>
            <a:ext cx="16077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675" tIns="28675" rIns="28675" bIns="286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53"/>
              </a:buClr>
              <a:buSzPts val="1100"/>
              <a:buFont typeface="Rockwell"/>
              <a:buNone/>
            </a:pPr>
            <a: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Proactive academic </a:t>
            </a:r>
            <a:b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and career advising</a:t>
            </a:r>
            <a:b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from the start through </a:t>
            </a:r>
            <a:b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completion and/or transfer, </a:t>
            </a:r>
            <a:b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with assigned point of </a:t>
            </a:r>
            <a:b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contact at each stage.</a:t>
            </a:r>
            <a:endParaRPr sz="900"/>
          </a:p>
        </p:txBody>
      </p:sp>
      <p:sp>
        <p:nvSpPr>
          <p:cNvPr id="428" name="Shape 428"/>
          <p:cNvSpPr txBox="1"/>
          <p:nvPr/>
        </p:nvSpPr>
        <p:spPr>
          <a:xfrm>
            <a:off x="1883225" y="3933351"/>
            <a:ext cx="1689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675" tIns="28675" rIns="28675" bIns="286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53"/>
              </a:buClr>
              <a:buSzPts val="1100"/>
              <a:buFont typeface="Rockwell"/>
              <a:buNone/>
            </a:pPr>
            <a: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Early alert systems</a:t>
            </a:r>
            <a:b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aligned with interventions </a:t>
            </a:r>
            <a:b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and resources to help </a:t>
            </a:r>
            <a:b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students stay on the pathway,</a:t>
            </a:r>
            <a:b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persist, and progress.</a:t>
            </a:r>
            <a:endParaRPr sz="900"/>
          </a:p>
        </p:txBody>
      </p:sp>
      <p:sp>
        <p:nvSpPr>
          <p:cNvPr id="429" name="Shape 429"/>
          <p:cNvSpPr txBox="1"/>
          <p:nvPr/>
        </p:nvSpPr>
        <p:spPr>
          <a:xfrm>
            <a:off x="5873407" y="3989138"/>
            <a:ext cx="24378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675" tIns="28675" rIns="28675" bIns="28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53"/>
              </a:buClr>
              <a:buSzPts val="1100"/>
              <a:buFont typeface="Rockwell"/>
              <a:buNone/>
            </a:pPr>
            <a: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Instructional support and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53"/>
              </a:buClr>
              <a:buSzPts val="1100"/>
              <a:buFont typeface="Rockwell"/>
              <a:buNone/>
            </a:pPr>
            <a: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co-curricular activities</a:t>
            </a:r>
            <a:b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aligned with classroom learning </a:t>
            </a:r>
            <a:b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9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and career interests.</a:t>
            </a:r>
            <a:endParaRPr sz="900"/>
          </a:p>
        </p:txBody>
      </p:sp>
      <p:sp>
        <p:nvSpPr>
          <p:cNvPr id="430" name="Shape 430"/>
          <p:cNvSpPr txBox="1"/>
          <p:nvPr/>
        </p:nvSpPr>
        <p:spPr>
          <a:xfrm>
            <a:off x="6416030" y="1058969"/>
            <a:ext cx="22686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675" tIns="28675" rIns="28675" bIns="28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53"/>
              </a:buClr>
              <a:buSzPts val="1100"/>
              <a:buFont typeface="Rockwell"/>
              <a:buNone/>
            </a:pPr>
            <a: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Redesigning and integrating basic skills/developmental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353"/>
              </a:buClr>
              <a:buSzPts val="1100"/>
              <a:buFont typeface="Rockwell"/>
              <a:buNone/>
            </a:pPr>
            <a:r>
              <a:rPr lang="en-US" sz="1100" b="1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education classes </a:t>
            </a:r>
            <a:r>
              <a:rPr lang="en-US" sz="1100" b="0" i="0" u="none" strike="noStrike" cap="none">
                <a:solidFill>
                  <a:srgbClr val="242353"/>
                </a:solidFill>
                <a:latin typeface="Rockwell"/>
                <a:ea typeface="Rockwell"/>
                <a:cs typeface="Rockwell"/>
                <a:sym typeface="Rockwell"/>
              </a:rPr>
              <a:t>to accelerate students to college-level classes.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On-screen Show (16:9)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Rockwell</vt:lpstr>
      <vt:lpstr>Century Gothic</vt:lpstr>
      <vt:lpstr>Calibri</vt:lpstr>
      <vt:lpstr>Arial</vt:lpstr>
      <vt:lpstr>Trebuchet MS</vt:lpstr>
      <vt:lpstr>Wisp</vt:lpstr>
      <vt:lpstr>Importance of Local Associate Degrees</vt:lpstr>
      <vt:lpstr>Overview of This Presentation</vt:lpstr>
      <vt:lpstr>The mission of the CCC (§66010.4) is to...</vt:lpstr>
      <vt:lpstr>CCC Associate Degrees</vt:lpstr>
      <vt:lpstr>Requirements for Associate Degrees</vt:lpstr>
      <vt:lpstr>The relationship of ADTs to local degrees</vt:lpstr>
      <vt:lpstr>Presenter examples</vt:lpstr>
      <vt:lpstr>What about Guided Pathways?  How do local degrees align with Guided Pathways ? </vt:lpstr>
      <vt:lpstr>PowerPoint Presentation</vt:lpstr>
      <vt:lpstr>Discussion</vt:lpstr>
      <vt:lpstr>Prerequisites and Pathways</vt:lpstr>
      <vt:lpstr>Local GE vs. CSU-GE/IGETC</vt:lpstr>
      <vt:lpstr>Discussion</vt:lpstr>
      <vt:lpstr>Possible disadvantages of having local degrees</vt:lpstr>
      <vt:lpstr>Possible advantages of having local degrees</vt:lpstr>
      <vt:lpstr>Possible advantages of having local degrees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Local Associate Degrees</dc:title>
  <dc:creator>Keller, Daniel</dc:creator>
  <cp:lastModifiedBy>Keller, Daniel</cp:lastModifiedBy>
  <cp:revision>1</cp:revision>
  <dcterms:modified xsi:type="dcterms:W3CDTF">2018-07-09T17:35:15Z</dcterms:modified>
</cp:coreProperties>
</file>