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4" r:id="rId6"/>
    <p:sldId id="263" r:id="rId7"/>
    <p:sldId id="262" r:id="rId8"/>
    <p:sldId id="266" r:id="rId9"/>
    <p:sldId id="258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>
        <p:scale>
          <a:sx n="62" d="100"/>
          <a:sy n="62" d="100"/>
        </p:scale>
        <p:origin x="108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9B912-F436-A34A-9ADA-914048E5BEFB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9C5A6-32AF-7448-9942-366FA1473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Dolores Davison, ASCCC Vice President </a:t>
            </a:r>
          </a:p>
          <a:p>
            <a:r>
              <a:rPr lang="en-US" dirty="0"/>
              <a:t>Silvester Henderson, ASCCC At-Large Representative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EF085D-9980-3A41-A3BE-478D649CF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Supporting Justice and Fairness: Correctional Education </a:t>
            </a:r>
          </a:p>
        </p:txBody>
      </p:sp>
    </p:spTree>
    <p:extLst>
      <p:ext uri="{BB962C8B-B14F-4D97-AF65-F5344CB8AC3E}">
        <p14:creationId xmlns:p14="http://schemas.microsoft.com/office/powerpoint/2010/main" val="97579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training?</a:t>
            </a:r>
          </a:p>
          <a:p>
            <a:r>
              <a:rPr lang="en-US" dirty="0"/>
              <a:t>Any legal ramifications for defending myself?</a:t>
            </a:r>
          </a:p>
          <a:p>
            <a:r>
              <a:rPr lang="en-US" dirty="0"/>
              <a:t>How am I protected?</a:t>
            </a:r>
          </a:p>
          <a:p>
            <a:r>
              <a:rPr lang="en-US" dirty="0"/>
              <a:t>Am I aware of all possible risks working in this environment?</a:t>
            </a:r>
          </a:p>
          <a:p>
            <a:r>
              <a:rPr lang="en-US" dirty="0"/>
              <a:t>Being Firm, Fair, and Consistent</a:t>
            </a:r>
          </a:p>
          <a:p>
            <a:r>
              <a:rPr lang="en-US" dirty="0"/>
              <a:t>Don’t become a victim to the inmate games</a:t>
            </a:r>
          </a:p>
          <a:p>
            <a:r>
              <a:rPr lang="en-US" dirty="0"/>
              <a:t>Writing a shot, inmate incident report, giving orders to inmates.  Okay, where do I draw the line on this issue?</a:t>
            </a:r>
          </a:p>
          <a:p>
            <a:r>
              <a:rPr lang="en-US" dirty="0"/>
              <a:t>Enforcing classroom/ personal boundaries</a:t>
            </a:r>
          </a:p>
          <a:p>
            <a:r>
              <a:rPr lang="en-US" dirty="0"/>
              <a:t>Reporting unsafe or inappropriate behaviors of staff or inmates.</a:t>
            </a:r>
          </a:p>
        </p:txBody>
      </p:sp>
    </p:spTree>
    <p:extLst>
      <p:ext uri="{BB962C8B-B14F-4D97-AF65-F5344CB8AC3E}">
        <p14:creationId xmlns:p14="http://schemas.microsoft.com/office/powerpoint/2010/main" val="81661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left?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inside a prison is stressful and at times emotionally, mentally, and physically debilitating.</a:t>
            </a:r>
          </a:p>
          <a:p>
            <a:r>
              <a:rPr lang="en-US" dirty="0"/>
              <a:t>Don’t forget to debrief.  This could be exercise, a hobby, talking about your day, etc.  Don’t’ hold any concerns in, it will be detrimental to your mental health.</a:t>
            </a:r>
          </a:p>
          <a:p>
            <a:r>
              <a:rPr lang="en-US" dirty="0"/>
              <a:t>Speak up!  Someone is bound to listen.</a:t>
            </a:r>
          </a:p>
        </p:txBody>
      </p:sp>
    </p:spTree>
    <p:extLst>
      <p:ext uri="{BB962C8B-B14F-4D97-AF65-F5344CB8AC3E}">
        <p14:creationId xmlns:p14="http://schemas.microsoft.com/office/powerpoint/2010/main" val="184311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B8D15-B1CD-8E47-85B9-7B2CDA37C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 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43DF-9B23-0046-B0C4-8714C2AA0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more information, please email </a:t>
            </a:r>
            <a:r>
              <a:rPr lang="en-US" dirty="0" err="1"/>
              <a:t>info@asccc.org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9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Bridging the Academic/ Equity gaps for Incarcerated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make it work?</a:t>
            </a:r>
          </a:p>
          <a:p>
            <a:r>
              <a:rPr lang="en-US" dirty="0"/>
              <a:t>What are the logistics and how they impact instruction</a:t>
            </a:r>
          </a:p>
          <a:p>
            <a:r>
              <a:rPr lang="en-US" dirty="0"/>
              <a:t>Any challenges our faculty face</a:t>
            </a:r>
          </a:p>
          <a:p>
            <a:r>
              <a:rPr lang="en-US" dirty="0"/>
              <a:t>Does AEBG apply to incarcerated students</a:t>
            </a:r>
          </a:p>
          <a:p>
            <a:r>
              <a:rPr lang="en-US" dirty="0"/>
              <a:t>DSPS, EOPS, other equitable services</a:t>
            </a:r>
          </a:p>
          <a:p>
            <a:r>
              <a:rPr lang="en-US" dirty="0"/>
              <a:t>How does DACA impact the incarcerated population?</a:t>
            </a:r>
          </a:p>
          <a:p>
            <a:r>
              <a:rPr lang="en-US" dirty="0"/>
              <a:t>Guided Pathways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Barriers: What barriers currently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Educational	</a:t>
            </a:r>
          </a:p>
          <a:p>
            <a:pPr marL="0" indent="0">
              <a:buNone/>
            </a:pPr>
            <a:r>
              <a:rPr lang="en-US" dirty="0"/>
              <a:t>E-Readers</a:t>
            </a:r>
          </a:p>
          <a:p>
            <a:pPr marL="0" indent="0">
              <a:buNone/>
            </a:pPr>
            <a:r>
              <a:rPr lang="en-US" dirty="0"/>
              <a:t>Books</a:t>
            </a:r>
          </a:p>
          <a:p>
            <a:pPr marL="0" indent="0">
              <a:buNone/>
            </a:pPr>
            <a:r>
              <a:rPr lang="en-US" dirty="0"/>
              <a:t>Meeting course hours</a:t>
            </a:r>
          </a:p>
          <a:p>
            <a:pPr marL="0" indent="0">
              <a:buNone/>
            </a:pPr>
            <a:r>
              <a:rPr lang="en-US" dirty="0"/>
              <a:t>DSPS, who provides testing</a:t>
            </a:r>
          </a:p>
          <a:p>
            <a:pPr marL="0" indent="0">
              <a:buNone/>
            </a:pPr>
            <a:r>
              <a:rPr lang="en-US" dirty="0"/>
              <a:t>Programs</a:t>
            </a:r>
          </a:p>
          <a:p>
            <a:pPr marL="0" indent="0">
              <a:buNone/>
            </a:pPr>
            <a:r>
              <a:rPr lang="en-US" dirty="0"/>
              <a:t>Instructor Office hours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Correctional</a:t>
            </a:r>
          </a:p>
          <a:p>
            <a:pPr marL="0" indent="0">
              <a:buNone/>
            </a:pPr>
            <a:r>
              <a:rPr lang="en-US" dirty="0"/>
              <a:t>Classrooms</a:t>
            </a:r>
          </a:p>
          <a:p>
            <a:pPr marL="0" indent="0">
              <a:buNone/>
            </a:pPr>
            <a:r>
              <a:rPr lang="en-US" dirty="0"/>
              <a:t>Lockdowns</a:t>
            </a:r>
          </a:p>
          <a:p>
            <a:pPr marL="0" indent="0">
              <a:buNone/>
            </a:pPr>
            <a:r>
              <a:rPr lang="en-US" dirty="0"/>
              <a:t>Course hours</a:t>
            </a:r>
          </a:p>
          <a:p>
            <a:pPr marL="0" indent="0">
              <a:buNone/>
            </a:pPr>
            <a:r>
              <a:rPr lang="en-US" dirty="0"/>
              <a:t>Staff conflicts</a:t>
            </a:r>
          </a:p>
          <a:p>
            <a:pPr marL="0" indent="0">
              <a:buNone/>
            </a:pPr>
            <a:r>
              <a:rPr lang="en-US" dirty="0"/>
              <a:t>Is there a way for the incarcerated students to be housed on a separate unit? </a:t>
            </a:r>
          </a:p>
          <a:p>
            <a:pPr marL="0" indent="0">
              <a:buNone/>
            </a:pPr>
            <a:r>
              <a:rPr lang="en-US" dirty="0"/>
              <a:t>Can the students be on a different meal time or schedule to support classroom hours?</a:t>
            </a:r>
          </a:p>
        </p:txBody>
      </p:sp>
    </p:spTree>
    <p:extLst>
      <p:ext uri="{BB962C8B-B14F-4D97-AF65-F5344CB8AC3E}">
        <p14:creationId xmlns:p14="http://schemas.microsoft.com/office/powerpoint/2010/main" val="201155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AEBG, DSPS, EOPS, other Equitable services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862" y="2454676"/>
            <a:ext cx="4794978" cy="161461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What’s going on?  My students need more services than I anticipated.</a:t>
            </a:r>
          </a:p>
          <a:p>
            <a:r>
              <a:rPr lang="en-US" dirty="0"/>
              <a:t>Substandard skills:  I need DSPS</a:t>
            </a:r>
          </a:p>
          <a:p>
            <a:r>
              <a:rPr lang="en-US" dirty="0"/>
              <a:t>Basic skills remain as an essential foundational tool.</a:t>
            </a:r>
          </a:p>
          <a:p>
            <a:r>
              <a:rPr lang="en-US" dirty="0"/>
              <a:t>Don’t exempt me because of my imprisonment; I’m entitled to services.</a:t>
            </a:r>
          </a:p>
          <a:p>
            <a:r>
              <a:rPr lang="en-US" dirty="0"/>
              <a:t>AEBG funding for incarcerated; let’s make it happen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3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we duplicating services, if so, is that really a bad thing?</a:t>
            </a:r>
          </a:p>
          <a:p>
            <a:r>
              <a:rPr lang="en-US" dirty="0"/>
              <a:t>Polishing our current practices?</a:t>
            </a:r>
          </a:p>
          <a:p>
            <a:r>
              <a:rPr lang="en-US" dirty="0"/>
              <a:t>What else can we do to ensure student success for our students that are incarcerated?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9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Courses:  Basic skills, Involuntary drops,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the student be allowed unlimited attempts to complete basis skill courses?</a:t>
            </a:r>
          </a:p>
          <a:p>
            <a:r>
              <a:rPr lang="en-US" dirty="0"/>
              <a:t>Who provides student tutors and support; the prison or college?</a:t>
            </a:r>
          </a:p>
          <a:p>
            <a:r>
              <a:rPr lang="en-US" dirty="0"/>
              <a:t>Can I challenge a course? Why or why not?</a:t>
            </a:r>
          </a:p>
          <a:p>
            <a:r>
              <a:rPr lang="en-US" dirty="0"/>
              <a:t>The EW grade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5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Pathways, what’s that?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skills are so low, I will never finish.</a:t>
            </a:r>
          </a:p>
          <a:p>
            <a:r>
              <a:rPr lang="en-US" dirty="0"/>
              <a:t>This is too hard and requires too much work.</a:t>
            </a:r>
          </a:p>
          <a:p>
            <a:r>
              <a:rPr lang="en-US" dirty="0"/>
              <a:t>I’m only taking courses for milestones anyway.</a:t>
            </a:r>
          </a:p>
          <a:p>
            <a:r>
              <a:rPr lang="en-US" dirty="0"/>
              <a:t>This isn’t the program I really want.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F99E7-D054-C845-A3D3-D9F8783EA4B9}"/>
              </a:ext>
            </a:extLst>
          </p:cNvPr>
          <p:cNvSpPr txBox="1"/>
          <p:nvPr/>
        </p:nvSpPr>
        <p:spPr>
          <a:xfrm>
            <a:off x="3507698" y="17688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8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correctional staff?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seem to be putting a lot of effort into our incarcerated program but what education do we currently offer to the correctional staff?  </a:t>
            </a:r>
          </a:p>
          <a:p>
            <a:r>
              <a:rPr lang="en-US" dirty="0"/>
              <a:t>Is this a disparity creating academic hardship between corrections and academia?</a:t>
            </a:r>
          </a:p>
          <a:p>
            <a:r>
              <a:rPr lang="en-US" dirty="0"/>
              <a:t>Does this support an unhealthy relationship among the correctional and educational staff?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4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Logistics:  hours, lockdowns, incidents, and remedies.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Wait a Minute!  I didn’t sign up to be an officer.  I am a Teacher!</a:t>
            </a:r>
          </a:p>
          <a:p>
            <a:pPr marL="0" indent="0">
              <a:buNone/>
            </a:pPr>
            <a:r>
              <a:rPr lang="en-US" dirty="0"/>
              <a:t>This disrupts my entire lesson plan!  How do I get the lecture information out there?</a:t>
            </a:r>
          </a:p>
          <a:p>
            <a:pPr marL="0" indent="0">
              <a:buNone/>
            </a:pPr>
            <a:r>
              <a:rPr lang="en-US" dirty="0"/>
              <a:t>Have I witnessed an incident and now suffer from PTSD?  Do I need mental health services?</a:t>
            </a:r>
          </a:p>
          <a:p>
            <a:pPr marL="0" indent="0">
              <a:buNone/>
            </a:pPr>
            <a:r>
              <a:rPr lang="en-US" dirty="0"/>
              <a:t>Am I mentally, emotionally, and/ or physically prepared for a possible riot?</a:t>
            </a:r>
          </a:p>
          <a:p>
            <a:pPr marL="0" indent="0">
              <a:buNone/>
            </a:pPr>
            <a:r>
              <a:rPr lang="en-US" dirty="0"/>
              <a:t>Do I have options?  How can the employee assistance program help?</a:t>
            </a:r>
          </a:p>
        </p:txBody>
      </p:sp>
    </p:spTree>
    <p:extLst>
      <p:ext uri="{BB962C8B-B14F-4D97-AF65-F5344CB8AC3E}">
        <p14:creationId xmlns:p14="http://schemas.microsoft.com/office/powerpoint/2010/main" val="6255081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622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Supporting Justice and Fairness: Correctional Education </vt:lpstr>
      <vt:lpstr>Bridging the Academic/ Equity gaps for Incarcerated Students</vt:lpstr>
      <vt:lpstr>Breaking the Barriers: What barriers currently exists</vt:lpstr>
      <vt:lpstr>AEBG, DSPS, EOPS, other Equitable services </vt:lpstr>
      <vt:lpstr>Services</vt:lpstr>
      <vt:lpstr>Courses:  Basic skills, Involuntary drops, challenges</vt:lpstr>
      <vt:lpstr>Guided Pathways, what’s that?</vt:lpstr>
      <vt:lpstr>What about the correctional staff?</vt:lpstr>
      <vt:lpstr>Classroom Logistics:  hours, lockdowns, incidents, and remedies.</vt:lpstr>
      <vt:lpstr>Maintaining Control</vt:lpstr>
      <vt:lpstr>What’s left?</vt:lpstr>
      <vt:lpstr>Questions?  Thank You!</vt:lpstr>
    </vt:vector>
  </TitlesOfParts>
  <Company>Lassen Community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Incarcerated Students</dc:title>
  <dc:creator>Orlando L Shannon</dc:creator>
  <cp:lastModifiedBy>Dolores Davison</cp:lastModifiedBy>
  <cp:revision>26</cp:revision>
  <dcterms:created xsi:type="dcterms:W3CDTF">2018-03-27T20:29:12Z</dcterms:created>
  <dcterms:modified xsi:type="dcterms:W3CDTF">2018-11-01T17:01:55Z</dcterms:modified>
</cp:coreProperties>
</file>