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72" r:id="rId3"/>
    <p:sldId id="257" r:id="rId4"/>
    <p:sldId id="259" r:id="rId5"/>
    <p:sldId id="260" r:id="rId6"/>
    <p:sldId id="263" r:id="rId7"/>
    <p:sldId id="276" r:id="rId8"/>
    <p:sldId id="277" r:id="rId9"/>
    <p:sldId id="262" r:id="rId10"/>
    <p:sldId id="266" r:id="rId11"/>
    <p:sldId id="258" r:id="rId12"/>
    <p:sldId id="268" r:id="rId13"/>
    <p:sldId id="267" r:id="rId14"/>
    <p:sldId id="273" r:id="rId15"/>
    <p:sldId id="274" r:id="rId16"/>
    <p:sldId id="275"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00" d="100"/>
          <a:sy n="100" d="100"/>
        </p:scale>
        <p:origin x="4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B004AD-9F8E-774C-9883-635EE1120C60}"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060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B004AD-9F8E-774C-9883-635EE1120C60}"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1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B004AD-9F8E-774C-9883-635EE1120C60}"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2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7/11/18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4754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B004AD-9F8E-774C-9883-635EE1120C60}"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7/11/18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6923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B004AD-9F8E-774C-9883-635EE1120C60}" type="datetimeFigureOut">
              <a:rPr lang="en-US" smtClean="0"/>
              <a:t>7/11/18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885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B004AD-9F8E-774C-9883-635EE1120C60}" type="datetimeFigureOut">
              <a:rPr lang="en-US" smtClean="0"/>
              <a:t>7/11/18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25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004AD-9F8E-774C-9883-635EE1120C60}" type="datetimeFigureOut">
              <a:rPr lang="en-US" smtClean="0"/>
              <a:t>7/11/18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63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1B004AD-9F8E-774C-9883-635EE1120C60}"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469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1B004AD-9F8E-774C-9883-635EE1120C60}"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35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004AD-9F8E-774C-9883-635EE1120C60}" type="datetimeFigureOut">
              <a:rPr lang="en-US" smtClean="0"/>
              <a:t>7/11/18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496394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Wyly@solano.edu" TargetMode="External"/><Relationship Id="rId2" Type="http://schemas.openxmlformats.org/officeDocument/2006/relationships/hyperlink" Target="mailto:davisondolores@foothill.edu" TargetMode="External"/><Relationship Id="rId1" Type="http://schemas.openxmlformats.org/officeDocument/2006/relationships/slideLayout" Target="../slideLayouts/slideLayout2.xml"/><Relationship Id="rId4" Type="http://schemas.openxmlformats.org/officeDocument/2006/relationships/hyperlink" Target="http://extranet.cccco.edu/Divisions/AcademicAffairs/InmateEducationPilotProgram.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Working with Incarcerated Students – An Update to the Field </a:t>
            </a:r>
          </a:p>
        </p:txBody>
      </p:sp>
      <p:sp>
        <p:nvSpPr>
          <p:cNvPr id="3" name="Subtitle 2"/>
          <p:cNvSpPr>
            <a:spLocks noGrp="1"/>
          </p:cNvSpPr>
          <p:nvPr>
            <p:ph type="subTitle" idx="1"/>
          </p:nvPr>
        </p:nvSpPr>
        <p:spPr/>
        <p:txBody>
          <a:bodyPr>
            <a:noAutofit/>
          </a:bodyPr>
          <a:lstStyle/>
          <a:p>
            <a:r>
              <a:rPr lang="en-US" sz="2400" b="1" dirty="0">
                <a:solidFill>
                  <a:schemeClr val="tx1"/>
                </a:solidFill>
              </a:rPr>
              <a:t>Raul </a:t>
            </a:r>
            <a:r>
              <a:rPr lang="en-US" sz="2400" b="1" dirty="0" err="1">
                <a:solidFill>
                  <a:schemeClr val="tx1"/>
                </a:solidFill>
              </a:rPr>
              <a:t>Arambula</a:t>
            </a:r>
            <a:r>
              <a:rPr lang="en-US" sz="2400" b="1" dirty="0">
                <a:solidFill>
                  <a:schemeClr val="tx1"/>
                </a:solidFill>
              </a:rPr>
              <a:t>, CCC Chancellor’s Office </a:t>
            </a:r>
          </a:p>
          <a:p>
            <a:r>
              <a:rPr lang="en-US" sz="2400" b="1" dirty="0">
                <a:solidFill>
                  <a:schemeClr val="tx1"/>
                </a:solidFill>
              </a:rPr>
              <a:t>Dolores Davison, ASCCC Vice President</a:t>
            </a:r>
          </a:p>
          <a:p>
            <a:r>
              <a:rPr lang="en-US" sz="2400" b="1" dirty="0">
                <a:solidFill>
                  <a:schemeClr val="tx1"/>
                </a:solidFill>
              </a:rPr>
              <a:t>Michael Wyly, Solano Community College </a:t>
            </a:r>
          </a:p>
        </p:txBody>
      </p:sp>
    </p:spTree>
    <p:extLst>
      <p:ext uri="{BB962C8B-B14F-4D97-AF65-F5344CB8AC3E}">
        <p14:creationId xmlns:p14="http://schemas.microsoft.com/office/powerpoint/2010/main" val="97579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correctional staff?</a:t>
            </a:r>
          </a:p>
        </p:txBody>
      </p:sp>
      <p:sp>
        <p:nvSpPr>
          <p:cNvPr id="3" name="Content Placeholder 2"/>
          <p:cNvSpPr>
            <a:spLocks noGrp="1"/>
          </p:cNvSpPr>
          <p:nvPr>
            <p:ph idx="1"/>
          </p:nvPr>
        </p:nvSpPr>
        <p:spPr/>
        <p:txBody>
          <a:bodyPr/>
          <a:lstStyle/>
          <a:p>
            <a:r>
              <a:rPr lang="en-US" dirty="0"/>
              <a:t>We seem to be putting a lot of effort into our incarcerated program but what education do we currently offer to the correctional staff?  </a:t>
            </a:r>
          </a:p>
          <a:p>
            <a:r>
              <a:rPr lang="en-US" dirty="0"/>
              <a:t>Is this a disparity creating academic hardship between corrections and academia?</a:t>
            </a:r>
          </a:p>
          <a:p>
            <a:r>
              <a:rPr lang="en-US" dirty="0"/>
              <a:t>Does this support an unhealthy relationship among the correctional and educational staff?  </a:t>
            </a:r>
          </a:p>
          <a:p>
            <a:endParaRPr lang="en-US" dirty="0"/>
          </a:p>
          <a:p>
            <a:endParaRPr lang="en-US" dirty="0"/>
          </a:p>
        </p:txBody>
      </p:sp>
    </p:spTree>
    <p:extLst>
      <p:ext uri="{BB962C8B-B14F-4D97-AF65-F5344CB8AC3E}">
        <p14:creationId xmlns:p14="http://schemas.microsoft.com/office/powerpoint/2010/main" val="2800049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Classroom Logistics:  hours, lockdowns, incidents, and remedies.</a:t>
            </a:r>
          </a:p>
        </p:txBody>
      </p:sp>
      <p:sp>
        <p:nvSpPr>
          <p:cNvPr id="3" name="Content Placeholder 2"/>
          <p:cNvSpPr>
            <a:spLocks noGrp="1"/>
          </p:cNvSpPr>
          <p:nvPr>
            <p:ph idx="1"/>
          </p:nvPr>
        </p:nvSpPr>
        <p:spPr/>
        <p:txBody>
          <a:bodyPr>
            <a:normAutofit lnSpcReduction="10000"/>
          </a:bodyPr>
          <a:lstStyle/>
          <a:p>
            <a:pPr marL="0" indent="0">
              <a:buNone/>
            </a:pPr>
            <a:r>
              <a:rPr lang="en-US" dirty="0"/>
              <a:t>Wait a Minute!  I didn’t sign up to be an officer.  I am a Teacher!</a:t>
            </a:r>
          </a:p>
          <a:p>
            <a:pPr marL="0" indent="0">
              <a:buNone/>
            </a:pPr>
            <a:r>
              <a:rPr lang="en-US" dirty="0"/>
              <a:t>This disrupts my entire lesson plan!  How do I get the lecture information out there?</a:t>
            </a:r>
          </a:p>
          <a:p>
            <a:pPr marL="0" indent="0">
              <a:buNone/>
            </a:pPr>
            <a:r>
              <a:rPr lang="en-US" dirty="0"/>
              <a:t>Have I witnessed an incident and now suffer from PTSD?  Do I need mental health services?</a:t>
            </a:r>
          </a:p>
          <a:p>
            <a:pPr marL="0" indent="0">
              <a:buNone/>
            </a:pPr>
            <a:r>
              <a:rPr lang="en-US" dirty="0"/>
              <a:t>Am I mentally, emotionally, and/ or physically prepared for a possible riot?</a:t>
            </a:r>
          </a:p>
          <a:p>
            <a:pPr marL="0" indent="0">
              <a:buNone/>
            </a:pPr>
            <a:r>
              <a:rPr lang="en-US" dirty="0"/>
              <a:t>Do I have options?  How can the employee assistance program help?</a:t>
            </a:r>
          </a:p>
        </p:txBody>
      </p:sp>
    </p:spTree>
    <p:extLst>
      <p:ext uri="{BB962C8B-B14F-4D97-AF65-F5344CB8AC3E}">
        <p14:creationId xmlns:p14="http://schemas.microsoft.com/office/powerpoint/2010/main" val="625508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Control</a:t>
            </a:r>
          </a:p>
        </p:txBody>
      </p:sp>
      <p:sp>
        <p:nvSpPr>
          <p:cNvPr id="3" name="Content Placeholder 2"/>
          <p:cNvSpPr>
            <a:spLocks noGrp="1"/>
          </p:cNvSpPr>
          <p:nvPr>
            <p:ph idx="1"/>
          </p:nvPr>
        </p:nvSpPr>
        <p:spPr/>
        <p:txBody>
          <a:bodyPr>
            <a:normAutofit fontScale="92500"/>
          </a:bodyPr>
          <a:lstStyle/>
          <a:p>
            <a:r>
              <a:rPr lang="en-US" dirty="0"/>
              <a:t>What kind of training is available?</a:t>
            </a:r>
          </a:p>
          <a:p>
            <a:r>
              <a:rPr lang="en-US" dirty="0"/>
              <a:t>Are there legal ramifications for defending myself?</a:t>
            </a:r>
          </a:p>
          <a:p>
            <a:r>
              <a:rPr lang="en-US" dirty="0"/>
              <a:t>How am I protected?</a:t>
            </a:r>
          </a:p>
          <a:p>
            <a:r>
              <a:rPr lang="en-US" dirty="0"/>
              <a:t>Am I aware of all possible risks working in this environment?</a:t>
            </a:r>
          </a:p>
          <a:p>
            <a:r>
              <a:rPr lang="en-US" dirty="0"/>
              <a:t>Being Firm, Fair, and Consistent</a:t>
            </a:r>
          </a:p>
          <a:p>
            <a:r>
              <a:rPr lang="en-US" dirty="0"/>
              <a:t>Don’t become a victim to the inmate games</a:t>
            </a:r>
          </a:p>
          <a:p>
            <a:r>
              <a:rPr lang="en-US" dirty="0"/>
              <a:t>Enforcing classroom/ personal boundaries</a:t>
            </a:r>
          </a:p>
          <a:p>
            <a:r>
              <a:rPr lang="en-US" dirty="0"/>
              <a:t>Reporting unsafe or inappropriate behaviors of staff or inmates.</a:t>
            </a:r>
          </a:p>
        </p:txBody>
      </p:sp>
    </p:spTree>
    <p:extLst>
      <p:ext uri="{BB962C8B-B14F-4D97-AF65-F5344CB8AC3E}">
        <p14:creationId xmlns:p14="http://schemas.microsoft.com/office/powerpoint/2010/main" val="816611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left?</a:t>
            </a:r>
          </a:p>
        </p:txBody>
      </p:sp>
      <p:sp>
        <p:nvSpPr>
          <p:cNvPr id="3" name="Content Placeholder 2"/>
          <p:cNvSpPr>
            <a:spLocks noGrp="1"/>
          </p:cNvSpPr>
          <p:nvPr>
            <p:ph idx="1"/>
          </p:nvPr>
        </p:nvSpPr>
        <p:spPr/>
        <p:txBody>
          <a:bodyPr>
            <a:normAutofit fontScale="92500" lnSpcReduction="10000"/>
          </a:bodyPr>
          <a:lstStyle/>
          <a:p>
            <a:r>
              <a:rPr lang="en-US" dirty="0"/>
              <a:t>Working inside a prison can be stressful and at times emotionally, mentally, and physically debilitating…however…</a:t>
            </a:r>
          </a:p>
          <a:p>
            <a:r>
              <a:rPr lang="en-US" dirty="0"/>
              <a:t>Many faculty report that this is the most rewarding experience and appreciative student body that they have worked with.</a:t>
            </a:r>
          </a:p>
          <a:p>
            <a:r>
              <a:rPr lang="en-US" dirty="0"/>
              <a:t>One of the most important parts of this structure is having a boots on the ground administrator who can deal with the logistics and roadblocks so faculty can focus on teaching and students.</a:t>
            </a:r>
          </a:p>
          <a:p>
            <a:r>
              <a:rPr lang="en-US" dirty="0"/>
              <a:t>Best practice is that your teaching faculty are communicating with each other.  Don’t hold any concerns in as it could be detrimental to your mental health.</a:t>
            </a:r>
          </a:p>
        </p:txBody>
      </p:sp>
    </p:spTree>
    <p:extLst>
      <p:ext uri="{BB962C8B-B14F-4D97-AF65-F5344CB8AC3E}">
        <p14:creationId xmlns:p14="http://schemas.microsoft.com/office/powerpoint/2010/main" val="184311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Chancellor's Office</a:t>
            </a:r>
          </a:p>
        </p:txBody>
      </p:sp>
      <p:sp>
        <p:nvSpPr>
          <p:cNvPr id="3" name="Content Placeholder 2"/>
          <p:cNvSpPr>
            <a:spLocks noGrp="1"/>
          </p:cNvSpPr>
          <p:nvPr>
            <p:ph idx="1"/>
          </p:nvPr>
        </p:nvSpPr>
        <p:spPr/>
        <p:txBody>
          <a:bodyPr/>
          <a:lstStyle/>
          <a:p>
            <a:r>
              <a:rPr lang="en-US" dirty="0"/>
              <a:t>Reinstituting the </a:t>
            </a:r>
            <a:r>
              <a:rPr lang="en-US"/>
              <a:t>Advisory Committee.</a:t>
            </a:r>
            <a:endParaRPr lang="en-US" dirty="0"/>
          </a:p>
          <a:p>
            <a:r>
              <a:rPr lang="en-US" dirty="0"/>
              <a:t>In the process of creating a training module for teaching inside a prison.</a:t>
            </a:r>
          </a:p>
          <a:p>
            <a:r>
              <a:rPr lang="en-US" dirty="0"/>
              <a:t>RP group in the process for interviewing the 19 college that teach face-to-face.</a:t>
            </a:r>
          </a:p>
          <a:p>
            <a:r>
              <a:rPr lang="en-US" dirty="0"/>
              <a:t>Hope to receive additional funding next budget.</a:t>
            </a:r>
          </a:p>
          <a:p>
            <a:pPr marL="0" indent="0">
              <a:buNone/>
            </a:pPr>
            <a:endParaRPr lang="en-US" dirty="0"/>
          </a:p>
        </p:txBody>
      </p:sp>
    </p:spTree>
    <p:extLst>
      <p:ext uri="{BB962C8B-B14F-4D97-AF65-F5344CB8AC3E}">
        <p14:creationId xmlns:p14="http://schemas.microsoft.com/office/powerpoint/2010/main" val="3442277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Coding Students</a:t>
            </a:r>
          </a:p>
        </p:txBody>
      </p:sp>
      <p:sp>
        <p:nvSpPr>
          <p:cNvPr id="3" name="Content Placeholder 2"/>
          <p:cNvSpPr>
            <a:spLocks noGrp="1"/>
          </p:cNvSpPr>
          <p:nvPr>
            <p:ph idx="1"/>
          </p:nvPr>
        </p:nvSpPr>
        <p:spPr/>
        <p:txBody>
          <a:bodyPr>
            <a:normAutofit fontScale="77500" lnSpcReduction="20000"/>
          </a:bodyPr>
          <a:lstStyle/>
          <a:p>
            <a:r>
              <a:rPr lang="en-US" dirty="0"/>
              <a:t>A Special Population data element was implemented in 2011. As a result, incarcerated students should be reported as SG04, and then coded as follows:  </a:t>
            </a:r>
          </a:p>
          <a:p>
            <a:pPr lvl="1"/>
            <a:r>
              <a:rPr lang="en-US" dirty="0"/>
              <a:t>0 The student is not incarcerated. </a:t>
            </a:r>
          </a:p>
          <a:p>
            <a:pPr lvl="1"/>
            <a:r>
              <a:rPr lang="en-US" dirty="0"/>
              <a:t>1 The student is incarcerated in a city or county correctional facility. </a:t>
            </a:r>
          </a:p>
          <a:p>
            <a:pPr lvl="1"/>
            <a:r>
              <a:rPr lang="en-US" dirty="0"/>
              <a:t>2 The student is incarcerated in a California Youth Authority correctional facility. </a:t>
            </a:r>
          </a:p>
          <a:p>
            <a:pPr lvl="1"/>
            <a:r>
              <a:rPr lang="en-US" dirty="0"/>
              <a:t>3 The student is incarcerated in a California Department of Corrections and Rehabilitation correctional facility. </a:t>
            </a:r>
          </a:p>
          <a:p>
            <a:pPr lvl="1"/>
            <a:r>
              <a:rPr lang="en-US" dirty="0"/>
              <a:t>4 The student is incarcerated in an out-of-state correctional facility. </a:t>
            </a:r>
          </a:p>
          <a:p>
            <a:pPr lvl="1"/>
            <a:r>
              <a:rPr lang="en-US" dirty="0"/>
              <a:t>5 The student is incarcerated in a U.S. Federal Bureau of Prisons correctional   facility. </a:t>
            </a:r>
          </a:p>
          <a:p>
            <a:pPr lvl="1"/>
            <a:r>
              <a:rPr lang="en-US" dirty="0"/>
              <a:t>6 The student is incarcerated in a private correctional facility. </a:t>
            </a:r>
          </a:p>
          <a:p>
            <a:pPr lvl="1"/>
            <a:r>
              <a:rPr lang="en-US" dirty="0"/>
              <a:t>X Unknown/Unreported.</a:t>
            </a:r>
          </a:p>
          <a:p>
            <a:endParaRPr lang="en-US" dirty="0"/>
          </a:p>
          <a:p>
            <a:endParaRPr lang="en-US" dirty="0"/>
          </a:p>
        </p:txBody>
      </p:sp>
    </p:spTree>
    <p:extLst>
      <p:ext uri="{BB962C8B-B14F-4D97-AF65-F5344CB8AC3E}">
        <p14:creationId xmlns:p14="http://schemas.microsoft.com/office/powerpoint/2010/main" val="3892944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Coding Students</a:t>
            </a:r>
          </a:p>
        </p:txBody>
      </p:sp>
      <p:sp>
        <p:nvSpPr>
          <p:cNvPr id="3" name="Content Placeholder 2"/>
          <p:cNvSpPr>
            <a:spLocks noGrp="1"/>
          </p:cNvSpPr>
          <p:nvPr>
            <p:ph idx="1"/>
          </p:nvPr>
        </p:nvSpPr>
        <p:spPr/>
        <p:txBody>
          <a:bodyPr>
            <a:normAutofit fontScale="92500"/>
          </a:bodyPr>
          <a:lstStyle/>
          <a:p>
            <a:r>
              <a:rPr lang="en-US" dirty="0"/>
              <a:t>Later this summer, an additional data element will be rolled out: SG15 – Ex-Offender Status, in compliance with the federal Workforce Invocation and Opportunity Act (WIOA). The following is the current proposed language: </a:t>
            </a:r>
          </a:p>
          <a:p>
            <a:pPr lvl="1"/>
            <a:r>
              <a:rPr lang="en-US" dirty="0"/>
              <a:t>“Per WIOA, ex-offender is defined as a person, who at the time of entry: (a) has been subject to any stage of the criminal justice process for committing a status offense or delinquent act, or (b) requires assistance in overcoming artificial barriers to employment resulting from a record of arrest or conviction for committing delinquent acts, such as crimes against persons, crimes against property, status offenses, or other crimes. </a:t>
            </a:r>
          </a:p>
          <a:p>
            <a:endParaRPr lang="en-US" dirty="0"/>
          </a:p>
        </p:txBody>
      </p:sp>
    </p:spTree>
    <p:extLst>
      <p:ext uri="{BB962C8B-B14F-4D97-AF65-F5344CB8AC3E}">
        <p14:creationId xmlns:p14="http://schemas.microsoft.com/office/powerpoint/2010/main" val="2732760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lstStyle/>
          <a:p>
            <a:r>
              <a:rPr lang="en-US" dirty="0"/>
              <a:t>Dolores Davison (</a:t>
            </a:r>
            <a:r>
              <a:rPr lang="en-US" dirty="0">
                <a:hlinkClick r:id="rId2"/>
              </a:rPr>
              <a:t>davisondolores@foothill.edu</a:t>
            </a:r>
            <a:r>
              <a:rPr lang="en-US" dirty="0"/>
              <a:t>)</a:t>
            </a:r>
          </a:p>
          <a:p>
            <a:r>
              <a:rPr lang="en-US"/>
              <a:t>Michael </a:t>
            </a:r>
            <a:r>
              <a:rPr lang="en-US" dirty="0" err="1"/>
              <a:t>Wyly</a:t>
            </a:r>
            <a:r>
              <a:rPr lang="en-US" dirty="0"/>
              <a:t> (</a:t>
            </a:r>
            <a:r>
              <a:rPr lang="en-US" dirty="0">
                <a:hlinkClick r:id="rId3"/>
              </a:rPr>
              <a:t>Michael.Wyly@solano.edu</a:t>
            </a:r>
            <a:r>
              <a:rPr lang="en-US" dirty="0"/>
              <a:t>)</a:t>
            </a:r>
          </a:p>
          <a:p>
            <a:endParaRPr lang="en-US" dirty="0"/>
          </a:p>
          <a:p>
            <a:r>
              <a:rPr lang="en-US" dirty="0"/>
              <a:t>Chancellor’s Office Website:  </a:t>
            </a:r>
            <a:r>
              <a:rPr lang="en-US" dirty="0">
                <a:hlinkClick r:id="rId4"/>
              </a:rPr>
              <a:t>http://extranet.cccco.edu/Divisions/AcademicAffairs/InmateEducationPilotProgram.aspx</a:t>
            </a:r>
            <a:r>
              <a:rPr lang="en-US" dirty="0"/>
              <a:t> </a:t>
            </a:r>
          </a:p>
        </p:txBody>
      </p:sp>
    </p:spTree>
    <p:extLst>
      <p:ext uri="{BB962C8B-B14F-4D97-AF65-F5344CB8AC3E}">
        <p14:creationId xmlns:p14="http://schemas.microsoft.com/office/powerpoint/2010/main" val="240002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1905-C2BB-BC47-B268-EE48113E1E49}"/>
              </a:ext>
            </a:extLst>
          </p:cNvPr>
          <p:cNvSpPr>
            <a:spLocks noGrp="1"/>
          </p:cNvSpPr>
          <p:nvPr>
            <p:ph type="title"/>
          </p:nvPr>
        </p:nvSpPr>
        <p:spPr/>
        <p:txBody>
          <a:bodyPr>
            <a:normAutofit fontScale="90000"/>
          </a:bodyPr>
          <a:lstStyle/>
          <a:p>
            <a:r>
              <a:rPr lang="en-US" dirty="0"/>
              <a:t>Incarcerated Students in California Community Colleges </a:t>
            </a:r>
          </a:p>
        </p:txBody>
      </p:sp>
      <p:sp>
        <p:nvSpPr>
          <p:cNvPr id="3" name="Content Placeholder 2">
            <a:extLst>
              <a:ext uri="{FF2B5EF4-FFF2-40B4-BE49-F238E27FC236}">
                <a16:creationId xmlns:a16="http://schemas.microsoft.com/office/drawing/2014/main" id="{2A46F809-EBB1-284A-AD40-234996E5A145}"/>
              </a:ext>
            </a:extLst>
          </p:cNvPr>
          <p:cNvSpPr>
            <a:spLocks noGrp="1"/>
          </p:cNvSpPr>
          <p:nvPr>
            <p:ph idx="1"/>
          </p:nvPr>
        </p:nvSpPr>
        <p:spPr/>
        <p:txBody>
          <a:bodyPr>
            <a:normAutofit fontScale="77500" lnSpcReduction="20000"/>
          </a:bodyPr>
          <a:lstStyle/>
          <a:p>
            <a:r>
              <a:rPr lang="en-US" dirty="0"/>
              <a:t>Currently more than 7,000 CCC students in 35 prisons around the state</a:t>
            </a:r>
          </a:p>
          <a:p>
            <a:r>
              <a:rPr lang="en-US" dirty="0"/>
              <a:t>Courses are taught inside the prisons or by correspondence</a:t>
            </a:r>
          </a:p>
          <a:p>
            <a:r>
              <a:rPr lang="en-US" dirty="0"/>
              <a:t>SB 1391 (Hancock, 2014) introduced an opportunity for community colleges and state prisons to coordinate the offering of face-to-face instruction in programs that lead toward degrees or certificates that result in enhanced workforce skills.</a:t>
            </a:r>
          </a:p>
          <a:p>
            <a:pPr lvl="1"/>
            <a:r>
              <a:rPr lang="en-US" dirty="0"/>
              <a:t>Pursuant to Senate Bill 1391 (Hancock), the Department of Corrections and Rehabilitation (CDCR) and the California Community Colleges Chancellor’s Office (CCCCO) have entered into an Interagency Agreement for inmate education to expand access to community college courses that lead to degrees or certificates with an emphasis in Career Technical Education (CTE) skills or transfer to a four-year university.</a:t>
            </a:r>
          </a:p>
          <a:p>
            <a:pPr lvl="1"/>
            <a:r>
              <a:rPr lang="en-US" dirty="0"/>
              <a:t>Four pilot programs were selected: Antelope Valley, Chaffey, Folsom Lake, and Lassen. </a:t>
            </a:r>
          </a:p>
        </p:txBody>
      </p:sp>
    </p:spTree>
    <p:extLst>
      <p:ext uri="{BB962C8B-B14F-4D97-AF65-F5344CB8AC3E}">
        <p14:creationId xmlns:p14="http://schemas.microsoft.com/office/powerpoint/2010/main" val="373200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Bridging the Academic/ Equity gaps for Incarcerated Students</a:t>
            </a:r>
          </a:p>
        </p:txBody>
      </p:sp>
      <p:sp>
        <p:nvSpPr>
          <p:cNvPr id="3" name="Content Placeholder 2"/>
          <p:cNvSpPr>
            <a:spLocks noGrp="1"/>
          </p:cNvSpPr>
          <p:nvPr>
            <p:ph idx="1"/>
          </p:nvPr>
        </p:nvSpPr>
        <p:spPr/>
        <p:txBody>
          <a:bodyPr>
            <a:normAutofit fontScale="92500" lnSpcReduction="10000"/>
          </a:bodyPr>
          <a:lstStyle/>
          <a:p>
            <a:r>
              <a:rPr lang="en-US" dirty="0"/>
              <a:t>How do we make it work?</a:t>
            </a:r>
          </a:p>
          <a:p>
            <a:r>
              <a:rPr lang="en-US" dirty="0"/>
              <a:t>What are the logistics and how do they impact instruction?</a:t>
            </a:r>
          </a:p>
          <a:p>
            <a:r>
              <a:rPr lang="en-US" dirty="0"/>
              <a:t>What challenges do faculty face?</a:t>
            </a:r>
          </a:p>
          <a:p>
            <a:r>
              <a:rPr lang="en-US" dirty="0"/>
              <a:t>How do we initiate conversations with discipline faculty and/or departments to solicit buy-in?</a:t>
            </a:r>
          </a:p>
          <a:p>
            <a:r>
              <a:rPr lang="en-US" dirty="0"/>
              <a:t>What programs apply to incarcerated students?</a:t>
            </a:r>
          </a:p>
          <a:p>
            <a:r>
              <a:rPr lang="en-US" dirty="0"/>
              <a:t>DSPS, EOPS, other equitable services; how do we make those work inside?</a:t>
            </a:r>
          </a:p>
          <a:p>
            <a:r>
              <a:rPr lang="en-US" dirty="0"/>
              <a:t>Guided Pathways?</a:t>
            </a:r>
          </a:p>
          <a:p>
            <a:endParaRPr lang="en-US" dirty="0"/>
          </a:p>
        </p:txBody>
      </p:sp>
    </p:spTree>
    <p:extLst>
      <p:ext uri="{BB962C8B-B14F-4D97-AF65-F5344CB8AC3E}">
        <p14:creationId xmlns:p14="http://schemas.microsoft.com/office/powerpoint/2010/main" val="29666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Breaking the Barriers: What Barriers Currently Exist For Incarcerated Students?</a:t>
            </a:r>
          </a:p>
        </p:txBody>
      </p:sp>
      <p:sp>
        <p:nvSpPr>
          <p:cNvPr id="3" name="Content Placeholder 2"/>
          <p:cNvSpPr>
            <a:spLocks noGrp="1"/>
          </p:cNvSpPr>
          <p:nvPr>
            <p:ph sz="half" idx="1"/>
          </p:nvPr>
        </p:nvSpPr>
        <p:spPr/>
        <p:txBody>
          <a:bodyPr>
            <a:normAutofit fontScale="92500" lnSpcReduction="10000"/>
          </a:bodyPr>
          <a:lstStyle/>
          <a:p>
            <a:r>
              <a:rPr lang="en-US" dirty="0"/>
              <a:t>Educational	</a:t>
            </a:r>
          </a:p>
          <a:p>
            <a:pPr marL="0" indent="0">
              <a:buNone/>
            </a:pPr>
            <a:r>
              <a:rPr lang="en-US" dirty="0"/>
              <a:t>E-Readers, Books, and Other Materials</a:t>
            </a:r>
          </a:p>
          <a:p>
            <a:pPr marL="0" indent="0">
              <a:buNone/>
            </a:pPr>
            <a:r>
              <a:rPr lang="en-US" dirty="0"/>
              <a:t>Meeting course hours</a:t>
            </a:r>
          </a:p>
          <a:p>
            <a:pPr marL="0" indent="0">
              <a:buNone/>
            </a:pPr>
            <a:r>
              <a:rPr lang="en-US" dirty="0"/>
              <a:t>DSPS, who provides testing?</a:t>
            </a:r>
          </a:p>
          <a:p>
            <a:pPr marL="0" indent="0">
              <a:buNone/>
            </a:pPr>
            <a:r>
              <a:rPr lang="en-US" dirty="0"/>
              <a:t>Programs and courses </a:t>
            </a:r>
          </a:p>
          <a:p>
            <a:pPr marL="0" indent="0">
              <a:buNone/>
            </a:pPr>
            <a:r>
              <a:rPr lang="en-US" dirty="0"/>
              <a:t>Instructor Office hours</a:t>
            </a:r>
          </a:p>
          <a:p>
            <a:pPr marL="0" indent="0">
              <a:buNone/>
            </a:pPr>
            <a:r>
              <a:rPr lang="en-US" dirty="0"/>
              <a:t>Internet and Classrooms</a:t>
            </a:r>
          </a:p>
        </p:txBody>
      </p:sp>
      <p:sp>
        <p:nvSpPr>
          <p:cNvPr id="4" name="Content Placeholder 3"/>
          <p:cNvSpPr>
            <a:spLocks noGrp="1"/>
          </p:cNvSpPr>
          <p:nvPr>
            <p:ph sz="half" idx="2"/>
          </p:nvPr>
        </p:nvSpPr>
        <p:spPr/>
        <p:txBody>
          <a:bodyPr>
            <a:normAutofit fontScale="92500" lnSpcReduction="10000"/>
          </a:bodyPr>
          <a:lstStyle/>
          <a:p>
            <a:r>
              <a:rPr lang="en-US" dirty="0"/>
              <a:t>Correctional</a:t>
            </a:r>
          </a:p>
          <a:p>
            <a:pPr marL="0" indent="0">
              <a:buNone/>
            </a:pPr>
            <a:r>
              <a:rPr lang="en-US" dirty="0"/>
              <a:t>Classrooms</a:t>
            </a:r>
          </a:p>
          <a:p>
            <a:pPr marL="0" indent="0">
              <a:buNone/>
            </a:pPr>
            <a:r>
              <a:rPr lang="en-US" dirty="0"/>
              <a:t>Lockdowns</a:t>
            </a:r>
          </a:p>
          <a:p>
            <a:pPr marL="0" indent="0">
              <a:buNone/>
            </a:pPr>
            <a:r>
              <a:rPr lang="en-US" dirty="0"/>
              <a:t>Course hours</a:t>
            </a:r>
          </a:p>
          <a:p>
            <a:pPr marL="0" indent="0">
              <a:buNone/>
            </a:pPr>
            <a:r>
              <a:rPr lang="en-US" dirty="0"/>
              <a:t>Staff conflicts</a:t>
            </a:r>
          </a:p>
          <a:p>
            <a:pPr marL="0" indent="0">
              <a:buNone/>
            </a:pPr>
            <a:r>
              <a:rPr lang="en-US" dirty="0"/>
              <a:t>Is there a way for the incarcerated students to be housed on a separate unit? </a:t>
            </a:r>
          </a:p>
          <a:p>
            <a:pPr marL="0" indent="0">
              <a:buNone/>
            </a:pPr>
            <a:r>
              <a:rPr lang="en-US" dirty="0"/>
              <a:t>Can the students be on a different meal time or schedule to support classroom hours?</a:t>
            </a:r>
          </a:p>
        </p:txBody>
      </p:sp>
    </p:spTree>
    <p:extLst>
      <p:ext uri="{BB962C8B-B14F-4D97-AF65-F5344CB8AC3E}">
        <p14:creationId xmlns:p14="http://schemas.microsoft.com/office/powerpoint/2010/main" val="201155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DSPS, EOPS, other Equitable services</a:t>
            </a:r>
            <a:br>
              <a:rPr lang="en-US" dirty="0"/>
            </a:br>
            <a:endParaRPr lang="en-US" dirty="0"/>
          </a:p>
        </p:txBody>
      </p:sp>
      <p:sp>
        <p:nvSpPr>
          <p:cNvPr id="4" name="Text Placeholder 3"/>
          <p:cNvSpPr>
            <a:spLocks noGrp="1"/>
          </p:cNvSpPr>
          <p:nvPr>
            <p:ph idx="1"/>
          </p:nvPr>
        </p:nvSpPr>
        <p:spPr/>
        <p:txBody>
          <a:bodyPr/>
          <a:lstStyle/>
          <a:p>
            <a:r>
              <a:rPr lang="en-US" dirty="0"/>
              <a:t>My students need more services than I anticipated.</a:t>
            </a:r>
          </a:p>
          <a:p>
            <a:r>
              <a:rPr lang="en-US" dirty="0"/>
              <a:t>Substandard skills:  I need DSPS</a:t>
            </a:r>
          </a:p>
          <a:p>
            <a:r>
              <a:rPr lang="en-US" dirty="0"/>
              <a:t>Basic skills remain as an essential foundational tool.</a:t>
            </a:r>
          </a:p>
          <a:p>
            <a:r>
              <a:rPr lang="en-US" dirty="0"/>
              <a:t>Don’t exempt me because of my imprisonment; I’m entitled to services.</a:t>
            </a:r>
          </a:p>
          <a:p>
            <a:r>
              <a:rPr lang="en-US" dirty="0"/>
              <a:t>Are we duplicating services, if so, is that really a bad thing?</a:t>
            </a:r>
          </a:p>
          <a:p>
            <a:r>
              <a:rPr lang="en-US" dirty="0"/>
              <a:t>Polishing our current practices?</a:t>
            </a:r>
          </a:p>
          <a:p>
            <a:endParaRPr lang="en-US" dirty="0"/>
          </a:p>
        </p:txBody>
      </p:sp>
    </p:spTree>
    <p:extLst>
      <p:ext uri="{BB962C8B-B14F-4D97-AF65-F5344CB8AC3E}">
        <p14:creationId xmlns:p14="http://schemas.microsoft.com/office/powerpoint/2010/main" val="329633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Courses:  Basic skills, Involuntary drops, challenges</a:t>
            </a:r>
          </a:p>
        </p:txBody>
      </p:sp>
      <p:sp>
        <p:nvSpPr>
          <p:cNvPr id="3" name="Content Placeholder 2"/>
          <p:cNvSpPr>
            <a:spLocks noGrp="1"/>
          </p:cNvSpPr>
          <p:nvPr>
            <p:ph idx="1"/>
          </p:nvPr>
        </p:nvSpPr>
        <p:spPr/>
        <p:txBody>
          <a:bodyPr/>
          <a:lstStyle/>
          <a:p>
            <a:r>
              <a:rPr lang="en-US" dirty="0"/>
              <a:t>Will the student be allowed unlimited attempts to complete basis skill courses?</a:t>
            </a:r>
          </a:p>
          <a:p>
            <a:r>
              <a:rPr lang="en-US" dirty="0"/>
              <a:t>Who provides student tutors and support; the prison or college?</a:t>
            </a:r>
          </a:p>
          <a:p>
            <a:r>
              <a:rPr lang="en-US" dirty="0"/>
              <a:t>Can I challenge a course? Why or why not?</a:t>
            </a:r>
          </a:p>
          <a:p>
            <a:r>
              <a:rPr lang="en-US" dirty="0"/>
              <a:t>What happens for a student who has to drop or can’t remain in a course?</a:t>
            </a:r>
          </a:p>
          <a:p>
            <a:endParaRPr lang="en-US" dirty="0"/>
          </a:p>
        </p:txBody>
      </p:sp>
    </p:spTree>
    <p:extLst>
      <p:ext uri="{BB962C8B-B14F-4D97-AF65-F5344CB8AC3E}">
        <p14:creationId xmlns:p14="http://schemas.microsoft.com/office/powerpoint/2010/main" val="156185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‘EW’ (Excused Withdrawal) Grade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On January 23, 2018, Title 5 §55023 (Academic Record Symbols and GPA) and §55024 (Withdrawal) were amended to include the Excused Withdrawal (EW).</a:t>
            </a:r>
          </a:p>
          <a:p>
            <a:pPr lvl="1"/>
            <a:r>
              <a:rPr lang="en-US" dirty="0"/>
              <a:t>§55023 recognizes the EW grade: “THE EW symbols may be used as described in, and in accordance with, §55024.”</a:t>
            </a:r>
          </a:p>
          <a:p>
            <a:pPr lvl="1"/>
            <a:r>
              <a:rPr lang="en-US" dirty="0"/>
              <a:t>§55024(e) states: “The governing board of a district that decides to provide a withdrawal policy shall also adopt an excused withdrawal procedure based upon verifiable documentation supporting the request.” </a:t>
            </a:r>
          </a:p>
          <a:p>
            <a:pPr lvl="2"/>
            <a:r>
              <a:rPr lang="en-US" dirty="0"/>
              <a:t>EW occurs when a student is permitted to withdraw from a course(s) due to specific events beyond the control of the student affecting his or her ability to complete a course(s).</a:t>
            </a:r>
          </a:p>
          <a:p>
            <a:pPr lvl="2"/>
            <a:r>
              <a:rPr lang="en-US" dirty="0"/>
              <a:t>EW shall not be counted in progress probation and dismissal calculations.</a:t>
            </a:r>
          </a:p>
          <a:p>
            <a:pPr lvl="2"/>
            <a:r>
              <a:rPr lang="en-US" dirty="0"/>
              <a:t>EW shall not be counted toward the permitted number of withdrawals or counted as an enrollment attempt.</a:t>
            </a:r>
          </a:p>
          <a:p>
            <a:pPr lvl="2"/>
            <a:r>
              <a:rPr lang="en-US" dirty="0"/>
              <a:t>In no case may an excused withdrawal result in a student being assigned an “FW” grade.</a:t>
            </a:r>
          </a:p>
          <a:p>
            <a:pPr lvl="1"/>
            <a:endParaRPr lang="en-US" dirty="0"/>
          </a:p>
        </p:txBody>
      </p:sp>
    </p:spTree>
    <p:extLst>
      <p:ext uri="{BB962C8B-B14F-4D97-AF65-F5344CB8AC3E}">
        <p14:creationId xmlns:p14="http://schemas.microsoft.com/office/powerpoint/2010/main" val="3920802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EW Grade</a:t>
            </a:r>
          </a:p>
        </p:txBody>
      </p:sp>
      <p:sp>
        <p:nvSpPr>
          <p:cNvPr id="3" name="Content Placeholder 2"/>
          <p:cNvSpPr>
            <a:spLocks noGrp="1"/>
          </p:cNvSpPr>
          <p:nvPr>
            <p:ph idx="1"/>
          </p:nvPr>
        </p:nvSpPr>
        <p:spPr/>
        <p:txBody>
          <a:bodyPr>
            <a:normAutofit fontScale="70000" lnSpcReduction="20000"/>
          </a:bodyPr>
          <a:lstStyle/>
          <a:p>
            <a:r>
              <a:rPr lang="en-US" dirty="0"/>
              <a:t>EW grade may include a job transfer outside the geographical region, an illness in the family where the student is the primary caregiver, or other extenuating circumstances.</a:t>
            </a:r>
          </a:p>
          <a:p>
            <a:r>
              <a:rPr lang="en-US" dirty="0"/>
              <a:t>EW grade applies if an incarcerated student in a California state prison or county jail is released from custody or involuntarily transferred before the end of the term, compelling a withdrawal from the course(s).</a:t>
            </a:r>
          </a:p>
          <a:p>
            <a:r>
              <a:rPr lang="en-US" dirty="0"/>
              <a:t>Extenuating circumstances are verified cases of accidents, illnesses or other circumstances beyond the control of the student.</a:t>
            </a:r>
          </a:p>
          <a:p>
            <a:r>
              <a:rPr lang="en-US" dirty="0"/>
              <a:t>Grading policies fall under the 10+1, and should be set by local Academic Senates per local policy and procedures: local procedure to petition for EW, to be developed with local Academic Senates</a:t>
            </a:r>
          </a:p>
          <a:p>
            <a:r>
              <a:rPr lang="en-US" dirty="0"/>
              <a:t>Implications for incarcerated students, but also other extenuating circumstances which may impact the student, such as homelessness, food insecurity, domestic violence, or other circumstances which may disenfranchise the student of sufficient access to the classroom space. </a:t>
            </a:r>
          </a:p>
          <a:p>
            <a:pPr lvl="1"/>
            <a:endParaRPr lang="en-US" dirty="0"/>
          </a:p>
        </p:txBody>
      </p:sp>
    </p:spTree>
    <p:extLst>
      <p:ext uri="{BB962C8B-B14F-4D97-AF65-F5344CB8AC3E}">
        <p14:creationId xmlns:p14="http://schemas.microsoft.com/office/powerpoint/2010/main" val="69561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Pathways, what’s that?</a:t>
            </a:r>
          </a:p>
        </p:txBody>
      </p:sp>
      <p:sp>
        <p:nvSpPr>
          <p:cNvPr id="3" name="Content Placeholder 2"/>
          <p:cNvSpPr>
            <a:spLocks noGrp="1"/>
          </p:cNvSpPr>
          <p:nvPr>
            <p:ph idx="1"/>
          </p:nvPr>
        </p:nvSpPr>
        <p:spPr/>
        <p:txBody>
          <a:bodyPr/>
          <a:lstStyle/>
          <a:p>
            <a:r>
              <a:rPr lang="en-US" dirty="0"/>
              <a:t>My skills are so low, I will never finish.</a:t>
            </a:r>
          </a:p>
          <a:p>
            <a:r>
              <a:rPr lang="en-US" dirty="0"/>
              <a:t>This is too hard and requires too much work.</a:t>
            </a:r>
          </a:p>
          <a:p>
            <a:r>
              <a:rPr lang="en-US" dirty="0"/>
              <a:t>I’m only taking courses for milestones anyway.</a:t>
            </a:r>
          </a:p>
          <a:p>
            <a:r>
              <a:rPr lang="en-US" dirty="0"/>
              <a:t>This isn’t the program I really want.</a:t>
            </a:r>
          </a:p>
          <a:p>
            <a:r>
              <a:rPr lang="en-US" dirty="0"/>
              <a:t>Without a pathway, this is just some courses.</a:t>
            </a:r>
          </a:p>
          <a:p>
            <a:endParaRPr lang="en-US" dirty="0"/>
          </a:p>
        </p:txBody>
      </p:sp>
    </p:spTree>
    <p:extLst>
      <p:ext uri="{BB962C8B-B14F-4D97-AF65-F5344CB8AC3E}">
        <p14:creationId xmlns:p14="http://schemas.microsoft.com/office/powerpoint/2010/main" val="4203083469"/>
      </p:ext>
    </p:extLst>
  </p:cSld>
  <p:clrMapOvr>
    <a:masterClrMapping/>
  </p:clrMapOvr>
</p:sld>
</file>

<file path=ppt/theme/theme1.xml><?xml version="1.0" encoding="utf-8"?>
<a:theme xmlns:a="http://schemas.openxmlformats.org/drawingml/2006/main" name="Basis for Local Senates Leadership Institute 2016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Basis for Local Senates Leadership Institute 2016 FINAL</Template>
  <TotalTime>1099</TotalTime>
  <Words>1397</Words>
  <Application>Microsoft Macintosh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Basis for Local Senates Leadership Institute 2016 FINAL</vt:lpstr>
      <vt:lpstr>Working with Incarcerated Students – An Update to the Field </vt:lpstr>
      <vt:lpstr>Incarcerated Students in California Community Colleges </vt:lpstr>
      <vt:lpstr>Bridging the Academic/ Equity gaps for Incarcerated Students</vt:lpstr>
      <vt:lpstr>Breaking the Barriers: What Barriers Currently Exist For Incarcerated Students?</vt:lpstr>
      <vt:lpstr>DSPS, EOPS, other Equitable services </vt:lpstr>
      <vt:lpstr>Courses:  Basic skills, Involuntary drops, challenges</vt:lpstr>
      <vt:lpstr>‘EW’ (Excused Withdrawal) Grade </vt:lpstr>
      <vt:lpstr>Implications of EW Grade</vt:lpstr>
      <vt:lpstr>Guided Pathways, what’s that?</vt:lpstr>
      <vt:lpstr>What about the correctional staff?</vt:lpstr>
      <vt:lpstr>Classroom Logistics:  hours, lockdowns, incidents, and remedies.</vt:lpstr>
      <vt:lpstr>Maintaining Control</vt:lpstr>
      <vt:lpstr>What’s left?</vt:lpstr>
      <vt:lpstr>Chancellor's Office</vt:lpstr>
      <vt:lpstr>Coding Students</vt:lpstr>
      <vt:lpstr>Coding Students</vt:lpstr>
      <vt:lpstr>Thank you!</vt:lpstr>
    </vt:vector>
  </TitlesOfParts>
  <Company>Lassen Community College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Incarcerated Students</dc:title>
  <dc:creator>Orlando L Shannon</dc:creator>
  <cp:lastModifiedBy>Dolores Davison</cp:lastModifiedBy>
  <cp:revision>32</cp:revision>
  <dcterms:created xsi:type="dcterms:W3CDTF">2018-03-27T20:29:12Z</dcterms:created>
  <dcterms:modified xsi:type="dcterms:W3CDTF">2018-07-11T17:06:35Z</dcterms:modified>
</cp:coreProperties>
</file>