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4" r:id="rId6"/>
    <p:sldId id="263" r:id="rId7"/>
    <p:sldId id="261" r:id="rId8"/>
    <p:sldId id="262" r:id="rId9"/>
    <p:sldId id="266" r:id="rId10"/>
    <p:sldId id="258" r:id="rId11"/>
    <p:sldId id="268" r:id="rId12"/>
    <p:sldId id="267" r:id="rId13"/>
    <p:sldId id="284"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69" r:id="rId27"/>
    <p:sldId id="27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0" d="100"/>
          <a:sy n="100"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e4fc.org/images/UndocuCollegeGuide_Executive_Summary.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piercecollege.edu/students/undocumented/" TargetMode="External"/><Relationship Id="rId3" Type="http://schemas.openxmlformats.org/officeDocument/2006/relationships/hyperlink" Target="https://www.cuyamaca.edu/current-students/undocu/default.aspx" TargetMode="External"/><Relationship Id="rId7" Type="http://schemas.openxmlformats.org/officeDocument/2006/relationships/hyperlink" Target="https://www.mjc.edu/studentservices/undocumented/" TargetMode="External"/><Relationship Id="rId2" Type="http://schemas.openxmlformats.org/officeDocument/2006/relationships/hyperlink" Target="http://www.asccc.org/resources-daca-and-undocumented-students" TargetMode="External"/><Relationship Id="rId1" Type="http://schemas.openxmlformats.org/officeDocument/2006/relationships/slideLayout" Target="../slideLayouts/slideLayout2.xml"/><Relationship Id="rId6" Type="http://schemas.openxmlformats.org/officeDocument/2006/relationships/hyperlink" Target="http://dreamers.missioncollege.edu/" TargetMode="External"/><Relationship Id="rId5" Type="http://schemas.openxmlformats.org/officeDocument/2006/relationships/hyperlink" Target="http://www.elcamino.edu/studentservices/fao/ab540/" TargetMode="External"/><Relationship Id="rId10" Type="http://schemas.openxmlformats.org/officeDocument/2006/relationships/hyperlink" Target="http://cccco.edu/ResourcesforUndocumentedStudents.aspx" TargetMode="External"/><Relationship Id="rId4" Type="http://schemas.openxmlformats.org/officeDocument/2006/relationships/hyperlink" Target="http://www.deanza.edu/students/undoc-students.html" TargetMode="External"/><Relationship Id="rId9" Type="http://schemas.openxmlformats.org/officeDocument/2006/relationships/hyperlink" Target="http://blogs.solano.edu/news/?p=112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Incarcerated Students</a:t>
            </a:r>
          </a:p>
        </p:txBody>
      </p:sp>
      <p:sp>
        <p:nvSpPr>
          <p:cNvPr id="3" name="Subtitle 2"/>
          <p:cNvSpPr>
            <a:spLocks noGrp="1"/>
          </p:cNvSpPr>
          <p:nvPr>
            <p:ph type="subTitle" idx="1"/>
          </p:nvPr>
        </p:nvSpPr>
        <p:spPr/>
        <p:txBody>
          <a:bodyPr/>
          <a:lstStyle/>
          <a:p>
            <a:r>
              <a:rPr lang="en-US" dirty="0"/>
              <a:t>Equity and Diversity Action Committee</a:t>
            </a:r>
          </a:p>
        </p:txBody>
      </p:sp>
    </p:spTree>
    <p:extLst>
      <p:ext uri="{BB962C8B-B14F-4D97-AF65-F5344CB8AC3E}">
        <p14:creationId xmlns:p14="http://schemas.microsoft.com/office/powerpoint/2010/main" val="97579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Logistics:  hours, lockdowns, incidents, and remedies.</a:t>
            </a:r>
          </a:p>
        </p:txBody>
      </p:sp>
      <p:sp>
        <p:nvSpPr>
          <p:cNvPr id="3" name="Content Placeholder 2"/>
          <p:cNvSpPr>
            <a:spLocks noGrp="1"/>
          </p:cNvSpPr>
          <p:nvPr>
            <p:ph idx="1"/>
          </p:nvPr>
        </p:nvSpPr>
        <p:spPr/>
        <p:txBody>
          <a:bodyPr/>
          <a:lstStyle/>
          <a:p>
            <a:pPr marL="0" indent="0">
              <a:buNone/>
            </a:pPr>
            <a:r>
              <a:rPr lang="en-US" dirty="0"/>
              <a:t>Wait a Minute!  I didn’t sign up to be an officer.  I am a Teacher!</a:t>
            </a:r>
          </a:p>
          <a:p>
            <a:pPr marL="0" indent="0">
              <a:buNone/>
            </a:pPr>
            <a:r>
              <a:rPr lang="en-US" dirty="0"/>
              <a:t>This disrupts my entire lesson plan!  How do I get the lecture information out there?</a:t>
            </a:r>
          </a:p>
          <a:p>
            <a:pPr marL="0" indent="0">
              <a:buNone/>
            </a:pPr>
            <a:r>
              <a:rPr lang="en-US" dirty="0"/>
              <a:t>Have I witnessed an incident and now suffer from PTSD?  Do I need mental health services?</a:t>
            </a:r>
          </a:p>
          <a:p>
            <a:pPr marL="0" indent="0">
              <a:buNone/>
            </a:pPr>
            <a:r>
              <a:rPr lang="en-US" dirty="0"/>
              <a:t>Am I mentally, emotionally, and/ or physically prepared for a possible riot?</a:t>
            </a:r>
          </a:p>
          <a:p>
            <a:pPr marL="0" indent="0">
              <a:buNone/>
            </a:pPr>
            <a:r>
              <a:rPr lang="en-US" dirty="0"/>
              <a:t>Do I have options?  How can the employee assistance program help?</a:t>
            </a:r>
          </a:p>
        </p:txBody>
      </p:sp>
    </p:spTree>
    <p:extLst>
      <p:ext uri="{BB962C8B-B14F-4D97-AF65-F5344CB8AC3E}">
        <p14:creationId xmlns:p14="http://schemas.microsoft.com/office/powerpoint/2010/main" val="62550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Control</a:t>
            </a:r>
          </a:p>
        </p:txBody>
      </p:sp>
      <p:sp>
        <p:nvSpPr>
          <p:cNvPr id="3" name="Content Placeholder 2"/>
          <p:cNvSpPr>
            <a:spLocks noGrp="1"/>
          </p:cNvSpPr>
          <p:nvPr>
            <p:ph idx="1"/>
          </p:nvPr>
        </p:nvSpPr>
        <p:spPr/>
        <p:txBody>
          <a:bodyPr>
            <a:normAutofit lnSpcReduction="10000"/>
          </a:bodyPr>
          <a:lstStyle/>
          <a:p>
            <a:r>
              <a:rPr lang="en-US" dirty="0"/>
              <a:t>Any training?</a:t>
            </a:r>
          </a:p>
          <a:p>
            <a:r>
              <a:rPr lang="en-US" dirty="0"/>
              <a:t>Any legal ramifications for defending myself?</a:t>
            </a:r>
          </a:p>
          <a:p>
            <a:r>
              <a:rPr lang="en-US" dirty="0"/>
              <a:t>How am I protected?</a:t>
            </a:r>
          </a:p>
          <a:p>
            <a:r>
              <a:rPr lang="en-US" dirty="0"/>
              <a:t>Am I aware of all possible risks working in this environment?</a:t>
            </a:r>
          </a:p>
          <a:p>
            <a:r>
              <a:rPr lang="en-US" dirty="0"/>
              <a:t>Being Firm, Fair, and Consistent</a:t>
            </a:r>
          </a:p>
          <a:p>
            <a:r>
              <a:rPr lang="en-US" dirty="0"/>
              <a:t>Don’t become a victim to the inmate games</a:t>
            </a:r>
          </a:p>
          <a:p>
            <a:r>
              <a:rPr lang="en-US" dirty="0"/>
              <a:t>Writing a shot, inmate incident report, giving orders to inmates.  Okay, where do I draw the line on this issue?</a:t>
            </a:r>
          </a:p>
          <a:p>
            <a:r>
              <a:rPr lang="en-US" dirty="0"/>
              <a:t>Enforcing classroom/ personal boundaries</a:t>
            </a:r>
          </a:p>
          <a:p>
            <a:r>
              <a:rPr lang="en-US" dirty="0"/>
              <a:t>Reporting unsafe or inappropriate behaviors of staff or inmates.</a:t>
            </a:r>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643" y="2830203"/>
            <a:ext cx="3782219" cy="2397081"/>
          </a:xfrm>
          <a:prstGeom prst="rect">
            <a:avLst/>
          </a:prstGeom>
        </p:spPr>
      </p:pic>
    </p:spTree>
    <p:extLst>
      <p:ext uri="{BB962C8B-B14F-4D97-AF65-F5344CB8AC3E}">
        <p14:creationId xmlns:p14="http://schemas.microsoft.com/office/powerpoint/2010/main" val="816611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left?</a:t>
            </a:r>
          </a:p>
        </p:txBody>
      </p:sp>
      <p:sp>
        <p:nvSpPr>
          <p:cNvPr id="3" name="Content Placeholder 2"/>
          <p:cNvSpPr>
            <a:spLocks noGrp="1"/>
          </p:cNvSpPr>
          <p:nvPr>
            <p:ph idx="1"/>
          </p:nvPr>
        </p:nvSpPr>
        <p:spPr/>
        <p:txBody>
          <a:bodyPr/>
          <a:lstStyle/>
          <a:p>
            <a:r>
              <a:rPr lang="en-US" dirty="0"/>
              <a:t>Working inside a prison is stressful and at times emotionally, mentally, and physically debilitating.</a:t>
            </a:r>
          </a:p>
          <a:p>
            <a:r>
              <a:rPr lang="en-US" dirty="0"/>
              <a:t>Don’t forget to debrief.  This could be exercise, a hobby, talking about your day, etc.  Don’t’ hold any concerns in, it will be detrimental to your mental health.</a:t>
            </a:r>
          </a:p>
          <a:p>
            <a:r>
              <a:rPr lang="en-US" dirty="0"/>
              <a:t>Speak up!  Someone is bound to listen.</a:t>
            </a:r>
          </a:p>
        </p:txBody>
      </p:sp>
    </p:spTree>
    <p:extLst>
      <p:ext uri="{BB962C8B-B14F-4D97-AF65-F5344CB8AC3E}">
        <p14:creationId xmlns:p14="http://schemas.microsoft.com/office/powerpoint/2010/main" val="184311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 for our</a:t>
            </a:r>
            <a:br>
              <a:rPr lang="en-US" dirty="0"/>
            </a:br>
            <a:r>
              <a:rPr lang="en-US" dirty="0"/>
              <a:t>DACA Students</a:t>
            </a:r>
          </a:p>
        </p:txBody>
      </p:sp>
      <p:sp>
        <p:nvSpPr>
          <p:cNvPr id="3" name="Subtitle 2"/>
          <p:cNvSpPr>
            <a:spLocks noGrp="1"/>
          </p:cNvSpPr>
          <p:nvPr>
            <p:ph type="subTitle" idx="1"/>
          </p:nvPr>
        </p:nvSpPr>
        <p:spPr/>
        <p:txBody>
          <a:bodyPr/>
          <a:lstStyle/>
          <a:p>
            <a:r>
              <a:rPr lang="en-US" dirty="0"/>
              <a:t>Equity and Diversity Action Committee</a:t>
            </a:r>
          </a:p>
        </p:txBody>
      </p:sp>
    </p:spTree>
    <p:extLst>
      <p:ext uri="{BB962C8B-B14F-4D97-AF65-F5344CB8AC3E}">
        <p14:creationId xmlns:p14="http://schemas.microsoft.com/office/powerpoint/2010/main" val="168986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Undocumented Students: Who Are They?</a:t>
            </a:r>
          </a:p>
        </p:txBody>
      </p:sp>
      <p:sp>
        <p:nvSpPr>
          <p:cNvPr id="3" name="Content Placeholder 2"/>
          <p:cNvSpPr>
            <a:spLocks noGrp="1"/>
          </p:cNvSpPr>
          <p:nvPr>
            <p:ph idx="1"/>
          </p:nvPr>
        </p:nvSpPr>
        <p:spPr/>
        <p:txBody>
          <a:bodyPr>
            <a:normAutofit fontScale="77500" lnSpcReduction="20000"/>
          </a:bodyPr>
          <a:lstStyle/>
          <a:p>
            <a:r>
              <a:rPr lang="en-US" dirty="0"/>
              <a:t>Undocumented Immigration Status means:</a:t>
            </a:r>
          </a:p>
          <a:p>
            <a:pPr lvl="1"/>
            <a:r>
              <a:rPr lang="en-US" dirty="0"/>
              <a:t>Entered without authorization, or</a:t>
            </a:r>
          </a:p>
          <a:p>
            <a:pPr lvl="1"/>
            <a:r>
              <a:rPr lang="en-US" dirty="0"/>
              <a:t>Entered with Visa and overstayed visit, or</a:t>
            </a:r>
          </a:p>
          <a:p>
            <a:pPr lvl="1"/>
            <a:r>
              <a:rPr lang="en-US" dirty="0"/>
              <a:t>Currently in the process of legalizing.</a:t>
            </a:r>
          </a:p>
          <a:p>
            <a:r>
              <a:rPr lang="en-US" dirty="0"/>
              <a:t>National Statistics</a:t>
            </a:r>
          </a:p>
          <a:p>
            <a:pPr lvl="1"/>
            <a:r>
              <a:rPr lang="en-US" dirty="0"/>
              <a:t>11-12 million people living in the US are undocumented</a:t>
            </a:r>
          </a:p>
          <a:p>
            <a:pPr lvl="1"/>
            <a:r>
              <a:rPr lang="en-US" dirty="0"/>
              <a:t>Over 1.3 million people are under the age of 18</a:t>
            </a:r>
          </a:p>
          <a:p>
            <a:pPr lvl="1"/>
            <a:r>
              <a:rPr lang="en-US" dirty="0"/>
              <a:t>Approximately 65,000 high school graduates annually </a:t>
            </a:r>
          </a:p>
          <a:p>
            <a:pPr lvl="1"/>
            <a:r>
              <a:rPr lang="en-US" dirty="0"/>
              <a:t>7,000-13,000 undocumented students enroll in college each year</a:t>
            </a:r>
          </a:p>
          <a:p>
            <a:r>
              <a:rPr lang="en-US" dirty="0"/>
              <a:t>Undocumented Students in CA</a:t>
            </a:r>
          </a:p>
          <a:p>
            <a:pPr lvl="1"/>
            <a:r>
              <a:rPr lang="en-US" dirty="0"/>
              <a:t>50,000-70,000 undocumented students are enrolled in the CCC system</a:t>
            </a:r>
          </a:p>
          <a:p>
            <a:pPr lvl="1"/>
            <a:r>
              <a:rPr lang="en-US" dirty="0"/>
              <a:t>10,000-12,000  students in CSUs, and 3,800-5,000 students in UCs</a:t>
            </a:r>
          </a:p>
          <a:p>
            <a:r>
              <a:rPr lang="en-US" dirty="0"/>
              <a:t>Important: not all documented students have access to the same level of support such as Federal or State Financial Aid and In-state Tuition </a:t>
            </a:r>
          </a:p>
        </p:txBody>
      </p:sp>
    </p:spTree>
    <p:extLst>
      <p:ext uri="{BB962C8B-B14F-4D97-AF65-F5344CB8AC3E}">
        <p14:creationId xmlns:p14="http://schemas.microsoft.com/office/powerpoint/2010/main" val="3091328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Rescinding of DACA (September 5, 2017) &amp; CCCCO Response</a:t>
            </a:r>
          </a:p>
        </p:txBody>
      </p:sp>
      <p:sp>
        <p:nvSpPr>
          <p:cNvPr id="3" name="Content Placeholder 2"/>
          <p:cNvSpPr>
            <a:spLocks noGrp="1"/>
          </p:cNvSpPr>
          <p:nvPr>
            <p:ph idx="1"/>
          </p:nvPr>
        </p:nvSpPr>
        <p:spPr/>
        <p:txBody>
          <a:bodyPr>
            <a:normAutofit/>
          </a:bodyPr>
          <a:lstStyle/>
          <a:p>
            <a:r>
              <a:rPr lang="en-US" dirty="0"/>
              <a:t>On September 5, 2017, the President of United States, through Executive Order, rescinded the pre-existing Executive Order (June 20, 2012) titled “Deferred Action for Childhood Arrivals [DACA].” </a:t>
            </a:r>
          </a:p>
          <a:p>
            <a:r>
              <a:rPr lang="en-US" dirty="0"/>
              <a:t>The rescinding of DACA was denounced by all three CA systems of higher education, the California Community College, the California State University and the University of California. </a:t>
            </a:r>
          </a:p>
          <a:p>
            <a:r>
              <a:rPr lang="en-US" dirty="0"/>
              <a:t>The California Community College Chancellor’s Office [CCCCO] issued a statement condemning the ending of DACA as “a heartless and senseless decision that goes against American ideals and basic human decency.” Moreover, the CCCCO “will do all within [its] power to assist students affected by this decision, and [it] will advocate tirelessly in Congress for a permanent resolution to this issue.</a:t>
            </a:r>
          </a:p>
        </p:txBody>
      </p:sp>
    </p:spTree>
    <p:extLst>
      <p:ext uri="{BB962C8B-B14F-4D97-AF65-F5344CB8AC3E}">
        <p14:creationId xmlns:p14="http://schemas.microsoft.com/office/powerpoint/2010/main" val="372477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the DACA Rescission</a:t>
            </a:r>
          </a:p>
        </p:txBody>
      </p:sp>
      <p:sp>
        <p:nvSpPr>
          <p:cNvPr id="5" name="Content Placeholder 4"/>
          <p:cNvSpPr>
            <a:spLocks noGrp="1"/>
          </p:cNvSpPr>
          <p:nvPr>
            <p:ph idx="1"/>
          </p:nvPr>
        </p:nvSpPr>
        <p:spPr>
          <a:xfrm>
            <a:off x="838200" y="1571297"/>
            <a:ext cx="10515600" cy="4745419"/>
          </a:xfrm>
        </p:spPr>
        <p:txBody>
          <a:bodyPr>
            <a:normAutofit fontScale="32500" lnSpcReduction="20000"/>
          </a:bodyPr>
          <a:lstStyle/>
          <a:p>
            <a:r>
              <a:rPr lang="en-US" sz="5000" dirty="0"/>
              <a:t>New DACA applications are no longer accepted</a:t>
            </a:r>
          </a:p>
          <a:p>
            <a:r>
              <a:rPr lang="en-US" sz="5000" dirty="0"/>
              <a:t>DACA and work permits are valid until Expiration Date</a:t>
            </a:r>
          </a:p>
          <a:p>
            <a:r>
              <a:rPr lang="en-US" sz="5000" dirty="0"/>
              <a:t>Advance Parole to travel abroad is no longer available</a:t>
            </a:r>
          </a:p>
          <a:p>
            <a:r>
              <a:rPr lang="en-US" sz="5000" dirty="0"/>
              <a:t>Those eligible for DACA were only a small percentage of undocumented youth</a:t>
            </a:r>
          </a:p>
          <a:p>
            <a:pPr lvl="2"/>
            <a:r>
              <a:rPr lang="en-US" sz="5000" dirty="0"/>
              <a:t>800,000 received DACA</a:t>
            </a:r>
          </a:p>
          <a:p>
            <a:pPr lvl="2"/>
            <a:r>
              <a:rPr lang="en-US" sz="5000" dirty="0"/>
              <a:t>Only ¼ Eligible to Renew</a:t>
            </a:r>
          </a:p>
          <a:p>
            <a:pPr lvl="2"/>
            <a:r>
              <a:rPr lang="en-US" sz="5000" dirty="0"/>
              <a:t>980 people lose DACA everyday: 280 per day in CA</a:t>
            </a:r>
          </a:p>
          <a:p>
            <a:r>
              <a:rPr lang="en-US" sz="5000" dirty="0"/>
              <a:t>Dramatic Effects on Higher Education</a:t>
            </a:r>
          </a:p>
          <a:p>
            <a:pPr lvl="2"/>
            <a:r>
              <a:rPr lang="en-US" sz="5000" dirty="0"/>
              <a:t>Increase of fear and anxiety</a:t>
            </a:r>
          </a:p>
          <a:p>
            <a:pPr lvl="2"/>
            <a:r>
              <a:rPr lang="en-US" sz="5000" dirty="0"/>
              <a:t>Students question the value of continuing</a:t>
            </a:r>
          </a:p>
          <a:p>
            <a:pPr lvl="2"/>
            <a:r>
              <a:rPr lang="en-US" sz="5000" dirty="0"/>
              <a:t>Limited options on graduation</a:t>
            </a:r>
          </a:p>
          <a:p>
            <a:pPr lvl="2"/>
            <a:r>
              <a:rPr lang="en-US" sz="5000" dirty="0"/>
              <a:t>Loss of income when work authorization expires</a:t>
            </a:r>
          </a:p>
          <a:p>
            <a:pPr lvl="2"/>
            <a:r>
              <a:rPr lang="en-US" sz="5000" dirty="0"/>
              <a:t>Specific scholarships require DACA eligibility </a:t>
            </a:r>
          </a:p>
          <a:p>
            <a:pPr marL="0" indent="0">
              <a:buNone/>
            </a:pPr>
            <a:endParaRPr lang="en-US" dirty="0"/>
          </a:p>
          <a:p>
            <a:pPr marL="0" indent="0">
              <a:buNone/>
            </a:pPr>
            <a:r>
              <a:rPr lang="en-US" dirty="0"/>
              <a:t>Also, see http://e4fc.org/resources/whatweknowcandonow.html</a:t>
            </a:r>
          </a:p>
        </p:txBody>
      </p:sp>
    </p:spTree>
    <p:extLst>
      <p:ext uri="{BB962C8B-B14F-4D97-AF65-F5344CB8AC3E}">
        <p14:creationId xmlns:p14="http://schemas.microsoft.com/office/powerpoint/2010/main" val="313977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Existing Laws/Policies: AB 540, AB 2000, AB 130, AB 131, &amp; DACA</a:t>
            </a:r>
          </a:p>
        </p:txBody>
      </p:sp>
      <p:pic>
        <p:nvPicPr>
          <p:cNvPr id="4" name="Content Placeholder 3"/>
          <p:cNvPicPr>
            <a:picLocks noGrp="1" noChangeAspect="1"/>
          </p:cNvPicPr>
          <p:nvPr>
            <p:ph idx="1"/>
          </p:nvPr>
        </p:nvPicPr>
        <p:blipFill>
          <a:blip r:embed="rId2"/>
          <a:stretch>
            <a:fillRect/>
          </a:stretch>
        </p:blipFill>
        <p:spPr>
          <a:xfrm>
            <a:off x="752331" y="1739462"/>
            <a:ext cx="9889495" cy="4950372"/>
          </a:xfrm>
          <a:prstGeom prst="rect">
            <a:avLst/>
          </a:prstGeom>
        </p:spPr>
      </p:pic>
    </p:spTree>
    <p:extLst>
      <p:ext uri="{BB962C8B-B14F-4D97-AF65-F5344CB8AC3E}">
        <p14:creationId xmlns:p14="http://schemas.microsoft.com/office/powerpoint/2010/main" val="1446851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 54 (</a:t>
            </a:r>
            <a:r>
              <a:rPr lang="en-US" dirty="0" err="1"/>
              <a:t>DeLeon</a:t>
            </a:r>
            <a:r>
              <a:rPr lang="en-US" dirty="0"/>
              <a:t>), Law Enforcement</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Senate Bill 54 (</a:t>
            </a:r>
            <a:r>
              <a:rPr lang="en-US" dirty="0" err="1"/>
              <a:t>DeLeon</a:t>
            </a:r>
            <a:r>
              <a:rPr lang="en-US" dirty="0"/>
              <a:t>) is designed to limit assistance with immigration enforcement “to the fullest extent possible”</a:t>
            </a:r>
          </a:p>
          <a:p>
            <a:r>
              <a:rPr lang="en-US" dirty="0"/>
              <a:t>SB 54 prohibits law enforcement from:</a:t>
            </a:r>
          </a:p>
          <a:p>
            <a:pPr lvl="1"/>
            <a:r>
              <a:rPr lang="en-US" dirty="0"/>
              <a:t>Using funds/personnel for immigration enforcement</a:t>
            </a:r>
          </a:p>
          <a:p>
            <a:pPr lvl="1"/>
            <a:r>
              <a:rPr lang="en-US" dirty="0"/>
              <a:t>Inquiring about immigration status</a:t>
            </a:r>
          </a:p>
          <a:p>
            <a:pPr lvl="1"/>
            <a:r>
              <a:rPr lang="en-US" dirty="0"/>
              <a:t>Detentions based on an immigration hold request</a:t>
            </a:r>
          </a:p>
          <a:p>
            <a:pPr lvl="1"/>
            <a:r>
              <a:rPr lang="en-US" dirty="0"/>
              <a:t>Providing non-public information about a release date (with some exceptions based on nature of past crimes)</a:t>
            </a:r>
          </a:p>
          <a:p>
            <a:pPr lvl="1"/>
            <a:r>
              <a:rPr lang="en-US" dirty="0"/>
              <a:t>Providing personal information about individual</a:t>
            </a:r>
          </a:p>
          <a:p>
            <a:pPr lvl="1"/>
            <a:r>
              <a:rPr lang="en-US" dirty="0"/>
              <a:t>Participating in arrests based on civil immigration warrants</a:t>
            </a:r>
          </a:p>
          <a:p>
            <a:pPr lvl="1"/>
            <a:r>
              <a:rPr lang="en-US" dirty="0"/>
              <a:t>Contracting with federal agencies for use of local facilities</a:t>
            </a:r>
          </a:p>
          <a:p>
            <a:r>
              <a:rPr lang="en-US" dirty="0"/>
              <a:t>SB 54 (</a:t>
            </a:r>
            <a:r>
              <a:rPr lang="en-US" dirty="0" err="1"/>
              <a:t>DeLeon</a:t>
            </a:r>
            <a:r>
              <a:rPr lang="en-US" dirty="0"/>
              <a:t>) specifically allows:</a:t>
            </a:r>
          </a:p>
          <a:p>
            <a:pPr lvl="1"/>
            <a:r>
              <a:rPr lang="en-US" dirty="0"/>
              <a:t>Enforcement of federal law against illegal reentry after removal after conviction for an aggravated felony</a:t>
            </a:r>
          </a:p>
          <a:p>
            <a:pPr lvl="1"/>
            <a:r>
              <a:rPr lang="en-US" dirty="0"/>
              <a:t>Cal. DOJ responses to criminal history inquiries</a:t>
            </a:r>
          </a:p>
          <a:p>
            <a:pPr lvl="1"/>
            <a:r>
              <a:rPr lang="en-US" dirty="0"/>
              <a:t>Participation in joint law enforcement task forces if primary purpose is not immigration enforcement</a:t>
            </a:r>
          </a:p>
          <a:p>
            <a:pPr lvl="1"/>
            <a:r>
              <a:rPr lang="en-US" dirty="0"/>
              <a:t>Giving access to ICE to interview an individual in custody, </a:t>
            </a:r>
            <a:r>
              <a:rPr lang="en-US" u="sng" dirty="0"/>
              <a:t>but</a:t>
            </a:r>
            <a:r>
              <a:rPr lang="en-US" dirty="0"/>
              <a:t> such cooperation may not violate “any federal, state, or local law or policy”</a:t>
            </a:r>
          </a:p>
          <a:p>
            <a:pPr marL="0" indent="0">
              <a:buNone/>
            </a:pPr>
            <a:endParaRPr lang="en-US" dirty="0"/>
          </a:p>
        </p:txBody>
      </p:sp>
    </p:spTree>
    <p:extLst>
      <p:ext uri="{BB962C8B-B14F-4D97-AF65-F5344CB8AC3E}">
        <p14:creationId xmlns:p14="http://schemas.microsoft.com/office/powerpoint/2010/main" val="4262514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 183 (Lara), State buildings: federal immigration agents </a:t>
            </a:r>
          </a:p>
        </p:txBody>
      </p:sp>
      <p:sp>
        <p:nvSpPr>
          <p:cNvPr id="3" name="Content Placeholder 2"/>
          <p:cNvSpPr>
            <a:spLocks noGrp="1"/>
          </p:cNvSpPr>
          <p:nvPr>
            <p:ph idx="1"/>
          </p:nvPr>
        </p:nvSpPr>
        <p:spPr/>
        <p:txBody>
          <a:bodyPr/>
          <a:lstStyle/>
          <a:p>
            <a:r>
              <a:rPr lang="en-US" dirty="0"/>
              <a:t>Prohibits federal immigration enforcement agents, officers, or personnel from entering a building owned and occupied, or leased and occupied, by the state, a public school, or a campus of the California Community Colleges, to perform surveillance, effectuate an arrest, or question an individual, without a valid federal warrant</a:t>
            </a:r>
          </a:p>
          <a:p>
            <a:r>
              <a:rPr lang="en-US" dirty="0"/>
              <a:t>Limits the activities of federal immigration enforcement agents, officers, or personnel with a warrant to the individual who is the subject of the warrant</a:t>
            </a:r>
          </a:p>
        </p:txBody>
      </p:sp>
    </p:spTree>
    <p:extLst>
      <p:ext uri="{BB962C8B-B14F-4D97-AF65-F5344CB8AC3E}">
        <p14:creationId xmlns:p14="http://schemas.microsoft.com/office/powerpoint/2010/main" val="322561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Bridging the Academic/ Equity gaps for Incarcerated Students</a:t>
            </a:r>
          </a:p>
        </p:txBody>
      </p:sp>
      <p:sp>
        <p:nvSpPr>
          <p:cNvPr id="3" name="Content Placeholder 2"/>
          <p:cNvSpPr>
            <a:spLocks noGrp="1"/>
          </p:cNvSpPr>
          <p:nvPr>
            <p:ph idx="1"/>
          </p:nvPr>
        </p:nvSpPr>
        <p:spPr/>
        <p:txBody>
          <a:bodyPr/>
          <a:lstStyle/>
          <a:p>
            <a:r>
              <a:rPr lang="en-US" dirty="0"/>
              <a:t>How do we make it work?</a:t>
            </a:r>
          </a:p>
          <a:p>
            <a:r>
              <a:rPr lang="en-US" dirty="0"/>
              <a:t>What are the logistics and how they impact instruction</a:t>
            </a:r>
          </a:p>
          <a:p>
            <a:r>
              <a:rPr lang="en-US" dirty="0"/>
              <a:t>Any challenges our faculty face</a:t>
            </a:r>
          </a:p>
          <a:p>
            <a:r>
              <a:rPr lang="en-US" dirty="0"/>
              <a:t>Does AEBG apply to incarcerated students</a:t>
            </a:r>
          </a:p>
          <a:p>
            <a:r>
              <a:rPr lang="en-US" dirty="0"/>
              <a:t>DSPS, EOPS, other equitable services</a:t>
            </a:r>
          </a:p>
          <a:p>
            <a:r>
              <a:rPr lang="en-US" dirty="0"/>
              <a:t>How does DACA impact the incarcerated population</a:t>
            </a:r>
          </a:p>
          <a:p>
            <a:r>
              <a:rPr lang="en-US" dirty="0"/>
              <a:t>Guided Pathways </a:t>
            </a:r>
          </a:p>
          <a:p>
            <a:endParaRPr lang="en-US" dirty="0"/>
          </a:p>
        </p:txBody>
      </p:sp>
    </p:spTree>
    <p:extLst>
      <p:ext uri="{BB962C8B-B14F-4D97-AF65-F5344CB8AC3E}">
        <p14:creationId xmlns:p14="http://schemas.microsoft.com/office/powerpoint/2010/main" val="296664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 21 (</a:t>
            </a:r>
            <a:r>
              <a:rPr lang="en-US" dirty="0" err="1"/>
              <a:t>Kalra</a:t>
            </a:r>
            <a:r>
              <a:rPr lang="en-US" dirty="0"/>
              <a:t>), Access to higher education for every student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CCDs must:</a:t>
            </a:r>
          </a:p>
          <a:p>
            <a:r>
              <a:rPr lang="en-US" dirty="0"/>
              <a:t>Refrain from disclosing personal info concerning students, faculty, and staff, “consistent with state and federal law”</a:t>
            </a:r>
          </a:p>
          <a:p>
            <a:r>
              <a:rPr lang="en-US" dirty="0"/>
              <a:t>Provide guidance on local policies related to state &amp; federal immigration laws</a:t>
            </a:r>
          </a:p>
          <a:p>
            <a:r>
              <a:rPr lang="en-US" dirty="0"/>
              <a:t>Notify president/designee when ICE enters campus</a:t>
            </a:r>
          </a:p>
          <a:p>
            <a:r>
              <a:rPr lang="en-US" dirty="0"/>
              <a:t>Verify administrative warrants and subpoenas</a:t>
            </a:r>
          </a:p>
          <a:p>
            <a:r>
              <a:rPr lang="en-US" dirty="0"/>
              <a:t>Assign staff as single point of contact for individuals subject to an immigration order</a:t>
            </a:r>
          </a:p>
          <a:p>
            <a:r>
              <a:rPr lang="en-US" dirty="0"/>
              <a:t>Allow reenrollment of students who drop out due to immigration enforcement issues</a:t>
            </a:r>
          </a:p>
          <a:p>
            <a:r>
              <a:rPr lang="en-US" dirty="0"/>
              <a:t>Allow continuation of financial aid, exemption from nonresident tuition fees, housing stipends, and other benefits</a:t>
            </a:r>
          </a:p>
          <a:p>
            <a:endParaRPr lang="en-US" dirty="0"/>
          </a:p>
        </p:txBody>
      </p:sp>
    </p:spTree>
    <p:extLst>
      <p:ext uri="{BB962C8B-B14F-4D97-AF65-F5344CB8AC3E}">
        <p14:creationId xmlns:p14="http://schemas.microsoft.com/office/powerpoint/2010/main" val="36264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496" y="606863"/>
            <a:ext cx="10515600" cy="1325563"/>
          </a:xfrm>
        </p:spPr>
        <p:txBody>
          <a:bodyPr>
            <a:normAutofit/>
          </a:bodyPr>
          <a:lstStyle/>
          <a:p>
            <a:r>
              <a:rPr lang="en-US" dirty="0"/>
              <a:t>AB 21 (</a:t>
            </a:r>
            <a:r>
              <a:rPr lang="en-US" dirty="0" err="1"/>
              <a:t>Kalra</a:t>
            </a:r>
            <a:r>
              <a:rPr lang="en-US" dirty="0"/>
              <a:t>), Continued</a:t>
            </a:r>
          </a:p>
        </p:txBody>
      </p:sp>
      <p:sp>
        <p:nvSpPr>
          <p:cNvPr id="3" name="Content Placeholder 2"/>
          <p:cNvSpPr>
            <a:spLocks noGrp="1"/>
          </p:cNvSpPr>
          <p:nvPr>
            <p:ph idx="1"/>
          </p:nvPr>
        </p:nvSpPr>
        <p:spPr>
          <a:xfrm>
            <a:off x="838200" y="2370083"/>
            <a:ext cx="10515600" cy="3806880"/>
          </a:xfrm>
        </p:spPr>
        <p:txBody>
          <a:bodyPr/>
          <a:lstStyle/>
          <a:p>
            <a:r>
              <a:rPr lang="en-US" dirty="0"/>
              <a:t>Hold Undocumented Students Harmless. </a:t>
            </a:r>
          </a:p>
          <a:p>
            <a:pPr lvl="1"/>
            <a:r>
              <a:rPr lang="en-US" dirty="0"/>
              <a:t>In the event that an undocumented student is detained, deported, or is unable to attend to his or her academic requirements due to an immigration enforcement action, the college district shall make all reasonable efforts to assist the student in retaining any eligibility for financial aid, fellowship stipends, exemption from nonresident tuition fees, funding for research or other educational projects, housing stipends or services, or other benefits he or she has been awarded or received, and permit the student to be reenrolled if and when the student is able to return to the college. </a:t>
            </a:r>
          </a:p>
          <a:p>
            <a:pPr lvl="1"/>
            <a:r>
              <a:rPr lang="en-US" dirty="0"/>
              <a:t>Staff should be available to assist undocumented students, and other students, faculty, and staff whose education or employment is at risk because of federal immigration actions. </a:t>
            </a:r>
          </a:p>
          <a:p>
            <a:pPr lvl="1"/>
            <a:r>
              <a:rPr lang="en-US" dirty="0"/>
              <a:t>(Ed. Code, § 66093.3, </a:t>
            </a:r>
            <a:r>
              <a:rPr lang="en-US" dirty="0" err="1"/>
              <a:t>subd</a:t>
            </a:r>
            <a:r>
              <a:rPr lang="en-US" dirty="0"/>
              <a:t>. (j).)</a:t>
            </a:r>
          </a:p>
        </p:txBody>
      </p:sp>
    </p:spTree>
    <p:extLst>
      <p:ext uri="{BB962C8B-B14F-4D97-AF65-F5344CB8AC3E}">
        <p14:creationId xmlns:p14="http://schemas.microsoft.com/office/powerpoint/2010/main" val="2161738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campus leadership</a:t>
            </a:r>
          </a:p>
        </p:txBody>
      </p:sp>
      <p:sp>
        <p:nvSpPr>
          <p:cNvPr id="3" name="Content Placeholder 2"/>
          <p:cNvSpPr>
            <a:spLocks noGrp="1"/>
          </p:cNvSpPr>
          <p:nvPr>
            <p:ph idx="1"/>
          </p:nvPr>
        </p:nvSpPr>
        <p:spPr>
          <a:xfrm>
            <a:off x="817299" y="1534480"/>
            <a:ext cx="10515600" cy="4108674"/>
          </a:xfrm>
        </p:spPr>
        <p:txBody>
          <a:bodyPr>
            <a:noAutofit/>
          </a:bodyPr>
          <a:lstStyle/>
          <a:p>
            <a:r>
              <a:rPr lang="en-US" sz="1000" dirty="0"/>
              <a:t>Leadership needs to work together for communication, planning and outreach</a:t>
            </a:r>
          </a:p>
          <a:p>
            <a:pPr lvl="1"/>
            <a:r>
              <a:rPr lang="en-US" sz="1000" dirty="0"/>
              <a:t>College Chancellor/Superintendent-President/President</a:t>
            </a:r>
          </a:p>
          <a:p>
            <a:pPr lvl="1"/>
            <a:r>
              <a:rPr lang="en-US" sz="1000" dirty="0"/>
              <a:t>Supervisor of Police; Police Chief; Manager; Other</a:t>
            </a:r>
          </a:p>
          <a:p>
            <a:pPr lvl="1"/>
            <a:r>
              <a:rPr lang="en-US" sz="1000" dirty="0"/>
              <a:t>Senate Leadership</a:t>
            </a:r>
          </a:p>
          <a:p>
            <a:endParaRPr lang="en-US" sz="1000" dirty="0"/>
          </a:p>
          <a:p>
            <a:r>
              <a:rPr lang="en-US" sz="1000" dirty="0"/>
              <a:t>Practical Suggestions for Colleges</a:t>
            </a:r>
          </a:p>
          <a:p>
            <a:pPr lvl="1"/>
            <a:r>
              <a:rPr lang="en-US" sz="1000" dirty="0"/>
              <a:t>Dreamer resource centers (note that only clergy and psych. services are privileged</a:t>
            </a:r>
          </a:p>
          <a:p>
            <a:pPr lvl="1"/>
            <a:r>
              <a:rPr lang="en-US" sz="1000" dirty="0"/>
              <a:t>Designate 1-2 faculty as point of contact</a:t>
            </a:r>
          </a:p>
          <a:p>
            <a:pPr lvl="1"/>
            <a:r>
              <a:rPr lang="en-US" sz="1000" dirty="0"/>
              <a:t>Connect to or develop pro bono networks</a:t>
            </a:r>
          </a:p>
          <a:p>
            <a:pPr lvl="1"/>
            <a:r>
              <a:rPr lang="en-US" sz="1000" dirty="0"/>
              <a:t>Ensure students are protected—</a:t>
            </a:r>
          </a:p>
          <a:p>
            <a:pPr lvl="2"/>
            <a:r>
              <a:rPr lang="en-US" sz="1000" dirty="0"/>
              <a:t>With POLICY RESOLUTIONS and GUIDELINES</a:t>
            </a:r>
          </a:p>
          <a:p>
            <a:pPr lvl="2"/>
            <a:r>
              <a:rPr lang="en-US" sz="1000" dirty="0"/>
              <a:t>FERPA Awareness and Adherence </a:t>
            </a:r>
          </a:p>
          <a:p>
            <a:pPr lvl="2"/>
            <a:r>
              <a:rPr lang="en-US" sz="1000" dirty="0"/>
              <a:t>With TRAINING, e.g. “know  your rights clinics”</a:t>
            </a:r>
          </a:p>
          <a:p>
            <a:pPr lvl="1"/>
            <a:r>
              <a:rPr lang="en-US" sz="1000" dirty="0"/>
              <a:t>Role play responses to ICE enforcement</a:t>
            </a:r>
          </a:p>
          <a:p>
            <a:pPr lvl="1"/>
            <a:r>
              <a:rPr lang="en-US" sz="1000" dirty="0"/>
              <a:t>Review Institutional Policies (for more, see </a:t>
            </a:r>
            <a:r>
              <a:rPr lang="en-US" sz="1000" dirty="0" err="1">
                <a:hlinkClick r:id="rId2"/>
              </a:rPr>
              <a:t>UndocuCollege</a:t>
            </a:r>
            <a:r>
              <a:rPr lang="en-US" sz="1000" dirty="0">
                <a:hlinkClick r:id="rId2"/>
              </a:rPr>
              <a:t> Guide &amp; Equity Tool</a:t>
            </a:r>
            <a:r>
              <a:rPr lang="en-US" sz="1000" dirty="0"/>
              <a:t>)</a:t>
            </a:r>
          </a:p>
          <a:p>
            <a:pPr lvl="1"/>
            <a:r>
              <a:rPr lang="en-US" sz="1000" dirty="0"/>
              <a:t>Make Your Support Visible: Posters, Stickers, Information &amp; Resources</a:t>
            </a:r>
          </a:p>
          <a:p>
            <a:r>
              <a:rPr lang="en-US" sz="1000" dirty="0"/>
              <a:t>Responding to ICE Inquiries: </a:t>
            </a:r>
            <a:r>
              <a:rPr lang="en-US" sz="1000" u="sng" dirty="0"/>
              <a:t>Know What to Do</a:t>
            </a:r>
          </a:p>
          <a:p>
            <a:pPr marL="0" indent="0">
              <a:buNone/>
            </a:pPr>
            <a:endParaRPr lang="en-US" sz="1000" dirty="0"/>
          </a:p>
        </p:txBody>
      </p:sp>
    </p:spTree>
    <p:extLst>
      <p:ext uri="{BB962C8B-B14F-4D97-AF65-F5344CB8AC3E}">
        <p14:creationId xmlns:p14="http://schemas.microsoft.com/office/powerpoint/2010/main" val="1055413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work with local policing agencies</a:t>
            </a:r>
          </a:p>
        </p:txBody>
      </p:sp>
      <p:sp>
        <p:nvSpPr>
          <p:cNvPr id="3" name="Content Placeholder 2"/>
          <p:cNvSpPr>
            <a:spLocks noGrp="1"/>
          </p:cNvSpPr>
          <p:nvPr>
            <p:ph idx="1"/>
          </p:nvPr>
        </p:nvSpPr>
        <p:spPr/>
        <p:txBody>
          <a:bodyPr>
            <a:normAutofit/>
          </a:bodyPr>
          <a:lstStyle/>
          <a:p>
            <a:r>
              <a:rPr lang="en-US" dirty="0"/>
              <a:t>Conversations with Campus Police</a:t>
            </a:r>
          </a:p>
          <a:p>
            <a:pPr lvl="1"/>
            <a:r>
              <a:rPr lang="en-US" dirty="0"/>
              <a:t>What are their procedures if other agencies are on campus, including federal agencies such as ICE? </a:t>
            </a:r>
          </a:p>
          <a:p>
            <a:pPr lvl="1"/>
            <a:r>
              <a:rPr lang="en-US" dirty="0"/>
              <a:t>Do these procedures protect students? Are faculty and staff aware of these procedures?</a:t>
            </a:r>
          </a:p>
          <a:p>
            <a:pPr lvl="1"/>
            <a:r>
              <a:rPr lang="en-US" dirty="0"/>
              <a:t>Cooperation between leadership and campus police is a must</a:t>
            </a:r>
          </a:p>
          <a:p>
            <a:r>
              <a:rPr lang="en-US" dirty="0"/>
              <a:t>California as a Sanctuary State: SB 54 limits state and local law enforcement agencies from communication with federal immigration authorities, and prevents all state and local police forces from questioning and holding people on immigration violations.</a:t>
            </a:r>
          </a:p>
          <a:p>
            <a:r>
              <a:rPr lang="en-US" dirty="0"/>
              <a:t>FERPA Protections: for the student; not the faculty</a:t>
            </a:r>
          </a:p>
        </p:txBody>
      </p:sp>
    </p:spTree>
    <p:extLst>
      <p:ext uri="{BB962C8B-B14F-4D97-AF65-F5344CB8AC3E}">
        <p14:creationId xmlns:p14="http://schemas.microsoft.com/office/powerpoint/2010/main" val="1906319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student outreach</a:t>
            </a:r>
          </a:p>
        </p:txBody>
      </p:sp>
      <p:sp>
        <p:nvSpPr>
          <p:cNvPr id="3" name="Content Placeholder 2"/>
          <p:cNvSpPr>
            <a:spLocks noGrp="1"/>
          </p:cNvSpPr>
          <p:nvPr>
            <p:ph idx="1"/>
          </p:nvPr>
        </p:nvSpPr>
        <p:spPr/>
        <p:txBody>
          <a:bodyPr>
            <a:normAutofit fontScale="92500" lnSpcReduction="20000"/>
          </a:bodyPr>
          <a:lstStyle/>
          <a:p>
            <a:r>
              <a:rPr lang="en-US" dirty="0"/>
              <a:t>On-going communication with all students</a:t>
            </a:r>
          </a:p>
          <a:p>
            <a:r>
              <a:rPr lang="en-US" dirty="0"/>
              <a:t>ACLU/Immigration Attorneys</a:t>
            </a:r>
          </a:p>
          <a:p>
            <a:r>
              <a:rPr lang="en-US" dirty="0"/>
              <a:t>Signage and Messaging to Students: You Are Protected</a:t>
            </a:r>
          </a:p>
          <a:p>
            <a:r>
              <a:rPr lang="en-US" dirty="0"/>
              <a:t>Existing Resources for Outreach (e.g. Puente) </a:t>
            </a:r>
          </a:p>
          <a:p>
            <a:r>
              <a:rPr lang="en-US" dirty="0"/>
              <a:t>Resources at other institutions: </a:t>
            </a:r>
          </a:p>
          <a:p>
            <a:pPr lvl="1"/>
            <a:r>
              <a:rPr lang="en-US" dirty="0"/>
              <a:t>February 12, 2018 Joint Letter of the three senates to ICAS: “While all nine of the University of California undergraduate campuses have physical support centers for DACA, temporary protected status (TPS), and undocumented students, only about half of the California State University campuses have a dedicated support location, and less than half of the California Community Colleges have permanently dedicated personnel or physical support locations to assist these students. We request that you jointly explore the possibility of expanding these support services and, if feasible, allow DACA and Dreamer students to use the support facilities and services at any UC, CSU or CCC campus statewide, regardless of their enrollment in a different system, without fear of repercussion or retribution and without need for payment.”</a:t>
            </a:r>
          </a:p>
        </p:txBody>
      </p:sp>
    </p:spTree>
    <p:extLst>
      <p:ext uri="{BB962C8B-B14F-4D97-AF65-F5344CB8AC3E}">
        <p14:creationId xmlns:p14="http://schemas.microsoft.com/office/powerpoint/2010/main" val="823930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ASCCC resource page</a:t>
            </a:r>
          </a:p>
        </p:txBody>
      </p:sp>
      <p:sp>
        <p:nvSpPr>
          <p:cNvPr id="3" name="Content Placeholder 2"/>
          <p:cNvSpPr>
            <a:spLocks noGrp="1"/>
          </p:cNvSpPr>
          <p:nvPr>
            <p:ph idx="1"/>
          </p:nvPr>
        </p:nvSpPr>
        <p:spPr/>
        <p:txBody>
          <a:bodyPr>
            <a:normAutofit fontScale="85000" lnSpcReduction="10000"/>
          </a:bodyPr>
          <a:lstStyle/>
          <a:p>
            <a:r>
              <a:rPr lang="en-US" dirty="0"/>
              <a:t>See ASCCC resources at </a:t>
            </a:r>
            <a:r>
              <a:rPr lang="en-US" dirty="0">
                <a:hlinkClick r:id="rId2"/>
              </a:rPr>
              <a:t>http://www.asccc.org/resources-daca-and-undocumented-students</a:t>
            </a:r>
            <a:endParaRPr lang="en-US" dirty="0"/>
          </a:p>
          <a:p>
            <a:r>
              <a:rPr lang="en-US" dirty="0"/>
              <a:t>Numerous California Community Colleges have resource pages for their students (both DACA and undocumented):</a:t>
            </a:r>
          </a:p>
          <a:p>
            <a:pPr lvl="1"/>
            <a:r>
              <a:rPr lang="en-US" dirty="0" err="1">
                <a:hlinkClick r:id="rId3"/>
              </a:rPr>
              <a:t>Cuyamaca</a:t>
            </a:r>
            <a:r>
              <a:rPr lang="en-US" dirty="0">
                <a:hlinkClick r:id="rId3"/>
              </a:rPr>
              <a:t> College</a:t>
            </a:r>
            <a:endParaRPr lang="en-US" dirty="0"/>
          </a:p>
          <a:p>
            <a:pPr lvl="1"/>
            <a:r>
              <a:rPr lang="en-US" dirty="0" err="1">
                <a:hlinkClick r:id="rId4"/>
              </a:rPr>
              <a:t>DeAnza</a:t>
            </a:r>
            <a:r>
              <a:rPr lang="en-US" dirty="0">
                <a:hlinkClick r:id="rId4"/>
              </a:rPr>
              <a:t> College</a:t>
            </a:r>
            <a:endParaRPr lang="en-US" dirty="0"/>
          </a:p>
          <a:p>
            <a:pPr lvl="1"/>
            <a:r>
              <a:rPr lang="en-US" dirty="0">
                <a:hlinkClick r:id="rId5"/>
              </a:rPr>
              <a:t>El Camino College</a:t>
            </a:r>
            <a:endParaRPr lang="en-US" dirty="0"/>
          </a:p>
          <a:p>
            <a:pPr lvl="1"/>
            <a:r>
              <a:rPr lang="en-US" dirty="0">
                <a:hlinkClick r:id="rId6"/>
              </a:rPr>
              <a:t>Mission College</a:t>
            </a:r>
            <a:endParaRPr lang="en-US" dirty="0"/>
          </a:p>
          <a:p>
            <a:pPr lvl="1"/>
            <a:r>
              <a:rPr lang="en-US" dirty="0">
                <a:hlinkClick r:id="rId7"/>
              </a:rPr>
              <a:t>Modesto Junior College</a:t>
            </a:r>
            <a:endParaRPr lang="en-US" dirty="0"/>
          </a:p>
          <a:p>
            <a:pPr lvl="1"/>
            <a:r>
              <a:rPr lang="en-US" dirty="0">
                <a:hlinkClick r:id="rId8"/>
              </a:rPr>
              <a:t>Pierce College</a:t>
            </a:r>
            <a:endParaRPr lang="en-US" dirty="0"/>
          </a:p>
          <a:p>
            <a:pPr lvl="1"/>
            <a:r>
              <a:rPr lang="en-US" dirty="0">
                <a:hlinkClick r:id="rId9"/>
              </a:rPr>
              <a:t>Solano Community College</a:t>
            </a:r>
            <a:endParaRPr lang="en-US" dirty="0"/>
          </a:p>
          <a:p>
            <a:r>
              <a:rPr lang="en-US" dirty="0"/>
              <a:t>The California Community Colleges Chancellor’s Office has compiled </a:t>
            </a:r>
            <a:r>
              <a:rPr lang="en-US" dirty="0">
                <a:hlinkClick r:id="rId10"/>
              </a:rPr>
              <a:t>a series of resources</a:t>
            </a:r>
            <a:r>
              <a:rPr lang="en-US" dirty="0"/>
              <a:t> on its home page, including statements from Chancellor Oakley and legal information regarding DACA</a:t>
            </a:r>
          </a:p>
        </p:txBody>
      </p:sp>
    </p:spTree>
    <p:extLst>
      <p:ext uri="{BB962C8B-B14F-4D97-AF65-F5344CB8AC3E}">
        <p14:creationId xmlns:p14="http://schemas.microsoft.com/office/powerpoint/2010/main" val="3047870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Any Questions</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73356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002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the Barriers: What barriers currently exists</a:t>
            </a:r>
          </a:p>
        </p:txBody>
      </p:sp>
      <p:sp>
        <p:nvSpPr>
          <p:cNvPr id="3" name="Content Placeholder 2"/>
          <p:cNvSpPr>
            <a:spLocks noGrp="1"/>
          </p:cNvSpPr>
          <p:nvPr>
            <p:ph sz="half" idx="1"/>
          </p:nvPr>
        </p:nvSpPr>
        <p:spPr/>
        <p:txBody>
          <a:bodyPr/>
          <a:lstStyle/>
          <a:p>
            <a:r>
              <a:rPr lang="en-US" dirty="0"/>
              <a:t>Educational	</a:t>
            </a:r>
          </a:p>
          <a:p>
            <a:pPr marL="0" indent="0">
              <a:buNone/>
            </a:pPr>
            <a:r>
              <a:rPr lang="en-US" dirty="0"/>
              <a:t>E-Readers</a:t>
            </a:r>
          </a:p>
          <a:p>
            <a:pPr marL="0" indent="0">
              <a:buNone/>
            </a:pPr>
            <a:r>
              <a:rPr lang="en-US" dirty="0"/>
              <a:t>Books</a:t>
            </a:r>
          </a:p>
          <a:p>
            <a:pPr marL="0" indent="0">
              <a:buNone/>
            </a:pPr>
            <a:r>
              <a:rPr lang="en-US" dirty="0"/>
              <a:t>Meeting course hours</a:t>
            </a:r>
          </a:p>
          <a:p>
            <a:pPr marL="0" indent="0">
              <a:buNone/>
            </a:pPr>
            <a:r>
              <a:rPr lang="en-US" dirty="0"/>
              <a:t>DSPS, who provides testing</a:t>
            </a:r>
          </a:p>
          <a:p>
            <a:pPr marL="0" indent="0">
              <a:buNone/>
            </a:pPr>
            <a:r>
              <a:rPr lang="en-US" dirty="0"/>
              <a:t>Programs</a:t>
            </a:r>
          </a:p>
          <a:p>
            <a:pPr marL="0" indent="0">
              <a:buNone/>
            </a:pPr>
            <a:r>
              <a:rPr lang="en-US" dirty="0"/>
              <a:t>Instructor Office hours</a:t>
            </a:r>
          </a:p>
        </p:txBody>
      </p:sp>
      <p:sp>
        <p:nvSpPr>
          <p:cNvPr id="4" name="Content Placeholder 3"/>
          <p:cNvSpPr>
            <a:spLocks noGrp="1"/>
          </p:cNvSpPr>
          <p:nvPr>
            <p:ph sz="half" idx="2"/>
          </p:nvPr>
        </p:nvSpPr>
        <p:spPr/>
        <p:txBody>
          <a:bodyPr/>
          <a:lstStyle/>
          <a:p>
            <a:r>
              <a:rPr lang="en-US" dirty="0"/>
              <a:t>Correctional</a:t>
            </a:r>
          </a:p>
          <a:p>
            <a:pPr marL="0" indent="0">
              <a:buNone/>
            </a:pPr>
            <a:r>
              <a:rPr lang="en-US" dirty="0"/>
              <a:t>Classrooms</a:t>
            </a:r>
          </a:p>
          <a:p>
            <a:pPr marL="0" indent="0">
              <a:buNone/>
            </a:pPr>
            <a:r>
              <a:rPr lang="en-US" dirty="0"/>
              <a:t>Lockdowns</a:t>
            </a:r>
          </a:p>
          <a:p>
            <a:pPr marL="0" indent="0">
              <a:buNone/>
            </a:pPr>
            <a:r>
              <a:rPr lang="en-US" dirty="0"/>
              <a:t>Course hours</a:t>
            </a:r>
          </a:p>
          <a:p>
            <a:pPr marL="0" indent="0">
              <a:buNone/>
            </a:pPr>
            <a:r>
              <a:rPr lang="en-US" dirty="0"/>
              <a:t>Staff conflicts</a:t>
            </a:r>
          </a:p>
          <a:p>
            <a:pPr marL="0" indent="0">
              <a:buNone/>
            </a:pPr>
            <a:r>
              <a:rPr lang="en-US" dirty="0"/>
              <a:t>Is there a way for the incarcerated students to be housed on a separate unit? </a:t>
            </a:r>
          </a:p>
          <a:p>
            <a:pPr marL="0" indent="0">
              <a:buNone/>
            </a:pPr>
            <a:r>
              <a:rPr lang="en-US" dirty="0"/>
              <a:t>Can the students be on a different meal time or schedule to support classroom hours?</a:t>
            </a:r>
          </a:p>
        </p:txBody>
      </p:sp>
    </p:spTree>
    <p:extLst>
      <p:ext uri="{BB962C8B-B14F-4D97-AF65-F5344CB8AC3E}">
        <p14:creationId xmlns:p14="http://schemas.microsoft.com/office/powerpoint/2010/main" val="201155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AEBG, DSPS, EOPS, other Equitable services</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865" y="889686"/>
            <a:ext cx="4794978" cy="1614617"/>
          </a:xfrm>
        </p:spPr>
      </p:pic>
      <p:sp>
        <p:nvSpPr>
          <p:cNvPr id="4" name="Text Placeholder 3"/>
          <p:cNvSpPr>
            <a:spLocks noGrp="1"/>
          </p:cNvSpPr>
          <p:nvPr>
            <p:ph type="body" sz="half" idx="2"/>
          </p:nvPr>
        </p:nvSpPr>
        <p:spPr/>
        <p:txBody>
          <a:bodyPr/>
          <a:lstStyle/>
          <a:p>
            <a:r>
              <a:rPr lang="en-US" dirty="0"/>
              <a:t>What’s going on?  My students need more services than I anticipated.</a:t>
            </a:r>
          </a:p>
          <a:p>
            <a:r>
              <a:rPr lang="en-US" dirty="0"/>
              <a:t>Substandard skills:  I need DSPS</a:t>
            </a:r>
          </a:p>
          <a:p>
            <a:r>
              <a:rPr lang="en-US" dirty="0"/>
              <a:t>Basic skills remain as an essential foundational tool.</a:t>
            </a:r>
          </a:p>
          <a:p>
            <a:r>
              <a:rPr lang="en-US" dirty="0"/>
              <a:t>Don’t exempt me because of my imprisonment; I’m entitled to services.</a:t>
            </a:r>
          </a:p>
          <a:p>
            <a:r>
              <a:rPr lang="en-US" dirty="0"/>
              <a:t>AEBG funding for incarcerated; let’s make it happen</a:t>
            </a:r>
          </a:p>
          <a:p>
            <a:endParaRPr lang="en-US" dirty="0"/>
          </a:p>
          <a:p>
            <a:endParaRPr lang="en-US" dirty="0"/>
          </a:p>
        </p:txBody>
      </p:sp>
    </p:spTree>
    <p:extLst>
      <p:ext uri="{BB962C8B-B14F-4D97-AF65-F5344CB8AC3E}">
        <p14:creationId xmlns:p14="http://schemas.microsoft.com/office/powerpoint/2010/main" val="329633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a:t>
            </a:r>
          </a:p>
        </p:txBody>
      </p:sp>
      <p:sp>
        <p:nvSpPr>
          <p:cNvPr id="3" name="Content Placeholder 2"/>
          <p:cNvSpPr>
            <a:spLocks noGrp="1"/>
          </p:cNvSpPr>
          <p:nvPr>
            <p:ph idx="1"/>
          </p:nvPr>
        </p:nvSpPr>
        <p:spPr/>
        <p:txBody>
          <a:bodyPr/>
          <a:lstStyle/>
          <a:p>
            <a:r>
              <a:rPr lang="en-US" dirty="0"/>
              <a:t>Are we duplicating services, if so, is that really a bad thing?</a:t>
            </a:r>
          </a:p>
          <a:p>
            <a:r>
              <a:rPr lang="en-US" dirty="0"/>
              <a:t>Polishing our current practices?</a:t>
            </a:r>
          </a:p>
          <a:p>
            <a:pPr marL="0" indent="0">
              <a:buNone/>
            </a:pPr>
            <a:endParaRPr lang="en-US" dirty="0"/>
          </a:p>
        </p:txBody>
      </p:sp>
    </p:spTree>
    <p:extLst>
      <p:ext uri="{BB962C8B-B14F-4D97-AF65-F5344CB8AC3E}">
        <p14:creationId xmlns:p14="http://schemas.microsoft.com/office/powerpoint/2010/main" val="208669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Courses:  Basic skills, Involuntary drops, challenges</a:t>
            </a:r>
          </a:p>
        </p:txBody>
      </p:sp>
      <p:sp>
        <p:nvSpPr>
          <p:cNvPr id="3" name="Content Placeholder 2"/>
          <p:cNvSpPr>
            <a:spLocks noGrp="1"/>
          </p:cNvSpPr>
          <p:nvPr>
            <p:ph idx="1"/>
          </p:nvPr>
        </p:nvSpPr>
        <p:spPr/>
        <p:txBody>
          <a:bodyPr/>
          <a:lstStyle/>
          <a:p>
            <a:r>
              <a:rPr lang="en-US" dirty="0"/>
              <a:t>Will the student be allowed unlimited attempts to complete basis skill courses?</a:t>
            </a:r>
          </a:p>
          <a:p>
            <a:r>
              <a:rPr lang="en-US" dirty="0"/>
              <a:t>Who provides student tutors and support; the prison or college?</a:t>
            </a:r>
          </a:p>
          <a:p>
            <a:r>
              <a:rPr lang="en-US" dirty="0"/>
              <a:t>Can I challenge a course? Why or why not?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6185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DACA forces me to drop out.</a:t>
            </a:r>
          </a:p>
        </p:txBody>
      </p:sp>
      <p:sp>
        <p:nvSpPr>
          <p:cNvPr id="3" name="Content Placeholder 2"/>
          <p:cNvSpPr>
            <a:spLocks noGrp="1"/>
          </p:cNvSpPr>
          <p:nvPr>
            <p:ph idx="1"/>
          </p:nvPr>
        </p:nvSpPr>
        <p:spPr/>
        <p:txBody>
          <a:bodyPr/>
          <a:lstStyle/>
          <a:p>
            <a:r>
              <a:rPr lang="en-US" dirty="0"/>
              <a:t>Once paroled, ICE will come and get me.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9086" y="2402745"/>
            <a:ext cx="2428875" cy="2447925"/>
          </a:xfrm>
          <a:prstGeom prst="rect">
            <a:avLst/>
          </a:prstGeom>
        </p:spPr>
      </p:pic>
    </p:spTree>
    <p:extLst>
      <p:ext uri="{BB962C8B-B14F-4D97-AF65-F5344CB8AC3E}">
        <p14:creationId xmlns:p14="http://schemas.microsoft.com/office/powerpoint/2010/main" val="340355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Pathways, what’s that?</a:t>
            </a:r>
          </a:p>
        </p:txBody>
      </p:sp>
      <p:sp>
        <p:nvSpPr>
          <p:cNvPr id="3" name="Content Placeholder 2"/>
          <p:cNvSpPr>
            <a:spLocks noGrp="1"/>
          </p:cNvSpPr>
          <p:nvPr>
            <p:ph idx="1"/>
          </p:nvPr>
        </p:nvSpPr>
        <p:spPr/>
        <p:txBody>
          <a:bodyPr/>
          <a:lstStyle/>
          <a:p>
            <a:r>
              <a:rPr lang="en-US" dirty="0"/>
              <a:t>My skills are so low, I will never finish.</a:t>
            </a:r>
          </a:p>
          <a:p>
            <a:r>
              <a:rPr lang="en-US" dirty="0"/>
              <a:t>This is too hard and requires too much work.</a:t>
            </a:r>
          </a:p>
          <a:p>
            <a:r>
              <a:rPr lang="en-US" dirty="0"/>
              <a:t>I’m only taking courses for milestones anyway.</a:t>
            </a:r>
          </a:p>
          <a:p>
            <a:r>
              <a:rPr lang="en-US" dirty="0"/>
              <a:t>This isn’t the program I really want.</a:t>
            </a:r>
          </a:p>
          <a:p>
            <a:endParaRPr lang="en-US" dirty="0"/>
          </a:p>
        </p:txBody>
      </p:sp>
    </p:spTree>
    <p:extLst>
      <p:ext uri="{BB962C8B-B14F-4D97-AF65-F5344CB8AC3E}">
        <p14:creationId xmlns:p14="http://schemas.microsoft.com/office/powerpoint/2010/main" val="420308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correctional staff?</a:t>
            </a:r>
          </a:p>
        </p:txBody>
      </p:sp>
      <p:sp>
        <p:nvSpPr>
          <p:cNvPr id="3" name="Content Placeholder 2"/>
          <p:cNvSpPr>
            <a:spLocks noGrp="1"/>
          </p:cNvSpPr>
          <p:nvPr>
            <p:ph idx="1"/>
          </p:nvPr>
        </p:nvSpPr>
        <p:spPr/>
        <p:txBody>
          <a:bodyPr/>
          <a:lstStyle/>
          <a:p>
            <a:r>
              <a:rPr lang="en-US" dirty="0"/>
              <a:t>We seem to be putting a lot of effort into our incarcerated program but what education do we currently offer to the correctional staff?  </a:t>
            </a:r>
          </a:p>
          <a:p>
            <a:r>
              <a:rPr lang="en-US" dirty="0"/>
              <a:t>Is this a disparity creating academic hardship between corrections and academia?</a:t>
            </a:r>
          </a:p>
          <a:p>
            <a:r>
              <a:rPr lang="en-US" dirty="0"/>
              <a:t>Does this support an unhealthy relationship among the correctional and educational staff?  </a:t>
            </a:r>
          </a:p>
          <a:p>
            <a:endParaRPr lang="en-US" dirty="0"/>
          </a:p>
          <a:p>
            <a:endParaRPr lang="en-US" dirty="0"/>
          </a:p>
        </p:txBody>
      </p:sp>
    </p:spTree>
    <p:extLst>
      <p:ext uri="{BB962C8B-B14F-4D97-AF65-F5344CB8AC3E}">
        <p14:creationId xmlns:p14="http://schemas.microsoft.com/office/powerpoint/2010/main" val="28000496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947</TotalTime>
  <Words>2026</Words>
  <Application>Microsoft Macintosh PowerPoint</Application>
  <PresentationFormat>Widescreen</PresentationFormat>
  <Paragraphs>185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Trebuchet MS</vt:lpstr>
      <vt:lpstr>Wingdings 3</vt:lpstr>
      <vt:lpstr>Facet</vt:lpstr>
      <vt:lpstr>Incarcerated Students</vt:lpstr>
      <vt:lpstr>Bridging the Academic/ Equity gaps for Incarcerated Students</vt:lpstr>
      <vt:lpstr>Breaking the Barriers: What barriers currently exists</vt:lpstr>
      <vt:lpstr>AEBG, DSPS, EOPS, other Equitable services </vt:lpstr>
      <vt:lpstr>Services</vt:lpstr>
      <vt:lpstr>Courses:  Basic skills, Involuntary drops, challenges</vt:lpstr>
      <vt:lpstr>DACA forces me to drop out.</vt:lpstr>
      <vt:lpstr>Guided Pathways, what’s that?</vt:lpstr>
      <vt:lpstr>What about the correctional staff?</vt:lpstr>
      <vt:lpstr>Classroom Logistics:  hours, lockdowns, incidents, and remedies.</vt:lpstr>
      <vt:lpstr>Maintaining Control</vt:lpstr>
      <vt:lpstr>What’s left?</vt:lpstr>
      <vt:lpstr>Support for our DACA Students</vt:lpstr>
      <vt:lpstr>Understanding Undocumented Students: Who Are They?</vt:lpstr>
      <vt:lpstr>Background: Rescinding of DACA (September 5, 2017) &amp; CCCCO Response</vt:lpstr>
      <vt:lpstr>Understanding the DACA Rescission</vt:lpstr>
      <vt:lpstr>Status of Existing Laws/Policies: AB 540, AB 2000, AB 130, AB 131, &amp; DACA</vt:lpstr>
      <vt:lpstr>SB 54 (DeLeon), Law Enforcement</vt:lpstr>
      <vt:lpstr>SB 183 (Lara), State buildings: federal immigration agents </vt:lpstr>
      <vt:lpstr>AB 21 (Kalra), Access to higher education for every student</vt:lpstr>
      <vt:lpstr>AB 21 (Kalra), Continued</vt:lpstr>
      <vt:lpstr>What can be done: campus leadership</vt:lpstr>
      <vt:lpstr>What can be done:  work with local policing agencies</vt:lpstr>
      <vt:lpstr>What can be done: student outreach</vt:lpstr>
      <vt:lpstr>What can be done:  ASCCC resource page</vt:lpstr>
      <vt:lpstr>Any Questions </vt:lpstr>
      <vt:lpstr>Thank you!</vt:lpstr>
    </vt:vector>
  </TitlesOfParts>
  <Company>Lassen Community College</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Incarcerated Students</dc:title>
  <dc:creator>Orlando L Shannon</dc:creator>
  <cp:lastModifiedBy>Dolores Davison</cp:lastModifiedBy>
  <cp:revision>22</cp:revision>
  <dcterms:created xsi:type="dcterms:W3CDTF">2018-03-27T20:29:12Z</dcterms:created>
  <dcterms:modified xsi:type="dcterms:W3CDTF">2018-04-06T16:16:55Z</dcterms:modified>
</cp:coreProperties>
</file>