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9" r:id="rId3"/>
  </p:sldMasterIdLst>
  <p:notesMasterIdLst>
    <p:notesMasterId r:id="rId24"/>
  </p:notesMasterIdLst>
  <p:sldIdLst>
    <p:sldId id="261" r:id="rId4"/>
    <p:sldId id="257" r:id="rId5"/>
    <p:sldId id="289" r:id="rId6"/>
    <p:sldId id="262" r:id="rId7"/>
    <p:sldId id="258" r:id="rId8"/>
    <p:sldId id="264" r:id="rId9"/>
    <p:sldId id="304" r:id="rId10"/>
    <p:sldId id="265" r:id="rId11"/>
    <p:sldId id="292" r:id="rId12"/>
    <p:sldId id="303" r:id="rId13"/>
    <p:sldId id="266" r:id="rId14"/>
    <p:sldId id="268" r:id="rId15"/>
    <p:sldId id="275" r:id="rId16"/>
    <p:sldId id="277" r:id="rId17"/>
    <p:sldId id="278" r:id="rId18"/>
    <p:sldId id="296" r:id="rId19"/>
    <p:sldId id="297" r:id="rId20"/>
    <p:sldId id="298" r:id="rId21"/>
    <p:sldId id="300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is Martin" initials="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  <a:srgbClr val="00D600"/>
    <a:srgbClr val="00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75641" autoAdjust="0"/>
  </p:normalViewPr>
  <p:slideViewPr>
    <p:cSldViewPr snapToGrid="0">
      <p:cViewPr>
        <p:scale>
          <a:sx n="93" d="100"/>
          <a:sy n="93" d="100"/>
        </p:scale>
        <p:origin x="426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3T05:10:12.890" idx="1">
    <p:pos x="1073" y="995"/>
    <p:text>The Academic Senate strengthens and supports the local senates of all California community colleges.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6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few minutes to review the web site. Past resolutions, past papers, Rostrum Articles, links to Title 5, Curriculum, SLO’s, future events, Disciplines</a:t>
            </a:r>
            <a:r>
              <a:rPr lang="en-US" baseline="0" dirty="0" smtClean="0"/>
              <a:t> List and Minimum Qualifications, request site visit, </a:t>
            </a:r>
            <a:r>
              <a:rPr lang="en-US" dirty="0" smtClean="0"/>
              <a:t>other???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Academic Senate strengthens and supports the local senates of all California community colleges.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6-10 are</a:t>
            </a:r>
            <a:r>
              <a:rPr lang="en-US" baseline="0" dirty="0" smtClean="0"/>
              <a:t> regarding new delegates.  John S. need to let us know if these need any changes, since this is his 20-30 minute section of the breakout.</a:t>
            </a:r>
          </a:p>
          <a:p>
            <a:r>
              <a:rPr lang="en-US" baseline="0" dirty="0" smtClean="0"/>
              <a:t>NEED UPDATES FOR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A3450-34FE-4562-BB5F-B7F4063DF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CF4-FAD4-4904-B8FC-24B12FBBD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E577-D3F9-4882-AC8B-D91702D42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5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32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D527-A769-4349-91AC-81E677ECBC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6D4-4DCC-4FBC-BE05-1A1AE8517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74D-5EAA-4A41-84E7-CA4E7E779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9516-C090-475B-A30D-FA887DA8D1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284" y="789090"/>
            <a:ext cx="10111317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287" y="4724409"/>
            <a:ext cx="10111316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BB7F-DE02-4138-9BDA-18DD7199BCD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12192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03167" y="2564085"/>
            <a:ext cx="238567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28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AAFC-9B55-42DD-A6D5-484112A0B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45-0C1D-45FE-A499-E8CB7D373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C654-B18A-4B6D-9AED-E56F0533E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2300-67C4-4C0B-A3A0-C96F44014A58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A8C5-93BC-4E71-A671-C21E5C847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5F-B86B-452E-8F9D-9F04F8684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CF4-FAD4-4904-B8FC-24B12FBBD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E577-D3F9-4882-AC8B-D91702D42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D527-A769-4349-91AC-81E677ECBC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66D4-4DCC-4FBC-BE05-1A1AE8517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74D-5EAA-4A41-84E7-CA4E7E779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9516-C090-475B-A30D-FA887DA8D1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284" y="789090"/>
            <a:ext cx="10111317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287" y="4724409"/>
            <a:ext cx="10111316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BB7F-DE02-4138-9BDA-18DD7199BCD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03167" y="2564085"/>
            <a:ext cx="238567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2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B4AE-AF0A-4F6C-BE2C-5C796D1D8E92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EE3-4B03-4324-A70A-307AE0386B6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2015 Plenary Local Senates Irvine, California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DAAFC-9B55-42DD-A6D5-484112A0B3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D345-0C1D-45FE-A499-E8CB7D3737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C654-B18A-4B6D-9AED-E56F0533E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A8C5-93BC-4E71-A671-C21E5C847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9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5F-B86B-452E-8F9D-9F04F8684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84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89E1-EB3B-4866-8C9D-A3700B9C2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84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F450-5DA8-43B6-89AE-A6866926D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1589E1-EB3B-4866-8C9D-A3700B9C2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sites/default/files/local_senates_handbook2015-web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sccc.org/about/bylaws" TargetMode="External"/><Relationship Id="rId3" Type="http://schemas.openxmlformats.org/officeDocument/2006/relationships/hyperlink" Target="http://www.asccc.org/about" TargetMode="External"/><Relationship Id="rId7" Type="http://schemas.openxmlformats.org/officeDocument/2006/relationships/hyperlink" Target="http://www.asccc.org/events/2015-04-09-070000-2015-04-11-070000/2015-spring-plenary-session-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asccc.org/resources/resolutions" TargetMode="External"/><Relationship Id="rId5" Type="http://schemas.openxmlformats.org/officeDocument/2006/relationships/hyperlink" Target="http://www.asccc.org/papers/resolution-handbook" TargetMode="External"/><Relationship Id="rId4" Type="http://schemas.openxmlformats.org/officeDocument/2006/relationships/hyperlink" Target="http://www.asccc.org/sites/default/files/Senate%20Delegates%20Roles%20&amp;%20Responsibilities_0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asccc.org/acronyms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rise.com/dashboard/foundation-of-the-academic-senate-for-california-community-colleges/FoundationAreaCompeti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crowdrise.com/FoundationAreaCompeti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mailto:oliverj@crc.losrios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martinc@yosemite.edu" TargetMode="External"/><Relationship Id="rId5" Type="http://schemas.openxmlformats.org/officeDocument/2006/relationships/hyperlink" Target="mailto:lbaxley@cuesta.edu" TargetMode="External"/><Relationship Id="rId4" Type="http://schemas.openxmlformats.org/officeDocument/2006/relationships/hyperlink" Target="mailto:SFoster@fullcol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sfccc.com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79" y="1430216"/>
            <a:ext cx="11386868" cy="1992922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Corbel" pitchFamily="34" charset="0"/>
              </a:rPr>
              <a:t>Information is Power</a:t>
            </a:r>
            <a:r>
              <a:rPr lang="en-US" sz="4400" b="1" dirty="0" smtClean="0">
                <a:latin typeface="Corbel" pitchFamily="34" charset="0"/>
              </a:rPr>
              <a:t/>
            </a:r>
            <a:br>
              <a:rPr lang="en-US" sz="4400" b="1" dirty="0" smtClean="0">
                <a:latin typeface="Corbel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Corbel" pitchFamily="34" charset="0"/>
              </a:rPr>
              <a:t>The ABCs of Plenary and ASCCC Resources at Your Disposal</a:t>
            </a:r>
            <a:br>
              <a:rPr lang="en-US" sz="3200" b="1" i="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orbel" pitchFamily="34" charset="0"/>
              </a:rPr>
              <a:t>A Brief Guide to </a:t>
            </a:r>
            <a:r>
              <a:rPr lang="en-US" sz="2400" b="1" i="0" dirty="0" smtClean="0">
                <a:solidFill>
                  <a:schemeClr val="tx1"/>
                </a:solidFill>
                <a:latin typeface="Corbel" pitchFamily="34" charset="0"/>
              </a:rPr>
              <a:t>First </a:t>
            </a:r>
            <a:r>
              <a:rPr lang="en-US" sz="2400" b="1" i="0" dirty="0">
                <a:solidFill>
                  <a:schemeClr val="tx1"/>
                </a:solidFill>
                <a:latin typeface="Corbel" pitchFamily="34" charset="0"/>
              </a:rPr>
              <a:t>Time </a:t>
            </a:r>
            <a:r>
              <a:rPr lang="en-US" sz="2400" b="1" i="0" dirty="0" smtClean="0">
                <a:solidFill>
                  <a:schemeClr val="tx1"/>
                </a:solidFill>
                <a:latin typeface="Corbel" pitchFamily="34" charset="0"/>
              </a:rPr>
              <a:t> Attendees and Delegates</a:t>
            </a:r>
            <a:endParaRPr lang="en-US" sz="24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815" y="3610708"/>
            <a:ext cx="10952286" cy="30044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Relations with Local Senates Committee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Sam Foster, ASCCC South Representative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Lara Baxley, Cuesta College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Curtis Martin, Modesto Junior College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Julie Oliver ,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Cosumnes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entury Schoolbook" panose="02040604050505020304" pitchFamily="18" charset="0"/>
              </a:rPr>
              <a:t> River College</a:t>
            </a:r>
          </a:p>
          <a:p>
            <a:endParaRPr lang="en-US" sz="2400" dirty="0" smtClean="0">
              <a:solidFill>
                <a:schemeClr val="tx1"/>
              </a:solidFill>
              <a:effectLst/>
              <a:latin typeface="Corbe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orbel" pitchFamily="34" charset="0"/>
              </a:rPr>
              <a:t>Fall Plenary 2016 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orbel" pitchFamily="34" charset="0"/>
              </a:rPr>
              <a:t>Costa Mesa, CA</a:t>
            </a:r>
            <a:endParaRPr lang="en-US" sz="2400" b="1" dirty="0"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8109-2BF9-1A40-A27F-CD8A4C5FB79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SCCC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157" y="72390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815" y="518852"/>
            <a:ext cx="2646312" cy="16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pnw.edu/housing/wp-content/uploads/sites/25/here-to-hel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00" y="4613628"/>
            <a:ext cx="3157847" cy="16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AS Foundation Elections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7452" lvl="3" indent="0">
              <a:spcBef>
                <a:spcPts val="0"/>
              </a:spcBef>
              <a:buNone/>
            </a:pPr>
            <a:r>
              <a:rPr lang="en-US" sz="2400" dirty="0" smtClean="0"/>
              <a:t>Beginning </a:t>
            </a:r>
            <a:r>
              <a:rPr lang="en-US" sz="2400" dirty="0"/>
              <a:t>this </a:t>
            </a:r>
            <a:r>
              <a:rPr lang="en-US" sz="2400" dirty="0" smtClean="0"/>
              <a:t>fall:</a:t>
            </a:r>
          </a:p>
          <a:p>
            <a:pPr marL="187452" lvl="3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530352" lvl="3" indent="-342900">
              <a:spcBef>
                <a:spcPts val="0"/>
              </a:spcBef>
            </a:pPr>
            <a:r>
              <a:rPr lang="en-US" sz="2400" dirty="0"/>
              <a:t>T</a:t>
            </a:r>
            <a:r>
              <a:rPr lang="en-US" sz="2400" smtClean="0"/>
              <a:t>hree </a:t>
            </a:r>
            <a:r>
              <a:rPr lang="en-US" sz="2400" dirty="0"/>
              <a:t>AS Foundation directors will be elected from eligible </a:t>
            </a:r>
            <a:r>
              <a:rPr lang="en-US" sz="2400" dirty="0" smtClean="0"/>
              <a:t>faculty </a:t>
            </a:r>
          </a:p>
          <a:p>
            <a:pPr marL="713232" lvl="4" indent="-342900">
              <a:spcBef>
                <a:spcPts val="0"/>
              </a:spcBef>
            </a:pPr>
            <a:r>
              <a:rPr lang="en-US" sz="2200" dirty="0" smtClean="0"/>
              <a:t>one </a:t>
            </a:r>
            <a:r>
              <a:rPr lang="en-US" sz="2200" dirty="0"/>
              <a:t>for a 1-year term</a:t>
            </a:r>
            <a:r>
              <a:rPr lang="en-US" sz="2200" dirty="0" smtClean="0"/>
              <a:t>,</a:t>
            </a:r>
          </a:p>
          <a:p>
            <a:pPr marL="713232" lvl="4" indent="-342900">
              <a:spcBef>
                <a:spcPts val="0"/>
              </a:spcBef>
            </a:pPr>
            <a:r>
              <a:rPr lang="en-US" sz="2200" dirty="0" smtClean="0"/>
              <a:t>one </a:t>
            </a:r>
            <a:r>
              <a:rPr lang="en-US" sz="2200" dirty="0"/>
              <a:t>for a 2-year term, </a:t>
            </a:r>
            <a:r>
              <a:rPr lang="en-US" sz="2200" dirty="0" smtClean="0"/>
              <a:t> </a:t>
            </a:r>
          </a:p>
          <a:p>
            <a:pPr marL="713232" lvl="4" indent="-342900">
              <a:spcBef>
                <a:spcPts val="0"/>
              </a:spcBef>
            </a:pPr>
            <a:r>
              <a:rPr lang="en-US" sz="2200" dirty="0" smtClean="0"/>
              <a:t>one </a:t>
            </a:r>
            <a:r>
              <a:rPr lang="en-US" sz="2200" dirty="0"/>
              <a:t>for a 3-year term, </a:t>
            </a:r>
            <a:endParaRPr lang="en-US" sz="2200" dirty="0" smtClean="0"/>
          </a:p>
          <a:p>
            <a:pPr marL="713232" lvl="4" indent="-342900">
              <a:spcBef>
                <a:spcPts val="0"/>
              </a:spcBef>
            </a:pPr>
            <a:r>
              <a:rPr lang="en-US" sz="2200" dirty="0" smtClean="0"/>
              <a:t>terms </a:t>
            </a:r>
            <a:r>
              <a:rPr lang="en-US" sz="2200" dirty="0"/>
              <a:t>are </a:t>
            </a:r>
            <a:r>
              <a:rPr lang="en-US" sz="2200" dirty="0" smtClean="0"/>
              <a:t>staggered—after </a:t>
            </a:r>
            <a:r>
              <a:rPr lang="en-US" sz="2200" dirty="0"/>
              <a:t>this process is fully phased in, each elected director will have a 3-year term. </a:t>
            </a:r>
          </a:p>
          <a:p>
            <a:pPr marL="713232" lvl="4" indent="-342900">
              <a:spcBef>
                <a:spcPts val="0"/>
              </a:spcBef>
            </a:pPr>
            <a:r>
              <a:rPr lang="en-US" sz="2200" dirty="0" smtClean="0"/>
              <a:t>Each </a:t>
            </a:r>
            <a:r>
              <a:rPr lang="en-US" sz="2200" dirty="0"/>
              <a:t>year of an elected term will begin January 1 and end December 31. </a:t>
            </a:r>
            <a:endParaRPr lang="en-US" sz="2200" dirty="0" smtClean="0"/>
          </a:p>
          <a:p>
            <a:pPr marL="370332" lvl="4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534924" lvl="4" indent="-342900"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rocess will be same as spring Academic Senate election </a:t>
            </a:r>
            <a:r>
              <a:rPr lang="mr-IN" sz="2400" dirty="0" smtClean="0"/>
              <a:t>–</a:t>
            </a:r>
            <a:r>
              <a:rPr lang="en-US" sz="2400" dirty="0" smtClean="0"/>
              <a:t> except </a:t>
            </a:r>
            <a:r>
              <a:rPr lang="en-US" sz="2400" b="1" dirty="0" smtClean="0"/>
              <a:t>no</a:t>
            </a:r>
            <a:r>
              <a:rPr lang="en-US" sz="2400" dirty="0" smtClean="0"/>
              <a:t> </a:t>
            </a:r>
            <a:r>
              <a:rPr lang="en-US" sz="2400" dirty="0"/>
              <a:t>speeches will be required.</a:t>
            </a:r>
          </a:p>
          <a:p>
            <a:pPr marL="187452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6" y="1897430"/>
            <a:ext cx="7170616" cy="4433032"/>
          </a:xfrm>
        </p:spPr>
        <p:txBody>
          <a:bodyPr>
            <a:normAutofit/>
          </a:bodyPr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How to Vote:</a:t>
            </a:r>
            <a:endParaRPr lang="en-US" sz="2400" b="1" dirty="0"/>
          </a:p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								</a:t>
            </a:r>
            <a:endParaRPr lang="en-US" dirty="0"/>
          </a:p>
          <a:p>
            <a:r>
              <a:rPr lang="en-US" dirty="0" smtClean="0"/>
              <a:t>Fill </a:t>
            </a:r>
            <a:r>
              <a:rPr lang="en-US" dirty="0"/>
              <a:t>out your </a:t>
            </a:r>
            <a:r>
              <a:rPr lang="en-US" dirty="0" smtClean="0"/>
              <a:t>ballot - </a:t>
            </a:r>
            <a:r>
              <a:rPr lang="en-US" dirty="0"/>
              <a:t>pick, lick and stick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Sign your ballot and give to the teller…signature must match the delegate book!!!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6171" y="272952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Resources </a:t>
            </a:r>
            <a:r>
              <a:rPr lang="en-US" b="1" dirty="0">
                <a:solidFill>
                  <a:schemeClr val="tx1"/>
                </a:solidFill>
              </a:rPr>
              <a:t>for </a:t>
            </a:r>
            <a:r>
              <a:rPr lang="en-US" b="1" dirty="0" smtClean="0">
                <a:solidFill>
                  <a:schemeClr val="tx1"/>
                </a:solidFill>
              </a:rPr>
              <a:t>Local Senates and Delegates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2329136"/>
            <a:ext cx="10972800" cy="3332362"/>
          </a:xfrm>
        </p:spPr>
        <p:txBody>
          <a:bodyPr>
            <a:normAutofit/>
          </a:bodyPr>
          <a:lstStyle/>
          <a:p>
            <a:pPr marL="465138" indent="-465138"/>
            <a:r>
              <a:rPr lang="en-US" sz="3600" dirty="0"/>
              <a:t>Resources for </a:t>
            </a:r>
            <a:r>
              <a:rPr lang="en-US" sz="3600" dirty="0" smtClean="0"/>
              <a:t>Delegates</a:t>
            </a:r>
          </a:p>
          <a:p>
            <a:pPr marL="465138" indent="-465138"/>
            <a:r>
              <a:rPr lang="en-US" sz="3600" dirty="0" smtClean="0"/>
              <a:t>Local Senates Handbook</a:t>
            </a:r>
          </a:p>
          <a:p>
            <a:pPr marL="465138" indent="-465138"/>
            <a:r>
              <a:rPr lang="en-US" sz="3600" dirty="0" smtClean="0"/>
              <a:t>ASCCC Website</a:t>
            </a:r>
          </a:p>
          <a:p>
            <a:pPr marL="465138" indent="-465138"/>
            <a:r>
              <a:rPr lang="en-US" sz="3600" dirty="0" smtClean="0"/>
              <a:t>Relations with Local Senates </a:t>
            </a:r>
            <a:br>
              <a:rPr lang="en-US" sz="3600" dirty="0" smtClean="0"/>
            </a:br>
            <a:r>
              <a:rPr lang="en-US" sz="3600" dirty="0" smtClean="0"/>
              <a:t>Committee (that’s us!)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8" name="AutoShape 2" descr="http://www.aaii.com/objects/thumbnail/460?size=splash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educatordominion.com/re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841383"/>
            <a:ext cx="47529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Local Senates Handbook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1351" y="1692853"/>
            <a:ext cx="829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www.asccc.org/sites/default/files/local_senates_handbook2015-web.pdf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509" y="1819277"/>
            <a:ext cx="3050145" cy="4357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150" y="2077349"/>
            <a:ext cx="8223855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1925" indent="-1431925">
              <a:lnSpc>
                <a:spcPct val="130000"/>
              </a:lnSpc>
            </a:pPr>
            <a:r>
              <a:rPr lang="en-US" sz="2800" dirty="0"/>
              <a:t>Part I – </a:t>
            </a:r>
            <a:r>
              <a:rPr lang="en-US" sz="2800" dirty="0" smtClean="0"/>
              <a:t>	A Brief History</a:t>
            </a:r>
            <a:endParaRPr lang="en-US" sz="2800" dirty="0"/>
          </a:p>
          <a:p>
            <a:pPr marL="1431925" indent="-1431925">
              <a:lnSpc>
                <a:spcPct val="130000"/>
              </a:lnSpc>
            </a:pPr>
            <a:r>
              <a:rPr lang="en-US" sz="2800" dirty="0"/>
              <a:t>Part II – </a:t>
            </a:r>
            <a:r>
              <a:rPr lang="en-US" sz="2800" dirty="0" smtClean="0"/>
              <a:t>	Roles </a:t>
            </a:r>
            <a:r>
              <a:rPr lang="en-US" sz="2800" dirty="0"/>
              <a:t>and Responsibilities of the </a:t>
            </a:r>
            <a:r>
              <a:rPr lang="en-US" sz="2800" dirty="0" smtClean="0"/>
              <a:t>Senate</a:t>
            </a:r>
            <a:endParaRPr lang="en-US" sz="2800" dirty="0"/>
          </a:p>
          <a:p>
            <a:pPr marL="1431925" indent="-1431925">
              <a:lnSpc>
                <a:spcPct val="130000"/>
              </a:lnSpc>
            </a:pPr>
            <a:r>
              <a:rPr lang="en-US" sz="2800" dirty="0"/>
              <a:t>Part III </a:t>
            </a:r>
            <a:r>
              <a:rPr lang="en-US" sz="2800" dirty="0" smtClean="0"/>
              <a:t>–	Duties </a:t>
            </a:r>
            <a:r>
              <a:rPr lang="en-US" sz="2800" dirty="0"/>
              <a:t>as a Local Senate </a:t>
            </a:r>
            <a:r>
              <a:rPr lang="en-US" sz="2800" dirty="0" smtClean="0"/>
              <a:t>President</a:t>
            </a:r>
            <a:endParaRPr lang="en-US" sz="2800" dirty="0"/>
          </a:p>
          <a:p>
            <a:pPr marL="1431925" indent="-1431925">
              <a:lnSpc>
                <a:spcPct val="130000"/>
              </a:lnSpc>
            </a:pPr>
            <a:r>
              <a:rPr lang="en-US" sz="2800" dirty="0"/>
              <a:t>Part IV </a:t>
            </a:r>
            <a:r>
              <a:rPr lang="en-US" sz="2800" dirty="0" smtClean="0"/>
              <a:t>–	Ensuring </a:t>
            </a:r>
            <a:r>
              <a:rPr lang="en-US" sz="2800" dirty="0"/>
              <a:t>the Effectiveness of the Local </a:t>
            </a:r>
            <a:r>
              <a:rPr lang="en-US" sz="2800" dirty="0" smtClean="0"/>
              <a:t>Senate</a:t>
            </a:r>
            <a:endParaRPr lang="en-US" sz="2800" dirty="0"/>
          </a:p>
          <a:p>
            <a:pPr marL="1431925" indent="-1431925">
              <a:lnSpc>
                <a:spcPct val="130000"/>
              </a:lnSpc>
            </a:pPr>
            <a:r>
              <a:rPr lang="en-US" sz="2800" dirty="0"/>
              <a:t>Part V </a:t>
            </a:r>
            <a:r>
              <a:rPr lang="en-US" sz="2800" dirty="0" smtClean="0"/>
              <a:t>–	Linking </a:t>
            </a:r>
            <a:r>
              <a:rPr lang="en-US" sz="2800" dirty="0"/>
              <a:t>Local Senates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3644" y="5572664"/>
            <a:ext cx="688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Online version includes helpful hyperlinks!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7906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0" dirty="0" smtClean="0">
                <a:solidFill>
                  <a:schemeClr val="tx1"/>
                </a:solidFill>
              </a:rPr>
              <a:t>The ASCCC Web Site   </a:t>
            </a:r>
            <a:r>
              <a:rPr lang="en-US" sz="2700" b="1" spc="0" dirty="0">
                <a:hlinkClick r:id="rId3"/>
              </a:rPr>
              <a:t>http://www.asccc.org/</a:t>
            </a:r>
            <a:r>
              <a:rPr lang="en-US" sz="2700" b="1" spc="0" dirty="0"/>
              <a:t/>
            </a:r>
            <a:br>
              <a:rPr lang="en-US" sz="2700" b="1" spc="0" dirty="0"/>
            </a:br>
            <a:endParaRPr lang="en-US" sz="2700" b="1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4082" y="1593141"/>
            <a:ext cx="8249807" cy="45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51" y="784106"/>
            <a:ext cx="10515600" cy="6234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Institutes and Meetings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819283"/>
            <a:ext cx="10250827" cy="4550261"/>
          </a:xfrm>
        </p:spPr>
        <p:txBody>
          <a:bodyPr>
            <a:normAutofit/>
          </a:bodyPr>
          <a:lstStyle/>
          <a:p>
            <a:r>
              <a:rPr lang="en-US" dirty="0" smtClean="0"/>
              <a:t>Plenary Sessions</a:t>
            </a:r>
          </a:p>
          <a:p>
            <a:r>
              <a:rPr lang="en-US" dirty="0" smtClean="0"/>
              <a:t>Curriculum Institute</a:t>
            </a:r>
          </a:p>
          <a:p>
            <a:r>
              <a:rPr lang="en-US" dirty="0" smtClean="0"/>
              <a:t>CTE Institute</a:t>
            </a:r>
          </a:p>
          <a:p>
            <a:r>
              <a:rPr lang="en-US" dirty="0" smtClean="0"/>
              <a:t>Leadership Institute</a:t>
            </a:r>
          </a:p>
          <a:p>
            <a:r>
              <a:rPr lang="en-US" dirty="0" smtClean="0"/>
              <a:t>Academic Academy</a:t>
            </a:r>
          </a:p>
          <a:p>
            <a:r>
              <a:rPr lang="en-US" dirty="0" smtClean="0"/>
              <a:t>Regional Meetings</a:t>
            </a:r>
          </a:p>
          <a:p>
            <a:r>
              <a:rPr lang="en-US" dirty="0" smtClean="0"/>
              <a:t>Area Meetings</a:t>
            </a:r>
          </a:p>
          <a:p>
            <a:r>
              <a:rPr lang="en-US" dirty="0"/>
              <a:t>a</a:t>
            </a:r>
            <a:r>
              <a:rPr lang="en-US" dirty="0" smtClean="0"/>
              <a:t>nd others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See web site for more details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707" y="1528357"/>
            <a:ext cx="6638111" cy="50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Important Senate Resources for Delegates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653097"/>
            <a:ext cx="11294853" cy="4680683"/>
          </a:xfrm>
        </p:spPr>
        <p:txBody>
          <a:bodyPr>
            <a:noAutofit/>
          </a:bodyPr>
          <a:lstStyle/>
          <a:p>
            <a:pPr marL="344488" indent="-344488"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</a:rPr>
              <a:t>About the Academic Senate -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http://www.asccc.org/about</a:t>
            </a:r>
            <a:endParaRPr lang="en-US" sz="2000" dirty="0">
              <a:solidFill>
                <a:srgbClr val="000000"/>
              </a:solidFill>
            </a:endParaRPr>
          </a:p>
          <a:p>
            <a:pPr marL="344488" indent="-344488"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</a:rPr>
              <a:t>“Roles and Responsibilities for Delegates</a:t>
            </a:r>
            <a:r>
              <a:rPr lang="en-US" dirty="0" smtClean="0">
                <a:solidFill>
                  <a:srgbClr val="000000"/>
                </a:solidFill>
              </a:rPr>
              <a:t>”: </a:t>
            </a:r>
            <a:r>
              <a:rPr lang="en-US" sz="2000" dirty="0" smtClean="0">
                <a:solidFill>
                  <a:srgbClr val="000000"/>
                </a:solidFill>
                <a:hlinkClick r:id="rId4" invalidUrl="http://www.asccc.org/sites/default/files/Senate Delegates Roles &amp; Responsibilities_0.pdf"/>
              </a:rPr>
              <a:t>http://www.asccc.org/sites/default/files/Senate%20Delegates%20Roles%20%26%20Responsibilities_0.pdf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44488" indent="-344488">
              <a:spcAft>
                <a:spcPts val="900"/>
              </a:spcAft>
            </a:pPr>
            <a:r>
              <a:rPr lang="en-US" dirty="0" smtClean="0">
                <a:solidFill>
                  <a:srgbClr val="000000"/>
                </a:solidFill>
              </a:rPr>
              <a:t>Resolutions </a:t>
            </a:r>
            <a:r>
              <a:rPr lang="en-US" dirty="0">
                <a:solidFill>
                  <a:srgbClr val="000000"/>
                </a:solidFill>
              </a:rPr>
              <a:t>Handbook:  </a:t>
            </a:r>
            <a:r>
              <a:rPr lang="en-US" sz="2000" dirty="0">
                <a:solidFill>
                  <a:srgbClr val="000000"/>
                </a:solidFill>
                <a:hlinkClick r:id="rId5"/>
              </a:rPr>
              <a:t>http://www.asccc.org/papers/resolution-handbook</a:t>
            </a:r>
            <a:endParaRPr lang="en-US" sz="2000" dirty="0">
              <a:solidFill>
                <a:srgbClr val="000000"/>
              </a:solidFill>
            </a:endParaRPr>
          </a:p>
          <a:p>
            <a:pPr marL="344488" indent="-344488"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</a:rPr>
              <a:t>Senate resolutions web page (searchable</a:t>
            </a:r>
            <a:r>
              <a:rPr lang="en-US" dirty="0" smtClean="0">
                <a:solidFill>
                  <a:srgbClr val="000000"/>
                </a:solidFill>
              </a:rPr>
              <a:t>): </a:t>
            </a:r>
            <a:r>
              <a:rPr lang="fr-FR" sz="2000" dirty="0" smtClean="0">
                <a:solidFill>
                  <a:srgbClr val="000000"/>
                </a:solidFill>
                <a:hlinkClick r:id="rId6"/>
              </a:rPr>
              <a:t>http</a:t>
            </a:r>
            <a:r>
              <a:rPr lang="fr-FR" sz="2000" dirty="0">
                <a:solidFill>
                  <a:srgbClr val="000000"/>
                </a:solidFill>
                <a:hlinkClick r:id="rId6"/>
              </a:rPr>
              <a:t>://asccc.org/resources/resolutions</a:t>
            </a:r>
            <a:endParaRPr lang="fr-FR" sz="2000" dirty="0">
              <a:solidFill>
                <a:srgbClr val="000000"/>
              </a:solidFill>
            </a:endParaRPr>
          </a:p>
          <a:p>
            <a:pPr marL="344488" indent="-344488"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</a:rPr>
              <a:t>Session Resources (Includes election information…click the “Resources’ tab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hlinkClick r:id="rId7"/>
              </a:rPr>
              <a:t>http</a:t>
            </a:r>
            <a:r>
              <a:rPr lang="en-US" sz="2000" dirty="0">
                <a:solidFill>
                  <a:srgbClr val="000000"/>
                </a:solidFill>
                <a:hlinkClick r:id="rId7"/>
              </a:rPr>
              <a:t>://www.asccc.org/events/2015-04-09-070000-2015-04-11-070000/2015-spring-plenary-session-0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344488" indent="-344488">
              <a:spcAft>
                <a:spcPts val="900"/>
              </a:spcAft>
            </a:pPr>
            <a:r>
              <a:rPr lang="en-US" dirty="0">
                <a:solidFill>
                  <a:srgbClr val="000000"/>
                </a:solidFill>
              </a:rPr>
              <a:t>ASCCC Bylaws: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http://asccc.org/about/bylaws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Common Acronyms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8" name="AutoShape 2" descr="http://www.aaii.com/objects/thumbnail/460?size=splash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50783" y="1464902"/>
            <a:ext cx="3690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http://asccc.org/acronyms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30" y="2092716"/>
            <a:ext cx="43815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30" y="2912048"/>
            <a:ext cx="622935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858" y="1611092"/>
            <a:ext cx="238125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30" y="5679459"/>
            <a:ext cx="558165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006" y="3529369"/>
            <a:ext cx="4552950" cy="1047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033" y="4893031"/>
            <a:ext cx="6991350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7036" y="4041160"/>
            <a:ext cx="1390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ASCCC Awards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91490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sz="3900" b="1" dirty="0"/>
              <a:t>Exemplary Program Award:</a:t>
            </a:r>
            <a:r>
              <a:rPr lang="en-US" sz="3900" dirty="0"/>
              <a:t> </a:t>
            </a:r>
            <a:r>
              <a:rPr lang="en-US" sz="3500" dirty="0"/>
              <a:t>Recognizes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outstanding </a:t>
            </a:r>
            <a:r>
              <a:rPr lang="en-US" sz="3500" dirty="0"/>
              <a:t>community college programs. 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  <a:p>
            <a:pPr marL="342900" indent="-342900"/>
            <a:r>
              <a:rPr lang="en-US" sz="3900" b="1" dirty="0"/>
              <a:t>The Hayward Award: </a:t>
            </a:r>
            <a:r>
              <a:rPr lang="en-US" sz="3500" dirty="0"/>
              <a:t>Honors Outstanding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community </a:t>
            </a:r>
            <a:r>
              <a:rPr lang="en-US" sz="3500" dirty="0"/>
              <a:t>college faculty who have a track record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of </a:t>
            </a:r>
            <a:r>
              <a:rPr lang="en-US" sz="3500" dirty="0"/>
              <a:t>excellence both in teaching and in professional activities and have demonstrated commitment to their students, profession, and college</a:t>
            </a:r>
            <a:r>
              <a:rPr lang="en-US" sz="3500" dirty="0" smtClean="0"/>
              <a:t>.</a:t>
            </a:r>
            <a:br>
              <a:rPr lang="en-US" sz="3500" dirty="0" smtClean="0"/>
            </a:br>
            <a:endParaRPr lang="en-US" sz="3500" dirty="0"/>
          </a:p>
          <a:p>
            <a:pPr marL="342900" indent="-342900"/>
            <a:r>
              <a:rPr lang="en-US" sz="3900" b="1" dirty="0" err="1"/>
              <a:t>Stanback</a:t>
            </a:r>
            <a:r>
              <a:rPr lang="en-US" sz="3900" b="1" dirty="0"/>
              <a:t>-Stroud Award: </a:t>
            </a:r>
            <a:r>
              <a:rPr lang="en-US" sz="3500" dirty="0"/>
              <a:t>Honors faculty who have made special contributions addressing issues involving diversity.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8" name="AutoShape 2" descr="http://www.aaii.com/objects/thumbnail/460?size=splash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eb.emerson.edu/dramaturgy/wp-content/uploads/sites/36/2014/08/award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19379"/>
          <a:stretch/>
        </p:blipFill>
        <p:spPr bwMode="auto">
          <a:xfrm>
            <a:off x="10144663" y="781049"/>
            <a:ext cx="173678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Academic Senate Foundation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91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Area Competition</a:t>
            </a:r>
            <a:endParaRPr lang="en-US" sz="3900" b="1" dirty="0">
              <a:solidFill>
                <a:srgbClr val="C00000"/>
              </a:solidFill>
            </a:endParaRPr>
          </a:p>
          <a:p>
            <a:pPr marL="0" indent="0" defTabSz="782638">
              <a:buNone/>
            </a:pPr>
            <a:r>
              <a:rPr lang="en-US" sz="3200" dirty="0" smtClean="0"/>
              <a:t>The Area that raises</a:t>
            </a:r>
            <a:r>
              <a:rPr lang="en-US" sz="3200" dirty="0"/>
              <a:t> </a:t>
            </a:r>
            <a:r>
              <a:rPr lang="en-US" sz="3200" dirty="0" smtClean="0"/>
              <a:t>the most money </a:t>
            </a:r>
          </a:p>
          <a:p>
            <a:pPr marL="0" indent="0" defTabSz="782638">
              <a:buNone/>
            </a:pPr>
            <a:r>
              <a:rPr lang="en-US" sz="3200" dirty="0" smtClean="0"/>
              <a:t>through </a:t>
            </a:r>
            <a:r>
              <a:rPr lang="en-US" sz="3200" dirty="0" smtClean="0">
                <a:hlinkClick r:id="rId3"/>
              </a:rPr>
              <a:t>crowd</a:t>
            </a:r>
            <a:r>
              <a:rPr lang="en-US" sz="3200" dirty="0" smtClean="0">
                <a:solidFill>
                  <a:srgbClr val="CC3300"/>
                </a:solidFill>
                <a:hlinkClick r:id="rId3"/>
              </a:rPr>
              <a:t>rise</a:t>
            </a:r>
            <a:r>
              <a:rPr lang="en-US" sz="3200" dirty="0" smtClean="0">
                <a:solidFill>
                  <a:srgbClr val="CC3300"/>
                </a:solidFill>
              </a:rPr>
              <a:t> </a:t>
            </a:r>
            <a:r>
              <a:rPr lang="en-US" sz="3200" dirty="0" smtClean="0"/>
              <a:t>wins </a:t>
            </a:r>
            <a:r>
              <a:rPr lang="en-US" sz="3200" dirty="0"/>
              <a:t>the </a:t>
            </a:r>
            <a:r>
              <a:rPr lang="en-US" sz="3200" dirty="0" smtClean="0"/>
              <a:t>coveted trophy</a:t>
            </a:r>
            <a:r>
              <a:rPr lang="en-US" sz="3600" dirty="0" smtClean="0"/>
              <a:t>.</a:t>
            </a:r>
          </a:p>
          <a:p>
            <a:pPr marL="0" indent="0" defTabSz="782638">
              <a:buNone/>
            </a:pPr>
            <a:endParaRPr lang="en-US" sz="3200" dirty="0"/>
          </a:p>
          <a:p>
            <a:pPr marL="0" indent="0" defTabSz="782638">
              <a:buNone/>
            </a:pPr>
            <a:r>
              <a:rPr lang="en-US" sz="3200" dirty="0" smtClean="0"/>
              <a:t>You can donate anytime until Saturday</a:t>
            </a:r>
          </a:p>
          <a:p>
            <a:pPr marL="0" indent="0" defTabSz="782638">
              <a:buNone/>
            </a:pPr>
            <a:r>
              <a:rPr lang="en-US" sz="3200" dirty="0" smtClean="0"/>
              <a:t>(Last Day of Fall Plenary) at:</a:t>
            </a:r>
          </a:p>
          <a:p>
            <a:pPr marL="0" indent="0" defTabSz="782638">
              <a:buNone/>
            </a:pPr>
            <a:r>
              <a:rPr lang="en-US" sz="3200" u="sng" dirty="0">
                <a:hlinkClick r:id="rId4"/>
              </a:rPr>
              <a:t>https://www.crowdrise.com/FoundationAreaCompetition</a:t>
            </a:r>
            <a:r>
              <a:rPr lang="en-US" sz="3200" u="sng" dirty="0" smtClean="0">
                <a:hlinkClick r:id="rId4"/>
              </a:rPr>
              <a:t>/</a:t>
            </a:r>
            <a:r>
              <a:rPr lang="en-US" sz="3200" u="sng" dirty="0" smtClean="0"/>
              <a:t> 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8" name="AutoShape 2" descr="http://www.aaii.com/objects/thumbnail/460?size=splash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-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5853" y="5853239"/>
            <a:ext cx="2726097" cy="789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30" y="1709149"/>
            <a:ext cx="3547200" cy="31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Overview of this Session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42" y="1649897"/>
            <a:ext cx="11455880" cy="4469550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800" dirty="0"/>
              <a:t>Make </a:t>
            </a:r>
            <a:r>
              <a:rPr lang="en-US" sz="2800" dirty="0" smtClean="0"/>
              <a:t>connections </a:t>
            </a:r>
            <a:r>
              <a:rPr lang="en-US" sz="2800" dirty="0"/>
              <a:t>with other </a:t>
            </a:r>
            <a:r>
              <a:rPr lang="en-US" sz="2800" dirty="0" smtClean="0"/>
              <a:t>first time attendees and delegates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Role </a:t>
            </a:r>
            <a:r>
              <a:rPr lang="en-US" sz="2800" dirty="0"/>
              <a:t>of the ASCCC </a:t>
            </a:r>
            <a:r>
              <a:rPr lang="en-US" sz="2800" dirty="0" smtClean="0"/>
              <a:t>and Plenary Session</a:t>
            </a:r>
            <a:endParaRPr lang="en-US" sz="2800" dirty="0"/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Resolutions</a:t>
            </a:r>
            <a:r>
              <a:rPr lang="en-US" sz="2800" dirty="0"/>
              <a:t>, Voting and Discussion: Who participates in each</a:t>
            </a:r>
            <a:r>
              <a:rPr lang="en-US" sz="2800" dirty="0" smtClean="0"/>
              <a:t>?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Resources: Local Senates Handbook, website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Define Common Acronyms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ASCCC Awards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Academic Senate Foundation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800" dirty="0" smtClean="0"/>
              <a:t>Find someone to sit with at lunch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 smtClean="0"/>
          </a:p>
          <a:p>
            <a:pPr marL="285750" indent="-285750">
              <a:buFont typeface="Wingdings" charset="2"/>
              <a:buChar char="ü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8140" y="3745142"/>
            <a:ext cx="2425148" cy="22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7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87165" y="918016"/>
            <a:ext cx="3932237" cy="830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55501" y="1956304"/>
            <a:ext cx="5195567" cy="206329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Thank you,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and have a great plenary session!</a:t>
            </a: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 descr="ASCCC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730" y="5566458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farm8.staticflickr.com/7280/6852361698_1e91785e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49" y="979526"/>
            <a:ext cx="4913251" cy="30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501" y="4227630"/>
            <a:ext cx="6033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Our Contact Information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Sam </a:t>
            </a:r>
            <a:r>
              <a:rPr lang="en-US" sz="2800" dirty="0">
                <a:latin typeface="Calibri" panose="020F0502020204030204" pitchFamily="34" charset="0"/>
              </a:rPr>
              <a:t>Foster, </a:t>
            </a:r>
            <a:r>
              <a:rPr lang="en-US" sz="2800" dirty="0" smtClean="0">
                <a:latin typeface="Calibri" panose="020F0502020204030204" pitchFamily="34" charset="0"/>
                <a:hlinkClick r:id="rId4"/>
              </a:rPr>
              <a:t>SFoster@fullcoll.edu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Lara Baxley, </a:t>
            </a:r>
            <a:r>
              <a:rPr lang="en-US" sz="2800" dirty="0" smtClean="0">
                <a:latin typeface="Calibri" panose="020F0502020204030204" pitchFamily="34" charset="0"/>
                <a:hlinkClick r:id="rId5"/>
              </a:rPr>
              <a:t>lbaxley@cuesta.edu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Curtis Martin, </a:t>
            </a:r>
            <a:r>
              <a:rPr lang="en-US" sz="2800" dirty="0" smtClean="0">
                <a:latin typeface="Calibri" panose="020F0502020204030204" pitchFamily="34" charset="0"/>
                <a:hlinkClick r:id="rId6"/>
              </a:rPr>
              <a:t>martinc@mjc.edu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Julie Oliver , </a:t>
            </a:r>
            <a:r>
              <a:rPr lang="en-US" sz="2800" dirty="0" smtClean="0">
                <a:latin typeface="Calibri" panose="020F0502020204030204" pitchFamily="34" charset="0"/>
                <a:hlinkClick r:id="rId7"/>
              </a:rPr>
              <a:t>oliverj@crc.losrios.edu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Making Connections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1391" y="2782389"/>
            <a:ext cx="6361044" cy="239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Introduce yourself to at least two people around you and tell them why you came to this breakout.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62" name="Picture 2" descr="http://inspiredtelemarketing.co.uk/wp-content/uploads/Cover-Letter-Intro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01" y="2387392"/>
            <a:ext cx="3543300" cy="334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8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Mission of ASCCC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indent="-457200"/>
            <a:r>
              <a:rPr lang="en-US" sz="2800" dirty="0" smtClean="0"/>
              <a:t>fosters </a:t>
            </a:r>
            <a:r>
              <a:rPr lang="en-US" sz="2800" dirty="0"/>
              <a:t>the effective participation by community college faculty in all statewide and local academic and professional matters; </a:t>
            </a:r>
            <a:endParaRPr lang="en-US" sz="2800" dirty="0" smtClean="0"/>
          </a:p>
          <a:p>
            <a:pPr marL="914400" indent="-457200"/>
            <a:endParaRPr lang="en-US" sz="2800" dirty="0" smtClean="0"/>
          </a:p>
          <a:p>
            <a:pPr marL="914400" indent="-457200"/>
            <a:r>
              <a:rPr lang="en-US" sz="2800" dirty="0" smtClean="0"/>
              <a:t>develops</a:t>
            </a:r>
            <a:r>
              <a:rPr lang="en-US" sz="2800" dirty="0"/>
              <a:t>, promotes, and acts upon policies responding to statewide concerns; </a:t>
            </a:r>
            <a:endParaRPr lang="en-US" sz="2800" dirty="0" smtClean="0"/>
          </a:p>
          <a:p>
            <a:pPr marL="914400" indent="-457200"/>
            <a:endParaRPr lang="en-US" sz="2800" dirty="0" smtClean="0"/>
          </a:p>
          <a:p>
            <a:pPr marL="914400" indent="-457200"/>
            <a:r>
              <a:rPr lang="en-US" sz="2800" dirty="0" smtClean="0"/>
              <a:t>and </a:t>
            </a:r>
            <a:r>
              <a:rPr lang="en-US" sz="2800" dirty="0"/>
              <a:t>serves as the official voice of the faculty of California Community Colleges in academic and professional matters. </a:t>
            </a:r>
            <a:endParaRPr lang="en-US" sz="2800" dirty="0" smtClean="0"/>
          </a:p>
          <a:p>
            <a:pPr marL="914400" indent="-457200"/>
            <a:endParaRPr lang="en-US" sz="2800" dirty="0" smtClean="0"/>
          </a:p>
          <a:p>
            <a:pPr marL="914400" indent="-457200"/>
            <a:r>
              <a:rPr lang="en-US" sz="2800" dirty="0"/>
              <a:t>The Academic Senate strengthens and supports the local senates of all California community colleges.</a:t>
            </a:r>
          </a:p>
          <a:p>
            <a:pPr marL="914400" indent="-457200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SCCC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9609" y="5792856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575" y="471789"/>
            <a:ext cx="11576648" cy="11041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Purpose of </a:t>
            </a:r>
            <a:r>
              <a:rPr lang="en-US" b="1" dirty="0" smtClean="0">
                <a:solidFill>
                  <a:schemeClr val="tx1"/>
                </a:solidFill>
              </a:rPr>
              <a:t>Plenary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9298" y="1543693"/>
            <a:ext cx="10515600" cy="4781006"/>
          </a:xfrm>
        </p:spPr>
        <p:txBody>
          <a:bodyPr>
            <a:normAutofit/>
          </a:bodyPr>
          <a:lstStyle/>
          <a:p>
            <a:pPr marL="854075" indent="-396875"/>
            <a:r>
              <a:rPr lang="en-US" sz="2800" dirty="0" smtClean="0"/>
              <a:t>to be </a:t>
            </a:r>
            <a:r>
              <a:rPr lang="en-US" sz="2800" dirty="0"/>
              <a:t>apprised about hot topics,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854075" indent="-396875"/>
            <a:r>
              <a:rPr lang="en-US" sz="2800" dirty="0" smtClean="0"/>
              <a:t>to </a:t>
            </a:r>
            <a:r>
              <a:rPr lang="en-US" sz="2800" dirty="0"/>
              <a:t>receive new training to bolster the effectiveness of their senate,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854075" indent="-396875"/>
            <a:r>
              <a:rPr lang="en-US" sz="2800" dirty="0" smtClean="0"/>
              <a:t>to </a:t>
            </a:r>
            <a:r>
              <a:rPr lang="en-US" sz="2800" dirty="0"/>
              <a:t>select representatives and officers,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854075" indent="-396875"/>
            <a:r>
              <a:rPr lang="en-US" sz="2800" dirty="0" smtClean="0"/>
              <a:t>and </a:t>
            </a:r>
            <a:r>
              <a:rPr lang="en-US" sz="2800" dirty="0"/>
              <a:t>to determine Senate positions and provide the Executive Committee its direction through the resolution and voting processes.</a:t>
            </a:r>
          </a:p>
          <a:p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SCCC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9609" y="5792856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0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2.hubspot.net/hub/169461/file-552325329-jpg/images/QuestionBlack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1322"/>
            <a:ext cx="8428102" cy="55666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558762"/>
            <a:ext cx="10594675" cy="414112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Attend the </a:t>
            </a:r>
            <a:r>
              <a:rPr lang="en-US" sz="2800" dirty="0">
                <a:solidFill>
                  <a:srgbClr val="000000"/>
                </a:solidFill>
              </a:rPr>
              <a:t>Area meetings </a:t>
            </a:r>
            <a:r>
              <a:rPr lang="en-US" sz="2800" dirty="0" smtClean="0">
                <a:solidFill>
                  <a:srgbClr val="000000"/>
                </a:solidFill>
              </a:rPr>
              <a:t>at </a:t>
            </a:r>
            <a:r>
              <a:rPr lang="en-US" sz="2800" dirty="0">
                <a:solidFill>
                  <a:srgbClr val="000000"/>
                </a:solidFill>
              </a:rPr>
              <a:t>plenary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Read session resolutions packets…they are revised daily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Debate and vote on resolutions - represent your local senate’s positions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Vote in executive committee </a:t>
            </a:r>
            <a:r>
              <a:rPr lang="en-US" sz="2800" dirty="0" smtClean="0">
                <a:solidFill>
                  <a:srgbClr val="000000"/>
                </a:solidFill>
              </a:rPr>
              <a:t>elections</a:t>
            </a:r>
            <a:endParaRPr lang="en-US" sz="2800" dirty="0"/>
          </a:p>
          <a:p>
            <a:r>
              <a:rPr lang="en-US" sz="2800" dirty="0"/>
              <a:t>Part of a team? Spread yourselves around to different breakouts </a:t>
            </a:r>
          </a:p>
          <a:p>
            <a:r>
              <a:rPr lang="en-US" sz="2800" dirty="0"/>
              <a:t>Network!</a:t>
            </a:r>
          </a:p>
          <a:p>
            <a:pPr lvl="1"/>
            <a:r>
              <a:rPr lang="en-US" sz="2400" dirty="0" smtClean="0"/>
              <a:t>Get </a:t>
            </a:r>
            <a:r>
              <a:rPr lang="en-US" sz="2400" dirty="0"/>
              <a:t>to know your Area Representative and the entire Executive Committee</a:t>
            </a:r>
            <a:r>
              <a:rPr lang="en-US" sz="2400" dirty="0" smtClean="0"/>
              <a:t>…they’re </a:t>
            </a:r>
            <a:r>
              <a:rPr lang="en-US" sz="2400" dirty="0"/>
              <a:t>here to help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800" dirty="0"/>
              <a:t>And remember – have fun!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61" y="721250"/>
            <a:ext cx="11266097" cy="6805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I’m a new </a:t>
            </a:r>
            <a:r>
              <a:rPr lang="en-US" b="1" dirty="0" smtClean="0">
                <a:solidFill>
                  <a:schemeClr val="tx1"/>
                </a:solidFill>
              </a:rPr>
              <a:t>delegate…what </a:t>
            </a:r>
            <a:r>
              <a:rPr lang="en-US" b="1" dirty="0">
                <a:solidFill>
                  <a:schemeClr val="tx1"/>
                </a:solidFill>
              </a:rPr>
              <a:t>do I </a:t>
            </a:r>
            <a:r>
              <a:rPr lang="en-US" b="1" dirty="0" smtClean="0">
                <a:solidFill>
                  <a:schemeClr val="tx1"/>
                </a:solidFill>
              </a:rPr>
              <a:t>do at Plenary?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61" y="721250"/>
            <a:ext cx="11266097" cy="6805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Can Provide Some Clarity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558762"/>
            <a:ext cx="10594675" cy="48420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Attend the </a:t>
            </a:r>
            <a:r>
              <a:rPr lang="en-US" sz="2800" dirty="0">
                <a:solidFill>
                  <a:srgbClr val="000000"/>
                </a:solidFill>
              </a:rPr>
              <a:t>Area meetings </a:t>
            </a:r>
            <a:r>
              <a:rPr lang="en-US" sz="2800" dirty="0" smtClean="0">
                <a:solidFill>
                  <a:srgbClr val="000000"/>
                </a:solidFill>
              </a:rPr>
              <a:t>at </a:t>
            </a:r>
            <a:r>
              <a:rPr lang="en-US" sz="2800" dirty="0">
                <a:solidFill>
                  <a:srgbClr val="000000"/>
                </a:solidFill>
              </a:rPr>
              <a:t>plenary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Read session resolutions packets…they are revised daily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Debate and vote on resolutions - represent your local senate’s positions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Vote in </a:t>
            </a:r>
            <a:r>
              <a:rPr lang="en-US" sz="2800" dirty="0" smtClean="0">
                <a:solidFill>
                  <a:srgbClr val="000000"/>
                </a:solidFill>
              </a:rPr>
              <a:t>elections</a:t>
            </a:r>
            <a:endParaRPr lang="en-US" sz="2800" dirty="0"/>
          </a:p>
          <a:p>
            <a:r>
              <a:rPr lang="en-US" sz="2800" dirty="0"/>
              <a:t>Part of a team? Spread yourselves around to different breakouts </a:t>
            </a:r>
          </a:p>
          <a:p>
            <a:r>
              <a:rPr lang="en-US" sz="2800" dirty="0"/>
              <a:t>Network!</a:t>
            </a:r>
          </a:p>
          <a:p>
            <a:pPr lvl="1"/>
            <a:r>
              <a:rPr lang="en-US" sz="2400" dirty="0" smtClean="0"/>
              <a:t>Get </a:t>
            </a:r>
            <a:r>
              <a:rPr lang="en-US" sz="2400" dirty="0"/>
              <a:t>to know your Area Representative and the entire Executive Committee</a:t>
            </a:r>
            <a:r>
              <a:rPr lang="en-US" sz="2400" dirty="0" smtClean="0"/>
              <a:t>…they’re </a:t>
            </a:r>
            <a:r>
              <a:rPr lang="en-US" sz="2400" dirty="0"/>
              <a:t>here to help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800" dirty="0"/>
              <a:t>And remember – have fun!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Saturday is Voting Day - Resolutions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Resolutions </a:t>
            </a:r>
            <a:r>
              <a:rPr lang="en-US" sz="2800" dirty="0">
                <a:solidFill>
                  <a:srgbClr val="000000"/>
                </a:solidFill>
              </a:rPr>
              <a:t>are debated and voted…anyone can debate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Arguments are made at the pro and con mics.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>
                <a:solidFill>
                  <a:srgbClr val="000000"/>
                </a:solidFill>
              </a:rPr>
              <a:t>Debate continues until no one is at a mic, or until time for debate expires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15 minutes)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Parliamentary mic is for making motions, parliamentary inquiries to the chair, etc.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Votes are voice votes…only delegates vote!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>
                <a:solidFill>
                  <a:srgbClr val="000000"/>
                </a:solidFill>
              </a:rPr>
              <a:t>If voice vote inconclusive, division of the house is done</a:t>
            </a:r>
          </a:p>
          <a:p>
            <a:pPr lvl="1">
              <a:buFont typeface="Arial" pitchFamily="34" charset="0"/>
              <a:buChar char="‒"/>
            </a:pPr>
            <a:r>
              <a:rPr lang="en-US" sz="2400" dirty="0">
                <a:solidFill>
                  <a:srgbClr val="000000"/>
                </a:solidFill>
              </a:rPr>
              <a:t>If division of the house inconclusive…serpentine vote!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6561" y="4214446"/>
            <a:ext cx="1896794" cy="18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Academic Senate Foundation for California Community Colleges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7452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nonprofit </a:t>
            </a:r>
            <a:r>
              <a:rPr lang="en-US" dirty="0"/>
              <a:t>organization whose purpose includes raising funds to support academic and professional matters in regard to professional development and research: </a:t>
            </a:r>
          </a:p>
          <a:p>
            <a:pPr lvl="1"/>
            <a:r>
              <a:rPr lang="en-US" dirty="0"/>
              <a:t>scholarships for part-time faculty to attend ASCCC events; </a:t>
            </a:r>
          </a:p>
          <a:p>
            <a:pPr lvl="1"/>
            <a:r>
              <a:rPr lang="en-US" dirty="0"/>
              <a:t>the Professional Development College; </a:t>
            </a:r>
          </a:p>
          <a:p>
            <a:pPr lvl="1"/>
            <a:r>
              <a:rPr lang="en-US" dirty="0"/>
              <a:t>receptions, contests, dinners at ASCCC events, </a:t>
            </a:r>
          </a:p>
          <a:p>
            <a:pPr lvl="1"/>
            <a:r>
              <a:rPr lang="en-US" dirty="0"/>
              <a:t>research projects in Academic and Professional Matters (Title 5 §53200). </a:t>
            </a:r>
            <a:endParaRPr lang="en-US" dirty="0" smtClean="0"/>
          </a:p>
          <a:p>
            <a:pPr marL="0" lvl="1" indent="0">
              <a:lnSpc>
                <a:spcPct val="110000"/>
              </a:lnSpc>
              <a:buNone/>
            </a:pPr>
            <a:endParaRPr lang="en-US" sz="1700" dirty="0" smtClean="0"/>
          </a:p>
          <a:p>
            <a:pPr marL="0" lvl="1" indent="0" algn="ctr">
              <a:lnSpc>
                <a:spcPct val="110000"/>
              </a:lnSpc>
              <a:buNone/>
            </a:pPr>
            <a:r>
              <a:rPr lang="en-US" sz="1700" dirty="0" smtClean="0"/>
              <a:t>Academic Senate Foundation for California Community Colleges </a:t>
            </a:r>
            <a:r>
              <a:rPr lang="en-US" sz="1700" dirty="0"/>
              <a:t>w</a:t>
            </a:r>
            <a:r>
              <a:rPr lang="en-US" sz="1700" dirty="0" smtClean="0"/>
              <a:t>ebsite - </a:t>
            </a:r>
            <a:r>
              <a:rPr lang="en-US" sz="1700" dirty="0" err="1" smtClean="0"/>
              <a:t>asfccc.com</a:t>
            </a:r>
            <a:endParaRPr lang="en-US" sz="1700" dirty="0" smtClean="0"/>
          </a:p>
          <a:p>
            <a:pPr marL="0" lvl="1" indent="0" algn="ctr">
              <a:lnSpc>
                <a:spcPct val="110000"/>
              </a:lnSpc>
              <a:buNone/>
            </a:pPr>
            <a:endParaRPr lang="en-US" sz="17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Fall 2015 Plenary Local Senates Irvine, California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28" y="1644187"/>
            <a:ext cx="3573145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1118</Words>
  <Application>Microsoft Office PowerPoint</Application>
  <PresentationFormat>Custom</PresentationFormat>
  <Paragraphs>191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Theme1</vt:lpstr>
      <vt:lpstr>Information is Power The ABCs of Plenary and ASCCC Resources at Your Disposal A Brief Guide to First Time  Attendees and Delegates</vt:lpstr>
      <vt:lpstr> Overview of this Session</vt:lpstr>
      <vt:lpstr> Making Connections </vt:lpstr>
      <vt:lpstr>Mission of ASCCC</vt:lpstr>
      <vt:lpstr>Purpose of Plenary</vt:lpstr>
      <vt:lpstr>I’m a new delegate…what do I do at Plenary?</vt:lpstr>
      <vt:lpstr>We Can Provide Some Clarity</vt:lpstr>
      <vt:lpstr>Saturday is Voting Day - Resolutions</vt:lpstr>
      <vt:lpstr>Academic Senate Foundation for California Community Colleges</vt:lpstr>
      <vt:lpstr>AS Foundation Elections</vt:lpstr>
      <vt:lpstr>Elections</vt:lpstr>
      <vt:lpstr>Resources for Local Senates and Delegates</vt:lpstr>
      <vt:lpstr>Local Senates Handbook</vt:lpstr>
      <vt:lpstr>The ASCCC Web Site   http://www.asccc.org/ </vt:lpstr>
      <vt:lpstr>Institutes and Meetings</vt:lpstr>
      <vt:lpstr>Important Senate Resources for Delegates</vt:lpstr>
      <vt:lpstr>Common Acronyms</vt:lpstr>
      <vt:lpstr>ASCCC Awards</vt:lpstr>
      <vt:lpstr>Academic Senate Foundation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Sam</cp:lastModifiedBy>
  <cp:revision>133</cp:revision>
  <dcterms:created xsi:type="dcterms:W3CDTF">2015-05-02T02:46:00Z</dcterms:created>
  <dcterms:modified xsi:type="dcterms:W3CDTF">2016-11-09T16:35:24Z</dcterms:modified>
</cp:coreProperties>
</file>