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94" r:id="rId3"/>
    <p:sldId id="293" r:id="rId4"/>
    <p:sldId id="278" r:id="rId5"/>
    <p:sldId id="296" r:id="rId6"/>
    <p:sldId id="295" r:id="rId7"/>
    <p:sldId id="297" r:id="rId8"/>
    <p:sldId id="298" r:id="rId9"/>
    <p:sldId id="299" r:id="rId10"/>
    <p:sldId id="300" r:id="rId11"/>
    <p:sldId id="29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Hayward" initials="CH" lastIdx="10" clrIdx="0"/>
  <p:cmAuthor id="2" name="Connick, Debra" initials="CD"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67"/>
    <p:restoredTop sz="94747"/>
  </p:normalViewPr>
  <p:slideViewPr>
    <p:cSldViewPr snapToGrid="0" snapToObjects="1">
      <p:cViewPr varScale="1">
        <p:scale>
          <a:sx n="86" d="100"/>
          <a:sy n="86" d="100"/>
        </p:scale>
        <p:origin x="6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40362-15BB-FA46-B1EB-1AD387EE7FA9}" type="datetimeFigureOut">
              <a:rPr lang="en-US" smtClean="0"/>
              <a:t>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822D9-B837-4F4A-BA94-199227DD15E6}" type="slidenum">
              <a:rPr lang="en-US" smtClean="0"/>
              <a:t>‹#›</a:t>
            </a:fld>
            <a:endParaRPr lang="en-US"/>
          </a:p>
        </p:txBody>
      </p:sp>
    </p:spTree>
    <p:extLst>
      <p:ext uri="{BB962C8B-B14F-4D97-AF65-F5344CB8AC3E}">
        <p14:creationId xmlns:p14="http://schemas.microsoft.com/office/powerpoint/2010/main" val="211856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22D9-B837-4F4A-BA94-199227DD15E6}" type="slidenum">
              <a:rPr lang="en-US" smtClean="0"/>
              <a:t>1</a:t>
            </a:fld>
            <a:endParaRPr lang="en-US"/>
          </a:p>
        </p:txBody>
      </p:sp>
    </p:spTree>
    <p:extLst>
      <p:ext uri="{BB962C8B-B14F-4D97-AF65-F5344CB8AC3E}">
        <p14:creationId xmlns:p14="http://schemas.microsoft.com/office/powerpoint/2010/main" val="144194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8EACE-6F61-8441-9528-1104A8D8263E}" type="datetime1">
              <a:rPr lang="en-US" smtClean="0"/>
              <a:t>4/20/17</a:t>
            </a:fld>
            <a:endParaRPr lang="en-US" dirty="0"/>
          </a:p>
        </p:txBody>
      </p:sp>
      <p:sp>
        <p:nvSpPr>
          <p:cNvPr id="5" name="Footer Placeholder 4"/>
          <p:cNvSpPr>
            <a:spLocks noGrp="1"/>
          </p:cNvSpPr>
          <p:nvPr>
            <p:ph type="ftr" sz="quarter" idx="11"/>
          </p:nvPr>
        </p:nvSpPr>
        <p:spPr/>
        <p:txBody>
          <a:bodyPr/>
          <a:lstStyle/>
          <a:p>
            <a:r>
              <a:rPr lang="en-US" dirty="0"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EFA912-49E3-5A41-A3D7-0F4E94A2FCC9}"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DD1360-45A5-CA49-B99F-409FD78DE09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5487D-F65C-B646-B23A-378991909657}"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78A47-9BEF-F744-87DE-70F84CEBF37A}" type="datetime1">
              <a:rPr lang="en-US" smtClean="0"/>
              <a:t>4/20/17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5F4D19-072E-8B4E-8BED-26E661AE5764}" type="datetime1">
              <a:rPr lang="en-US" smtClean="0"/>
              <a:t>4/20/17</a:t>
            </a:fld>
            <a:endParaRPr lang="en-US" dirty="0"/>
          </a:p>
        </p:txBody>
      </p:sp>
      <p:sp>
        <p:nvSpPr>
          <p:cNvPr id="8" name="Footer Placeholder 7"/>
          <p:cNvSpPr>
            <a:spLocks noGrp="1"/>
          </p:cNvSpPr>
          <p:nvPr>
            <p:ph type="ftr" sz="quarter" idx="11"/>
          </p:nvPr>
        </p:nvSpPr>
        <p:spPr/>
        <p:txBody>
          <a:body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9B1A0C-93EC-BF48-875C-60E92D0E8B1D}" type="datetime1">
              <a:rPr lang="en-US" smtClean="0"/>
              <a:t>4/20/17</a:t>
            </a:fld>
            <a:endParaRPr lang="en-US" dirty="0"/>
          </a:p>
        </p:txBody>
      </p:sp>
      <p:sp>
        <p:nvSpPr>
          <p:cNvPr id="4" name="Footer Placeholder 3"/>
          <p:cNvSpPr>
            <a:spLocks noGrp="1"/>
          </p:cNvSpPr>
          <p:nvPr>
            <p:ph type="ftr" sz="quarter" idx="11"/>
          </p:nvPr>
        </p:nvSpPr>
        <p:spPr/>
        <p:txBody>
          <a:bodyPr/>
          <a:lstStyle/>
          <a:p>
            <a:r>
              <a:rPr lang="en-US" smtClean="0"/>
              <a:t>ACCJC Partners in Excellence Conference April 4-7,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1E6B38-B639-1F4C-9373-7EFE71F11926}" type="datetime1">
              <a:rPr lang="en-US" smtClean="0"/>
              <a:t>4/20/17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61D4DE-51DC-E24B-BB9E-BF9E7431C00E}" type="datetime1">
              <a:rPr lang="en-US" smtClean="0"/>
              <a:t>4/20/17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1E16-1EA6-FD48-942C-B013E0F27C05}" type="datetime1">
              <a:rPr lang="en-US" smtClean="0"/>
              <a:t>4/20/17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1285BA-662C-F34A-A72A-F6689E4DF535}" type="datetime1">
              <a:rPr lang="en-US" smtClean="0"/>
              <a:t>4/20/17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ACCJC Partners in Excellence Conference April 4-7, 2017</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rutan_craig@sc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a:t/>
            </a:r>
            <a:br>
              <a:rPr lang="en-US" sz="4800" dirty="0"/>
            </a:br>
            <a:endParaRPr lang="en-US" sz="4800" dirty="0"/>
          </a:p>
        </p:txBody>
      </p:sp>
      <p:sp>
        <p:nvSpPr>
          <p:cNvPr id="3" name="Subtitle 2"/>
          <p:cNvSpPr>
            <a:spLocks noGrp="1"/>
          </p:cNvSpPr>
          <p:nvPr>
            <p:ph type="subTitle" idx="1"/>
          </p:nvPr>
        </p:nvSpPr>
        <p:spPr/>
        <p:txBody>
          <a:bodyPr>
            <a:normAutofit/>
          </a:bodyPr>
          <a:lstStyle/>
          <a:p>
            <a:r>
              <a:rPr lang="en-US" dirty="0" smtClean="0"/>
              <a:t>Cheryl </a:t>
            </a:r>
            <a:r>
              <a:rPr lang="en-US" dirty="0" err="1" smtClean="0"/>
              <a:t>aschenbach</a:t>
            </a:r>
            <a:r>
              <a:rPr lang="en-US" dirty="0" smtClean="0"/>
              <a:t>, north representative</a:t>
            </a:r>
          </a:p>
          <a:p>
            <a:r>
              <a:rPr lang="en-US" dirty="0" smtClean="0"/>
              <a:t>Craig </a:t>
            </a:r>
            <a:r>
              <a:rPr lang="en-US" dirty="0" err="1" smtClean="0"/>
              <a:t>rutan</a:t>
            </a:r>
            <a:r>
              <a:rPr lang="en-US" dirty="0" smtClean="0"/>
              <a:t>, area d representative</a:t>
            </a:r>
            <a:endParaRPr lang="en-US" dirty="0"/>
          </a:p>
        </p:txBody>
      </p:sp>
      <p:pic>
        <p:nvPicPr>
          <p:cNvPr id="4" name="Picture 3" descr="ASCCC_Logo"/>
          <p:cNvPicPr/>
          <p:nvPr/>
        </p:nvPicPr>
        <p:blipFill>
          <a:blip r:embed="rId3"/>
          <a:srcRect/>
          <a:stretch>
            <a:fillRect/>
          </a:stretch>
        </p:blipFill>
        <p:spPr bwMode="auto">
          <a:xfrm>
            <a:off x="4198622" y="365717"/>
            <a:ext cx="4231670" cy="786470"/>
          </a:xfrm>
          <a:prstGeom prst="rect">
            <a:avLst/>
          </a:prstGeom>
          <a:noFill/>
          <a:ln w="9525">
            <a:noFill/>
            <a:miter lim="800000"/>
            <a:headEnd/>
            <a:tailEnd/>
          </a:ln>
        </p:spPr>
      </p:pic>
      <p:sp>
        <p:nvSpPr>
          <p:cNvPr id="5" name="TextBox 4"/>
          <p:cNvSpPr txBox="1"/>
          <p:nvPr/>
        </p:nvSpPr>
        <p:spPr>
          <a:xfrm>
            <a:off x="1097280" y="1953819"/>
            <a:ext cx="8093413" cy="1569660"/>
          </a:xfrm>
          <a:prstGeom prst="rect">
            <a:avLst/>
          </a:prstGeom>
          <a:noFill/>
        </p:spPr>
        <p:txBody>
          <a:bodyPr wrap="square" rtlCol="0">
            <a:spAutoFit/>
          </a:bodyPr>
          <a:lstStyle/>
          <a:p>
            <a:r>
              <a:rPr lang="en-US" sz="4800" dirty="0" smtClean="0">
                <a:latin typeface="+mj-lt"/>
              </a:rPr>
              <a:t>Keeping Your Senate Engaged Under a Barrage of Initiatives</a:t>
            </a:r>
            <a:endParaRPr lang="en-US" sz="4800" dirty="0">
              <a:latin typeface="+mj-lt"/>
            </a:endParaRPr>
          </a:p>
        </p:txBody>
      </p:sp>
    </p:spTree>
    <p:extLst>
      <p:ext uri="{BB962C8B-B14F-4D97-AF65-F5344CB8AC3E}">
        <p14:creationId xmlns:p14="http://schemas.microsoft.com/office/powerpoint/2010/main" val="130021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the Barrage</a:t>
            </a:r>
            <a:endParaRPr lang="en-US" dirty="0"/>
          </a:p>
        </p:txBody>
      </p:sp>
      <p:sp>
        <p:nvSpPr>
          <p:cNvPr id="3" name="Content Placeholder 2"/>
          <p:cNvSpPr>
            <a:spLocks noGrp="1"/>
          </p:cNvSpPr>
          <p:nvPr>
            <p:ph idx="1"/>
          </p:nvPr>
        </p:nvSpPr>
        <p:spPr/>
        <p:txBody>
          <a:bodyPr/>
          <a:lstStyle/>
          <a:p>
            <a:r>
              <a:rPr lang="en-US" dirty="0" smtClean="0"/>
              <a:t>Senate leaders – delegate and involve others in the discussions, meetings, and decisions. Don’t do it alone.</a:t>
            </a:r>
          </a:p>
          <a:p>
            <a:r>
              <a:rPr lang="en-US" dirty="0" smtClean="0"/>
              <a:t>Anticipate the need for discussions. Meet with administrators early to communicate faculty concerns.</a:t>
            </a:r>
          </a:p>
          <a:p>
            <a:r>
              <a:rPr lang="en-US" dirty="0" smtClean="0"/>
              <a:t>Keep the opportunities for our students in mind!</a:t>
            </a:r>
          </a:p>
          <a:p>
            <a:r>
              <a:rPr lang="en-US" dirty="0" smtClean="0"/>
              <a:t>Encourage integration of efforts across initiatives – leverage resources for maximum benefit to students and programs.</a:t>
            </a:r>
          </a:p>
          <a:p>
            <a:endParaRPr lang="en-US" dirty="0" smtClean="0"/>
          </a:p>
          <a:p>
            <a:endParaRPr lang="en-US" dirty="0" smtClean="0"/>
          </a:p>
          <a:p>
            <a:r>
              <a:rPr lang="en-US" dirty="0"/>
              <a:t>What other recommendations do you have based on your own experiences?</a:t>
            </a:r>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343600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Joining Us</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
        <p:nvSpPr>
          <p:cNvPr id="3" name="Content Placeholder 2"/>
          <p:cNvSpPr>
            <a:spLocks noGrp="1"/>
          </p:cNvSpPr>
          <p:nvPr>
            <p:ph idx="1"/>
          </p:nvPr>
        </p:nvSpPr>
        <p:spPr/>
        <p:txBody>
          <a:bodyPr>
            <a:normAutofit/>
          </a:bodyPr>
          <a:lstStyle/>
          <a:p>
            <a:r>
              <a:rPr lang="en-US" sz="2800" dirty="0" smtClean="0"/>
              <a:t>Do you have any questions?</a:t>
            </a:r>
          </a:p>
          <a:p>
            <a:endParaRPr lang="en-US" sz="2800" dirty="0"/>
          </a:p>
          <a:p>
            <a:r>
              <a:rPr lang="en-US" sz="2800" dirty="0" smtClean="0"/>
              <a:t>Cheryl </a:t>
            </a:r>
            <a:r>
              <a:rPr lang="en-US" sz="2800" dirty="0" err="1" smtClean="0"/>
              <a:t>Aschenbach</a:t>
            </a:r>
            <a:r>
              <a:rPr lang="en-US" sz="2800" dirty="0" smtClean="0"/>
              <a:t> </a:t>
            </a:r>
            <a:r>
              <a:rPr lang="mr-IN" sz="2800" dirty="0" smtClean="0"/>
              <a:t>–</a:t>
            </a:r>
            <a:r>
              <a:rPr lang="en-US" sz="2800" dirty="0" smtClean="0"/>
              <a:t> </a:t>
            </a:r>
            <a:r>
              <a:rPr lang="en-US" sz="2800" dirty="0" smtClean="0">
                <a:hlinkClick r:id="rId2"/>
              </a:rPr>
              <a:t>caschenbach@lassencollege.edu</a:t>
            </a:r>
            <a:endParaRPr lang="en-US" sz="2800" dirty="0" smtClean="0"/>
          </a:p>
          <a:p>
            <a:r>
              <a:rPr lang="en-US" sz="2800" dirty="0" smtClean="0"/>
              <a:t>Craig Rutan </a:t>
            </a:r>
            <a:r>
              <a:rPr lang="mr-IN" sz="2800" dirty="0" smtClean="0"/>
              <a:t>–</a:t>
            </a:r>
            <a:r>
              <a:rPr lang="en-US" sz="2800" dirty="0" smtClean="0"/>
              <a:t> </a:t>
            </a:r>
            <a:r>
              <a:rPr lang="en-US" sz="2800" dirty="0" smtClean="0">
                <a:hlinkClick r:id="rId3"/>
              </a:rPr>
              <a:t>rutan_craig@sccollege.edu</a:t>
            </a:r>
            <a:endParaRPr lang="en-US" sz="2800" dirty="0" smtClean="0"/>
          </a:p>
          <a:p>
            <a:endParaRPr lang="en-US" sz="2800" dirty="0"/>
          </a:p>
        </p:txBody>
      </p:sp>
    </p:spTree>
    <p:extLst>
      <p:ext uri="{BB962C8B-B14F-4D97-AF65-F5344CB8AC3E}">
        <p14:creationId xmlns:p14="http://schemas.microsoft.com/office/powerpoint/2010/main" val="158044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Description</a:t>
            </a:r>
            <a:endParaRPr lang="en-US" dirty="0"/>
          </a:p>
        </p:txBody>
      </p:sp>
      <p:sp>
        <p:nvSpPr>
          <p:cNvPr id="3" name="Content Placeholder 2"/>
          <p:cNvSpPr>
            <a:spLocks noGrp="1"/>
          </p:cNvSpPr>
          <p:nvPr>
            <p:ph idx="1"/>
          </p:nvPr>
        </p:nvSpPr>
        <p:spPr/>
        <p:txBody>
          <a:bodyPr>
            <a:normAutofit/>
          </a:bodyPr>
          <a:lstStyle/>
          <a:p>
            <a:r>
              <a:rPr lang="en-US" sz="2400" dirty="0"/>
              <a:t>As the California economy has improved, a seemingly constant and increasing stream of new initiatives has been directed to colleges from the legislature and governor:  the Basic Skills Initiative, the Common Assessment Initiative, the Education Planning Initiative, the Online Education Initiative, the Institutional Effectiveness Partnership Initiative, the Strong Work Force Program, and others.  With all of the work that local senates must deal with, many senate leaders have felt the urge to throw up their hands in fatigue and frustration. Join us for a discussion of the challenges and benefits that have come with addressing the new opportunities provided by current initiatives as well as dialog about strategies to keep local senates engaged with future initiatives.</a:t>
            </a:r>
            <a:endParaRPr lang="en-US" sz="2400" b="1"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237606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Brings You Here?</a:t>
            </a:r>
          </a:p>
        </p:txBody>
      </p:sp>
      <p:sp>
        <p:nvSpPr>
          <p:cNvPr id="3" name="Content Placeholder 2"/>
          <p:cNvSpPr>
            <a:spLocks noGrp="1"/>
          </p:cNvSpPr>
          <p:nvPr>
            <p:ph idx="1"/>
          </p:nvPr>
        </p:nvSpPr>
        <p:spPr/>
        <p:txBody>
          <a:bodyPr/>
          <a:lstStyle/>
          <a:p>
            <a:r>
              <a:rPr lang="en-US" dirty="0" smtClean="0"/>
              <a:t>Are you and your senate tired? </a:t>
            </a:r>
          </a:p>
          <a:p>
            <a:r>
              <a:rPr lang="en-US" dirty="0" smtClean="0"/>
              <a:t>Fatigued from the number of initiatives you’ve been involved with?</a:t>
            </a:r>
          </a:p>
          <a:p>
            <a:r>
              <a:rPr lang="en-US" dirty="0" smtClean="0"/>
              <a:t>Looking for ways to manage the barrage of initiatives while preserving your sanity and your local budgeting and planning processes?</a:t>
            </a:r>
          </a:p>
          <a:p>
            <a:r>
              <a:rPr lang="en-US" dirty="0" smtClean="0"/>
              <a:t>Do </a:t>
            </a:r>
            <a:r>
              <a:rPr lang="en-US" dirty="0"/>
              <a:t>you have any specific questions you are hoping that we answer?</a:t>
            </a:r>
          </a:p>
          <a:p>
            <a:r>
              <a:rPr lang="en-US" dirty="0" smtClean="0"/>
              <a:t>Does your college have strategies for handling initiatives that you think might be helpful to others?</a:t>
            </a:r>
          </a:p>
          <a:p>
            <a:endParaRPr lang="en-US" dirty="0"/>
          </a:p>
          <a:p>
            <a:r>
              <a:rPr lang="en-US" dirty="0" smtClean="0"/>
              <a:t>We may be able to help each other!</a:t>
            </a:r>
          </a:p>
        </p:txBody>
      </p:sp>
      <p:sp>
        <p:nvSpPr>
          <p:cNvPr id="5" name="Footer Placeholder 4"/>
          <p:cNvSpPr>
            <a:spLocks noGrp="1"/>
          </p:cNvSpPr>
          <p:nvPr>
            <p:ph type="ftr" sz="quarter" idx="11"/>
          </p:nvPr>
        </p:nvSpPr>
        <p:spPr/>
        <p:txBody>
          <a:bodyPr/>
          <a:lstStyle/>
          <a:p>
            <a:r>
              <a:rPr lang="en-US" dirty="0" smtClean="0"/>
              <a:t>2017 ASCCC Spring Plenary Session </a:t>
            </a:r>
            <a:r>
              <a:rPr lang="mr-IN" dirty="0" smtClean="0"/>
              <a:t>–</a:t>
            </a:r>
            <a:r>
              <a:rPr lang="en-US" dirty="0" smtClean="0"/>
              <a:t> San </a:t>
            </a:r>
            <a:r>
              <a:rPr lang="en-US" dirty="0" err="1" smtClean="0"/>
              <a:t>mateo</a:t>
            </a:r>
            <a:r>
              <a:rPr lang="en-US" dirty="0" smtClean="0"/>
              <a:t>, CA</a:t>
            </a:r>
            <a:endParaRPr lang="en-US" dirty="0"/>
          </a:p>
        </p:txBody>
      </p:sp>
    </p:spTree>
    <p:extLst>
      <p:ext uri="{BB962C8B-B14F-4D97-AF65-F5344CB8AC3E}">
        <p14:creationId xmlns:p14="http://schemas.microsoft.com/office/powerpoint/2010/main" val="6356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800" dirty="0" smtClean="0"/>
              <a:t>The Barrage</a:t>
            </a:r>
          </a:p>
          <a:p>
            <a:r>
              <a:rPr lang="en-US" sz="2800" dirty="0" smtClean="0"/>
              <a:t>Opportunities</a:t>
            </a:r>
          </a:p>
          <a:p>
            <a:r>
              <a:rPr lang="en-US" sz="2800" dirty="0" smtClean="0"/>
              <a:t>Challenges </a:t>
            </a:r>
          </a:p>
          <a:p>
            <a:r>
              <a:rPr lang="en-US" sz="2800" dirty="0" smtClean="0"/>
              <a:t>Senate Role with Initiatives</a:t>
            </a:r>
          </a:p>
          <a:p>
            <a:r>
              <a:rPr lang="en-US" sz="2800" dirty="0" smtClean="0"/>
              <a:t>Handling the Barrage</a:t>
            </a:r>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53387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Barrage: What </a:t>
            </a:r>
            <a:r>
              <a:rPr lang="en-US" dirty="0"/>
              <a:t>I</a:t>
            </a:r>
            <a:r>
              <a:rPr lang="en-US" dirty="0" smtClean="0"/>
              <a:t>nitiatives?</a:t>
            </a:r>
            <a:endParaRPr lang="en-US" dirty="0"/>
          </a:p>
        </p:txBody>
      </p:sp>
      <p:sp>
        <p:nvSpPr>
          <p:cNvPr id="3" name="Content Placeholder 2"/>
          <p:cNvSpPr>
            <a:spLocks noGrp="1"/>
          </p:cNvSpPr>
          <p:nvPr>
            <p:ph idx="1"/>
          </p:nvPr>
        </p:nvSpPr>
        <p:spPr>
          <a:xfrm>
            <a:off x="1097280" y="1845734"/>
            <a:ext cx="10280254" cy="1427413"/>
          </a:xfrm>
        </p:spPr>
        <p:txBody>
          <a:bodyPr>
            <a:noAutofit/>
          </a:bodyPr>
          <a:lstStyle/>
          <a:p>
            <a:r>
              <a:rPr lang="en-US" sz="2400" dirty="0" smtClean="0"/>
              <a:t>”Initiatives” refers to all funding streams, often advertised </a:t>
            </a:r>
            <a:r>
              <a:rPr lang="en-US" sz="2400" smtClean="0"/>
              <a:t>as programs, initiatives, or grants, </a:t>
            </a:r>
            <a:r>
              <a:rPr lang="en-US" sz="2400" dirty="0" smtClean="0"/>
              <a:t>offered as “opportunities” by the Chancellor’s Office and that require an application and regular reporting. Initiatives may include both competitive and non-competitive funding opportunities.</a:t>
            </a:r>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a:t>
            </a:fld>
            <a:endParaRPr lang="en-US" dirty="0"/>
          </a:p>
        </p:txBody>
      </p:sp>
      <p:sp>
        <p:nvSpPr>
          <p:cNvPr id="7" name="TextBox 6"/>
          <p:cNvSpPr txBox="1"/>
          <p:nvPr/>
        </p:nvSpPr>
        <p:spPr>
          <a:xfrm rot="20687971">
            <a:off x="110437" y="4484388"/>
            <a:ext cx="6032146" cy="461665"/>
          </a:xfrm>
          <a:prstGeom prst="rect">
            <a:avLst/>
          </a:prstGeom>
          <a:noFill/>
        </p:spPr>
        <p:txBody>
          <a:bodyPr wrap="square" rtlCol="0">
            <a:spAutoFit/>
          </a:bodyPr>
          <a:lstStyle/>
          <a:p>
            <a:r>
              <a:rPr lang="en-US" sz="2400" b="1" dirty="0" smtClean="0">
                <a:solidFill>
                  <a:srgbClr val="7030A0"/>
                </a:solidFill>
              </a:rPr>
              <a:t>Student Success and Support Program (SSSP)</a:t>
            </a:r>
            <a:endParaRPr lang="en-US" sz="2400" b="1" dirty="0">
              <a:solidFill>
                <a:srgbClr val="7030A0"/>
              </a:solidFill>
            </a:endParaRPr>
          </a:p>
        </p:txBody>
      </p:sp>
      <p:sp>
        <p:nvSpPr>
          <p:cNvPr id="8" name="TextBox 7"/>
          <p:cNvSpPr txBox="1"/>
          <p:nvPr/>
        </p:nvSpPr>
        <p:spPr>
          <a:xfrm rot="379903">
            <a:off x="2778148" y="5423866"/>
            <a:ext cx="6367128" cy="461665"/>
          </a:xfrm>
          <a:prstGeom prst="rect">
            <a:avLst/>
          </a:prstGeom>
          <a:noFill/>
        </p:spPr>
        <p:txBody>
          <a:bodyPr wrap="none" rtlCol="0">
            <a:spAutoFit/>
          </a:bodyPr>
          <a:lstStyle/>
          <a:p>
            <a:r>
              <a:rPr lang="en-US" sz="2400" b="1" dirty="0" smtClean="0">
                <a:solidFill>
                  <a:srgbClr val="C00000"/>
                </a:solidFill>
              </a:rPr>
              <a:t>Noncredit Student Success and Support Program</a:t>
            </a:r>
            <a:endParaRPr lang="en-US" sz="2400" b="1" dirty="0">
              <a:solidFill>
                <a:srgbClr val="C00000"/>
              </a:solidFill>
            </a:endParaRPr>
          </a:p>
        </p:txBody>
      </p:sp>
      <p:sp>
        <p:nvSpPr>
          <p:cNvPr id="9" name="TextBox 8"/>
          <p:cNvSpPr txBox="1"/>
          <p:nvPr/>
        </p:nvSpPr>
        <p:spPr>
          <a:xfrm rot="21112985">
            <a:off x="201532" y="3556919"/>
            <a:ext cx="3974614" cy="830997"/>
          </a:xfrm>
          <a:prstGeom prst="rect">
            <a:avLst/>
          </a:prstGeom>
          <a:noFill/>
        </p:spPr>
        <p:txBody>
          <a:bodyPr wrap="none" rtlCol="0">
            <a:spAutoFit/>
          </a:bodyPr>
          <a:lstStyle/>
          <a:p>
            <a:r>
              <a:rPr lang="en-US" sz="2400" b="1" dirty="0" smtClean="0">
                <a:solidFill>
                  <a:srgbClr val="92D050"/>
                </a:solidFill>
              </a:rPr>
              <a:t>Basic Skills Initiative / </a:t>
            </a:r>
          </a:p>
          <a:p>
            <a:r>
              <a:rPr lang="en-US" sz="2400" b="1" dirty="0" smtClean="0">
                <a:solidFill>
                  <a:srgbClr val="92D050"/>
                </a:solidFill>
              </a:rPr>
              <a:t>Student Success in Basic Skills</a:t>
            </a:r>
            <a:endParaRPr lang="en-US" sz="2400" b="1" dirty="0">
              <a:solidFill>
                <a:srgbClr val="92D050"/>
              </a:solidFill>
            </a:endParaRPr>
          </a:p>
        </p:txBody>
      </p:sp>
      <p:sp>
        <p:nvSpPr>
          <p:cNvPr id="10" name="TextBox 9"/>
          <p:cNvSpPr txBox="1"/>
          <p:nvPr/>
        </p:nvSpPr>
        <p:spPr>
          <a:xfrm rot="621217">
            <a:off x="4194845" y="3790892"/>
            <a:ext cx="7724743" cy="461665"/>
          </a:xfrm>
          <a:prstGeom prst="rect">
            <a:avLst/>
          </a:prstGeom>
          <a:noFill/>
        </p:spPr>
        <p:txBody>
          <a:bodyPr wrap="none" rtlCol="0">
            <a:spAutoFit/>
          </a:bodyPr>
          <a:lstStyle/>
          <a:p>
            <a:r>
              <a:rPr lang="en-US" sz="2400" b="1" dirty="0" smtClean="0">
                <a:solidFill>
                  <a:srgbClr val="FF0000"/>
                </a:solidFill>
              </a:rPr>
              <a:t>Basic Skills and Student Outcomes Transformation Program</a:t>
            </a:r>
            <a:endParaRPr lang="en-US" sz="2400" b="1" dirty="0">
              <a:solidFill>
                <a:srgbClr val="FF0000"/>
              </a:solidFill>
            </a:endParaRPr>
          </a:p>
        </p:txBody>
      </p:sp>
      <p:sp>
        <p:nvSpPr>
          <p:cNvPr id="11" name="TextBox 10"/>
          <p:cNvSpPr txBox="1"/>
          <p:nvPr/>
        </p:nvSpPr>
        <p:spPr>
          <a:xfrm rot="21248743">
            <a:off x="9055625" y="3078266"/>
            <a:ext cx="2807500" cy="830997"/>
          </a:xfrm>
          <a:prstGeom prst="rect">
            <a:avLst/>
          </a:prstGeom>
          <a:noFill/>
        </p:spPr>
        <p:txBody>
          <a:bodyPr wrap="none" rtlCol="0">
            <a:spAutoFit/>
          </a:bodyPr>
          <a:lstStyle/>
          <a:p>
            <a:r>
              <a:rPr lang="en-US" sz="2400" b="1" dirty="0" smtClean="0">
                <a:solidFill>
                  <a:srgbClr val="0070C0"/>
                </a:solidFill>
              </a:rPr>
              <a:t>Strong Work Force / </a:t>
            </a:r>
          </a:p>
          <a:p>
            <a:r>
              <a:rPr lang="en-US" sz="2400" b="1" dirty="0" smtClean="0">
                <a:solidFill>
                  <a:srgbClr val="0070C0"/>
                </a:solidFill>
              </a:rPr>
              <a:t>Doing What Matters</a:t>
            </a:r>
            <a:endParaRPr lang="en-US" sz="2400" b="1" dirty="0">
              <a:solidFill>
                <a:srgbClr val="0070C0"/>
              </a:solidFill>
            </a:endParaRPr>
          </a:p>
        </p:txBody>
      </p:sp>
      <p:sp>
        <p:nvSpPr>
          <p:cNvPr id="12" name="TextBox 11"/>
          <p:cNvSpPr txBox="1"/>
          <p:nvPr/>
        </p:nvSpPr>
        <p:spPr>
          <a:xfrm rot="21075037">
            <a:off x="1246462" y="5641155"/>
            <a:ext cx="1872629" cy="461665"/>
          </a:xfrm>
          <a:prstGeom prst="rect">
            <a:avLst/>
          </a:prstGeom>
          <a:noFill/>
        </p:spPr>
        <p:txBody>
          <a:bodyPr wrap="none" rtlCol="0">
            <a:spAutoFit/>
          </a:bodyPr>
          <a:lstStyle/>
          <a:p>
            <a:r>
              <a:rPr lang="en-US" sz="2400" b="1" dirty="0" smtClean="0">
                <a:solidFill>
                  <a:srgbClr val="002060"/>
                </a:solidFill>
              </a:rPr>
              <a:t>AB 798 (OER)</a:t>
            </a:r>
            <a:endParaRPr lang="en-US" sz="2400" b="1" dirty="0">
              <a:solidFill>
                <a:srgbClr val="002060"/>
              </a:solidFill>
            </a:endParaRPr>
          </a:p>
        </p:txBody>
      </p:sp>
      <p:sp>
        <p:nvSpPr>
          <p:cNvPr id="13" name="TextBox 12"/>
          <p:cNvSpPr txBox="1"/>
          <p:nvPr/>
        </p:nvSpPr>
        <p:spPr>
          <a:xfrm>
            <a:off x="4353501" y="4639602"/>
            <a:ext cx="5489131" cy="461665"/>
          </a:xfrm>
          <a:prstGeom prst="rect">
            <a:avLst/>
          </a:prstGeom>
          <a:noFill/>
        </p:spPr>
        <p:txBody>
          <a:bodyPr wrap="none" rtlCol="0">
            <a:spAutoFit/>
          </a:bodyPr>
          <a:lstStyle/>
          <a:p>
            <a:r>
              <a:rPr lang="en-US" sz="2400" b="1" dirty="0" smtClean="0">
                <a:solidFill>
                  <a:srgbClr val="FFC000"/>
                </a:solidFill>
              </a:rPr>
              <a:t>OER Planning and Implementation Grants</a:t>
            </a:r>
            <a:endParaRPr lang="en-US" sz="2400" b="1" dirty="0">
              <a:solidFill>
                <a:srgbClr val="FFC000"/>
              </a:solidFill>
            </a:endParaRPr>
          </a:p>
        </p:txBody>
      </p:sp>
      <p:sp>
        <p:nvSpPr>
          <p:cNvPr id="14" name="TextBox 13"/>
          <p:cNvSpPr txBox="1"/>
          <p:nvPr/>
        </p:nvSpPr>
        <p:spPr>
          <a:xfrm rot="403624">
            <a:off x="8708286" y="5346820"/>
            <a:ext cx="2697983" cy="461665"/>
          </a:xfrm>
          <a:prstGeom prst="rect">
            <a:avLst/>
          </a:prstGeom>
          <a:noFill/>
        </p:spPr>
        <p:txBody>
          <a:bodyPr wrap="none" rtlCol="0">
            <a:spAutoFit/>
          </a:bodyPr>
          <a:lstStyle/>
          <a:p>
            <a:r>
              <a:rPr lang="en-US" sz="2400" b="1" dirty="0" smtClean="0">
                <a:solidFill>
                  <a:srgbClr val="00B050"/>
                </a:solidFill>
              </a:rPr>
              <a:t>California Pathways</a:t>
            </a:r>
            <a:endParaRPr lang="en-US" sz="2400" b="1" dirty="0">
              <a:solidFill>
                <a:srgbClr val="00B050"/>
              </a:solidFill>
            </a:endParaRPr>
          </a:p>
        </p:txBody>
      </p:sp>
    </p:spTree>
    <p:extLst>
      <p:ext uri="{BB962C8B-B14F-4D97-AF65-F5344CB8AC3E}">
        <p14:creationId xmlns:p14="http://schemas.microsoft.com/office/powerpoint/2010/main" val="65850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t>
            </a:r>
            <a:endParaRPr lang="en-US" dirty="0"/>
          </a:p>
        </p:txBody>
      </p:sp>
      <p:sp>
        <p:nvSpPr>
          <p:cNvPr id="3" name="Content Placeholder 2"/>
          <p:cNvSpPr>
            <a:spLocks noGrp="1"/>
          </p:cNvSpPr>
          <p:nvPr>
            <p:ph idx="1"/>
          </p:nvPr>
        </p:nvSpPr>
        <p:spPr/>
        <p:txBody>
          <a:bodyPr/>
          <a:lstStyle/>
          <a:p>
            <a:r>
              <a:rPr lang="en-US" sz="3600" dirty="0" smtClean="0"/>
              <a:t>What opportunities have been made available to your college and your students through the various initiatives and grants?</a:t>
            </a:r>
          </a:p>
          <a:p>
            <a:endParaRPr lang="en-US" sz="2400" dirty="0"/>
          </a:p>
          <a:p>
            <a:r>
              <a:rPr lang="en-US" sz="2400" dirty="0" smtClean="0"/>
              <a:t>Discuss with a 2-3 people near you – we’ll share our opportunities in a moment</a:t>
            </a:r>
            <a:endParaRPr lang="en-US" sz="2400"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516665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sz="3600" dirty="0"/>
              <a:t>What </a:t>
            </a:r>
            <a:r>
              <a:rPr lang="en-US" sz="3600" dirty="0" smtClean="0"/>
              <a:t>challenges has your senate experienced with the </a:t>
            </a:r>
            <a:r>
              <a:rPr lang="en-US" sz="3600" dirty="0"/>
              <a:t>various initiatives and grants</a:t>
            </a:r>
            <a:r>
              <a:rPr lang="en-US" sz="3600" dirty="0" smtClean="0"/>
              <a:t>? What challenges has your college experienced?</a:t>
            </a:r>
            <a:endParaRPr lang="en-US" sz="3600" dirty="0"/>
          </a:p>
          <a:p>
            <a:endParaRPr lang="en-US" sz="1400" dirty="0"/>
          </a:p>
          <a:p>
            <a:r>
              <a:rPr lang="en-US" sz="2400" dirty="0"/>
              <a:t>Discuss with a 2-3 people near you – we’ll share our opportunities in a moment</a:t>
            </a:r>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224577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Academic Senate: 10+1</a:t>
            </a:r>
            <a:endParaRPr lang="en-US" dirty="0"/>
          </a:p>
        </p:txBody>
      </p:sp>
      <p:sp>
        <p:nvSpPr>
          <p:cNvPr id="3" name="Content Placeholder 2"/>
          <p:cNvSpPr>
            <a:spLocks noGrp="1"/>
          </p:cNvSpPr>
          <p:nvPr>
            <p:ph idx="1"/>
          </p:nvPr>
        </p:nvSpPr>
        <p:spPr>
          <a:xfrm>
            <a:off x="1097280" y="1845734"/>
            <a:ext cx="10058400" cy="1167289"/>
          </a:xfrm>
        </p:spPr>
        <p:txBody>
          <a:bodyPr>
            <a:normAutofit lnSpcReduction="10000"/>
          </a:bodyPr>
          <a:lstStyle/>
          <a:p>
            <a:r>
              <a:rPr lang="en-US" sz="2200" dirty="0"/>
              <a:t>Academic Senate means an organization whose primary function is to make </a:t>
            </a:r>
            <a:r>
              <a:rPr lang="en-US" sz="2200" dirty="0" smtClean="0"/>
              <a:t>recommendations </a:t>
            </a:r>
            <a:r>
              <a:rPr lang="en-US" sz="2200" dirty="0"/>
              <a:t>with respect to academic and professional matters. </a:t>
            </a:r>
          </a:p>
          <a:p>
            <a:r>
              <a:rPr lang="en-US" sz="2200" b="1" dirty="0"/>
              <a:t>Academic and Professional matters </a:t>
            </a:r>
            <a:r>
              <a:rPr lang="en-US" sz="2200" dirty="0"/>
              <a:t>means the following policy development </a:t>
            </a:r>
            <a:r>
              <a:rPr lang="en-US" sz="2200" dirty="0" smtClean="0"/>
              <a:t>matters</a:t>
            </a:r>
            <a:r>
              <a:rPr lang="en-US" sz="2200" dirty="0"/>
              <a:t>: </a:t>
            </a:r>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8</a:t>
            </a:fld>
            <a:endParaRPr lang="en-US" dirty="0"/>
          </a:p>
        </p:txBody>
      </p:sp>
      <p:sp>
        <p:nvSpPr>
          <p:cNvPr id="7" name="TextBox 6"/>
          <p:cNvSpPr txBox="1"/>
          <p:nvPr/>
        </p:nvSpPr>
        <p:spPr>
          <a:xfrm>
            <a:off x="1097280" y="3013023"/>
            <a:ext cx="5063677" cy="3139321"/>
          </a:xfrm>
          <a:prstGeom prst="rect">
            <a:avLst/>
          </a:prstGeom>
          <a:noFill/>
        </p:spPr>
        <p:txBody>
          <a:bodyPr wrap="square" rtlCol="0">
            <a:spAutoFit/>
          </a:bodyPr>
          <a:lstStyle/>
          <a:p>
            <a:pPr marL="457200" indent="-457200">
              <a:buFont typeface="Arial" charset="0"/>
              <a:buChar char="•"/>
            </a:pPr>
            <a:r>
              <a:rPr lang="en-US" sz="2000" b="1" dirty="0"/>
              <a:t>Curriculum</a:t>
            </a:r>
            <a:r>
              <a:rPr lang="en-US" sz="2000" dirty="0"/>
              <a:t>, including establishing </a:t>
            </a:r>
            <a:r>
              <a:rPr lang="en-US" sz="2000" dirty="0" smtClean="0"/>
              <a:t>prerequisites</a:t>
            </a:r>
            <a:endParaRPr lang="en-US" sz="2000" dirty="0"/>
          </a:p>
          <a:p>
            <a:pPr marL="457200" indent="-457200">
              <a:buFont typeface="Arial" charset="0"/>
              <a:buChar char="•"/>
            </a:pPr>
            <a:r>
              <a:rPr lang="en-US" sz="2000" b="1" dirty="0"/>
              <a:t>Degree and certificate </a:t>
            </a:r>
            <a:r>
              <a:rPr lang="en-US" sz="2000" dirty="0"/>
              <a:t>requirements. </a:t>
            </a:r>
          </a:p>
          <a:p>
            <a:pPr marL="457200" indent="-457200">
              <a:buFont typeface="Arial" charset="0"/>
              <a:buChar char="•"/>
            </a:pPr>
            <a:r>
              <a:rPr lang="en-US" sz="2000" dirty="0"/>
              <a:t>Grading </a:t>
            </a:r>
            <a:r>
              <a:rPr lang="en-US" sz="2000" dirty="0" smtClean="0"/>
              <a:t>policies</a:t>
            </a:r>
            <a:endParaRPr lang="en-US" sz="2000" dirty="0"/>
          </a:p>
          <a:p>
            <a:pPr marL="457200" indent="-457200">
              <a:buFont typeface="Arial" charset="0"/>
              <a:buChar char="•"/>
            </a:pPr>
            <a:r>
              <a:rPr lang="en-US" sz="2000" dirty="0"/>
              <a:t>Educational </a:t>
            </a:r>
            <a:r>
              <a:rPr lang="en-US" sz="2000" b="1" dirty="0"/>
              <a:t>program </a:t>
            </a:r>
            <a:r>
              <a:rPr lang="en-US" sz="2000" b="1" dirty="0" smtClean="0"/>
              <a:t>development</a:t>
            </a:r>
            <a:r>
              <a:rPr lang="en-US" sz="2000" dirty="0" smtClean="0"/>
              <a:t> </a:t>
            </a:r>
            <a:endParaRPr lang="en-US" sz="2000" dirty="0"/>
          </a:p>
          <a:p>
            <a:pPr marL="457200" indent="-457200">
              <a:buFont typeface="Arial" charset="0"/>
              <a:buChar char="•"/>
            </a:pPr>
            <a:r>
              <a:rPr lang="en-US" sz="2000" dirty="0"/>
              <a:t>Standards or policies regarding </a:t>
            </a:r>
            <a:r>
              <a:rPr lang="en-US" sz="2000" b="1" dirty="0"/>
              <a:t>student preparation and </a:t>
            </a:r>
            <a:r>
              <a:rPr lang="en-US" sz="2000" b="1" dirty="0" smtClean="0"/>
              <a:t>success</a:t>
            </a:r>
          </a:p>
          <a:p>
            <a:pPr marL="457200" indent="-457200">
              <a:buFont typeface="Arial" charset="0"/>
              <a:buChar char="•"/>
            </a:pPr>
            <a:r>
              <a:rPr lang="en-US" sz="2000" dirty="0"/>
              <a:t>College </a:t>
            </a:r>
            <a:r>
              <a:rPr lang="en-US" sz="2000" b="1" dirty="0"/>
              <a:t>governance structures</a:t>
            </a:r>
            <a:r>
              <a:rPr lang="en-US" sz="2000" dirty="0"/>
              <a:t>, as related to faculty </a:t>
            </a:r>
            <a:r>
              <a:rPr lang="en-US" sz="2000" dirty="0" smtClean="0"/>
              <a:t>roles</a:t>
            </a:r>
            <a:endParaRPr lang="en-US" sz="2000" dirty="0"/>
          </a:p>
          <a:p>
            <a:endParaRPr lang="en-US" dirty="0"/>
          </a:p>
        </p:txBody>
      </p:sp>
      <p:sp>
        <p:nvSpPr>
          <p:cNvPr id="8" name="TextBox 7"/>
          <p:cNvSpPr txBox="1"/>
          <p:nvPr/>
        </p:nvSpPr>
        <p:spPr>
          <a:xfrm>
            <a:off x="6160957" y="3013023"/>
            <a:ext cx="5205981" cy="2523768"/>
          </a:xfrm>
          <a:prstGeom prst="rect">
            <a:avLst/>
          </a:prstGeom>
          <a:noFill/>
        </p:spPr>
        <p:txBody>
          <a:bodyPr wrap="square" rtlCol="0">
            <a:spAutoFit/>
          </a:bodyPr>
          <a:lstStyle/>
          <a:p>
            <a:pPr marL="457200" indent="-457200">
              <a:buFont typeface="Arial" charset="0"/>
              <a:buChar char="•"/>
            </a:pPr>
            <a:r>
              <a:rPr lang="en-US" sz="2000" dirty="0" smtClean="0"/>
              <a:t>Faculty roles </a:t>
            </a:r>
            <a:r>
              <a:rPr lang="en-US" sz="2000" dirty="0"/>
              <a:t>and involvement in accreditation </a:t>
            </a:r>
            <a:r>
              <a:rPr lang="en-US" sz="2000" dirty="0" smtClean="0"/>
              <a:t>processes</a:t>
            </a:r>
            <a:endParaRPr lang="en-US" sz="2000" dirty="0"/>
          </a:p>
          <a:p>
            <a:pPr marL="457200" indent="-457200">
              <a:buFont typeface="Arial" charset="0"/>
              <a:buChar char="•"/>
            </a:pPr>
            <a:r>
              <a:rPr lang="en-US" sz="2000" dirty="0"/>
              <a:t>Policies for </a:t>
            </a:r>
            <a:r>
              <a:rPr lang="en-US" sz="2000" b="1" dirty="0" smtClean="0"/>
              <a:t>faculty professional development </a:t>
            </a:r>
            <a:r>
              <a:rPr lang="en-US" sz="2000" dirty="0" smtClean="0"/>
              <a:t>activities</a:t>
            </a:r>
            <a:endParaRPr lang="en-US" sz="2000" dirty="0"/>
          </a:p>
          <a:p>
            <a:pPr marL="457200" indent="-457200">
              <a:buFont typeface="Arial" charset="0"/>
              <a:buChar char="•"/>
            </a:pPr>
            <a:r>
              <a:rPr lang="en-US" sz="2000" dirty="0"/>
              <a:t>Processes for </a:t>
            </a:r>
            <a:r>
              <a:rPr lang="en-US" sz="2000" b="1" dirty="0"/>
              <a:t>program </a:t>
            </a:r>
            <a:r>
              <a:rPr lang="en-US" sz="2000" b="1" dirty="0" smtClean="0"/>
              <a:t>review</a:t>
            </a:r>
            <a:endParaRPr lang="en-US" sz="2000" dirty="0"/>
          </a:p>
          <a:p>
            <a:pPr marL="457200" indent="-457200">
              <a:buFont typeface="Arial" charset="0"/>
              <a:buChar char="•"/>
            </a:pPr>
            <a:r>
              <a:rPr lang="en-US" sz="2000" dirty="0"/>
              <a:t>Processes for </a:t>
            </a:r>
            <a:r>
              <a:rPr lang="en-US" sz="2000" b="1" dirty="0"/>
              <a:t>institutional planning and budget </a:t>
            </a:r>
            <a:r>
              <a:rPr lang="en-US" sz="2000" b="1" dirty="0" smtClean="0"/>
              <a:t>development</a:t>
            </a:r>
            <a:endParaRPr lang="en-US" sz="2000" dirty="0"/>
          </a:p>
          <a:p>
            <a:endParaRPr lang="en-US" dirty="0"/>
          </a:p>
        </p:txBody>
      </p:sp>
      <p:sp>
        <p:nvSpPr>
          <p:cNvPr id="9" name="TextBox 8"/>
          <p:cNvSpPr txBox="1"/>
          <p:nvPr/>
        </p:nvSpPr>
        <p:spPr>
          <a:xfrm>
            <a:off x="2439822" y="5844232"/>
            <a:ext cx="7315529" cy="677108"/>
          </a:xfrm>
          <a:prstGeom prst="rect">
            <a:avLst/>
          </a:prstGeom>
          <a:noFill/>
        </p:spPr>
        <p:txBody>
          <a:bodyPr wrap="none" rtlCol="0">
            <a:spAutoFit/>
          </a:bodyPr>
          <a:lstStyle/>
          <a:p>
            <a:r>
              <a:rPr lang="en-US" sz="2000" dirty="0"/>
              <a:t>Other </a:t>
            </a:r>
            <a:r>
              <a:rPr lang="en-US" sz="2000" b="1" dirty="0"/>
              <a:t>academic and professional matters </a:t>
            </a:r>
            <a:r>
              <a:rPr lang="en-US" sz="2000" dirty="0"/>
              <a:t>as mutually agreed upon. </a:t>
            </a:r>
          </a:p>
          <a:p>
            <a:endParaRPr lang="en-US" dirty="0"/>
          </a:p>
        </p:txBody>
      </p:sp>
    </p:spTree>
    <p:extLst>
      <p:ext uri="{BB962C8B-B14F-4D97-AF65-F5344CB8AC3E}">
        <p14:creationId xmlns:p14="http://schemas.microsoft.com/office/powerpoint/2010/main" val="39280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Academic Senate</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enate leaders or designated representatives should be involved in discussions and decisions regarding applying for </a:t>
            </a:r>
            <a:r>
              <a:rPr lang="en-US" dirty="0" smtClean="0"/>
              <a:t>initiatives</a:t>
            </a:r>
            <a:endParaRPr lang="en-US" dirty="0" smtClean="0"/>
          </a:p>
          <a:p>
            <a:r>
              <a:rPr lang="en-US" dirty="0" smtClean="0"/>
              <a:t>Ensure plans proposed in applications are vetted through your local planning and budgeting process  </a:t>
            </a:r>
          </a:p>
          <a:p>
            <a:pPr lvl="1"/>
            <a:r>
              <a:rPr lang="en-US" dirty="0" smtClean="0"/>
              <a:t>Includes making sure there are mechanisms built into your processes to include opportunities that come with little notice. If none now, work on it.</a:t>
            </a:r>
          </a:p>
          <a:p>
            <a:pPr lvl="1"/>
            <a:r>
              <a:rPr lang="en-US" dirty="0" smtClean="0"/>
              <a:t>Be persistent when reminding administration about the budget and planning </a:t>
            </a:r>
            <a:r>
              <a:rPr lang="en-US" dirty="0" smtClean="0"/>
              <a:t>processes</a:t>
            </a:r>
          </a:p>
          <a:p>
            <a:pPr lvl="1"/>
            <a:r>
              <a:rPr lang="en-US" dirty="0" smtClean="0"/>
              <a:t>Be persistent about reminding faculty that </a:t>
            </a:r>
            <a:endParaRPr lang="en-US" dirty="0" smtClean="0"/>
          </a:p>
          <a:p>
            <a:r>
              <a:rPr lang="en-US" dirty="0" smtClean="0"/>
              <a:t>Ensure faculty is involved in program and curriculum development</a:t>
            </a:r>
          </a:p>
          <a:p>
            <a:endParaRPr lang="en-US" dirty="0"/>
          </a:p>
          <a:p>
            <a:endParaRPr lang="en-US" dirty="0" smtClean="0"/>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145111005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3465</TotalTime>
  <Words>713</Words>
  <Application>Microsoft Macintosh PowerPoint</Application>
  <PresentationFormat>Widescreen</PresentationFormat>
  <Paragraphs>100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Mangal</vt:lpstr>
      <vt:lpstr>Arial</vt:lpstr>
      <vt:lpstr>Retrospect</vt:lpstr>
      <vt:lpstr> </vt:lpstr>
      <vt:lpstr>Breakout Description</vt:lpstr>
      <vt:lpstr>What Brings You Here?</vt:lpstr>
      <vt:lpstr>Overview</vt:lpstr>
      <vt:lpstr>The Barrage: What Initiatives?</vt:lpstr>
      <vt:lpstr>Opportunities </vt:lpstr>
      <vt:lpstr>Challenges</vt:lpstr>
      <vt:lpstr>Role of the Academic Senate: 10+1</vt:lpstr>
      <vt:lpstr>Role of the Academic Senate</vt:lpstr>
      <vt:lpstr>Handling the Barrage</vt:lpstr>
      <vt:lpstr>Thank You for Joining Us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the Conversation: Disaggregation of Student Learning Outcomes (SLO) Assessments</dc:title>
  <dc:creator>Randy Beach</dc:creator>
  <cp:lastModifiedBy>Microsoft Office User</cp:lastModifiedBy>
  <cp:revision>46</cp:revision>
  <dcterms:created xsi:type="dcterms:W3CDTF">2017-03-30T16:20:17Z</dcterms:created>
  <dcterms:modified xsi:type="dcterms:W3CDTF">2017-04-20T22:08:03Z</dcterms:modified>
</cp:coreProperties>
</file>