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5" r:id="rId2"/>
  </p:sldMasterIdLst>
  <p:notesMasterIdLst>
    <p:notesMasterId r:id="rId37"/>
  </p:notesMasterIdLst>
  <p:sldIdLst>
    <p:sldId id="261" r:id="rId3"/>
    <p:sldId id="262" r:id="rId4"/>
    <p:sldId id="260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7" r:id="rId25"/>
    <p:sldId id="285" r:id="rId26"/>
    <p:sldId id="286" r:id="rId27"/>
    <p:sldId id="295" r:id="rId28"/>
    <p:sldId id="296" r:id="rId29"/>
    <p:sldId id="288" r:id="rId30"/>
    <p:sldId id="289" r:id="rId31"/>
    <p:sldId id="290" r:id="rId32"/>
    <p:sldId id="291" r:id="rId33"/>
    <p:sldId id="292" r:id="rId34"/>
    <p:sldId id="281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7D"/>
    <a:srgbClr val="C3B69B"/>
    <a:srgbClr val="D2A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77462" autoAdjust="0"/>
  </p:normalViewPr>
  <p:slideViewPr>
    <p:cSldViewPr snapToGrid="0" snapToObjects="1">
      <p:cViewPr varScale="1">
        <p:scale>
          <a:sx n="68" d="100"/>
          <a:sy n="68" d="100"/>
        </p:scale>
        <p:origin x="26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29B02-29A8-5641-81D9-6C5918A7A84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ACB04-0009-1F46-BB09-EF228049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Under the hood of the Starfish platform is this data integration that</a:t>
            </a:r>
            <a:r>
              <a:rPr lang="en-US" baseline="0" dirty="0" smtClean="0"/>
              <a:t> brings everything together – not separated by the systems in which it’s stored, but aggregated in a way that is FOCUSED ON THE STUDENT.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9054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Datatel</a:t>
            </a:r>
            <a:r>
              <a:rPr lang="en-US" dirty="0" smtClean="0"/>
              <a:t> and students use </a:t>
            </a:r>
            <a:r>
              <a:rPr lang="en-US" dirty="0" err="1" smtClean="0"/>
              <a:t>webadvisor</a:t>
            </a:r>
            <a:endParaRPr lang="en-US" dirty="0" smtClean="0"/>
          </a:p>
          <a:p>
            <a:r>
              <a:rPr lang="en-US" dirty="0" smtClean="0"/>
              <a:t>20 f/t counselors and 35 adjunct counselors –</a:t>
            </a:r>
            <a:r>
              <a:rPr lang="en-US" baseline="0" dirty="0" smtClean="0"/>
              <a:t> includes general counseling, Transfer, Career Center, Dream Center, Outreach, Articulation, division liaisons – most have major projects or programs they oversee so this limits their direct counseling contact hours with students; also have special program adjunct counselors; other programs such as EOPS, Veterans, DSPS,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have their own counselors</a:t>
            </a:r>
            <a:endParaRPr lang="en-US" dirty="0" smtClean="0"/>
          </a:p>
          <a:p>
            <a:r>
              <a:rPr lang="en-US" dirty="0" smtClean="0"/>
              <a:t>Offer services on individual basis; group (Ram Success, SEP events); Online counseling via chat</a:t>
            </a:r>
            <a:r>
              <a:rPr lang="en-US" baseline="0" dirty="0" smtClean="0"/>
              <a:t> room, FAQ database, Extreme Registration events</a:t>
            </a:r>
            <a:endParaRPr lang="en-US" dirty="0" smtClean="0"/>
          </a:p>
          <a:p>
            <a:r>
              <a:rPr lang="en-US" dirty="0" smtClean="0"/>
              <a:t>30 minute</a:t>
            </a:r>
            <a:r>
              <a:rPr lang="en-US" baseline="0" dirty="0" smtClean="0"/>
              <a:t> same day counseling appointments – just moved to a 45 minute appointment in general counseling; same day means students call or go online using </a:t>
            </a:r>
            <a:r>
              <a:rPr lang="en-US" baseline="0" dirty="0" err="1" smtClean="0"/>
              <a:t>eSARS</a:t>
            </a:r>
            <a:r>
              <a:rPr lang="en-US" baseline="0" dirty="0" smtClean="0"/>
              <a:t> to schedule an appointment; appointment slots fill up within 15 minutes of opening</a:t>
            </a:r>
          </a:p>
          <a:p>
            <a:r>
              <a:rPr lang="en-US" baseline="0" dirty="0" smtClean="0"/>
              <a:t>special programs can see students longer; Q&amp;A triage and same-day appointments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2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SEPs are completed in triplicate form or single sheet paper/pencil</a:t>
            </a:r>
            <a:r>
              <a:rPr lang="en-US" baseline="0" dirty="0" smtClean="0"/>
              <a:t> format; some areas have electronic fillable forms that can be saved and printed out; students do not have electronic access to SEPs; other departments don’t have access to the student’s multiple SEPs</a:t>
            </a:r>
          </a:p>
          <a:p>
            <a:r>
              <a:rPr lang="en-US" baseline="0" dirty="0" smtClean="0"/>
              <a:t>Student is given copy of SEP and counselor copy is scanned onto shared drive and/or copy in a student file folder</a:t>
            </a:r>
          </a:p>
          <a:p>
            <a:r>
              <a:rPr lang="en-US" baseline="0" dirty="0" smtClean="0"/>
              <a:t>Notes entered into </a:t>
            </a:r>
            <a:r>
              <a:rPr lang="en-US" baseline="0" dirty="0" err="1" smtClean="0"/>
              <a:t>Datatel</a:t>
            </a:r>
            <a:r>
              <a:rPr lang="en-US" baseline="0" dirty="0" smtClean="0"/>
              <a:t> at FCC; at RC and CCC, notes are entered into SARS and then populates </a:t>
            </a:r>
            <a:r>
              <a:rPr lang="en-US" baseline="0" dirty="0" err="1" smtClean="0"/>
              <a:t>Datatel</a:t>
            </a:r>
            <a:r>
              <a:rPr lang="en-US" baseline="0" dirty="0" smtClean="0"/>
              <a:t> – but this upload has been inconsistent</a:t>
            </a:r>
          </a:p>
          <a:p>
            <a:r>
              <a:rPr lang="en-US" baseline="0" dirty="0" smtClean="0"/>
              <a:t>Students are then confused by the multiple SEPs they receive from various counselors</a:t>
            </a:r>
          </a:p>
          <a:p>
            <a:r>
              <a:rPr lang="en-US" baseline="0" dirty="0" smtClean="0"/>
              <a:t>No connection between active SEPs and the student’s major in </a:t>
            </a:r>
            <a:r>
              <a:rPr lang="en-US" baseline="0" dirty="0" err="1" smtClean="0"/>
              <a:t>Datatel</a:t>
            </a:r>
            <a:r>
              <a:rPr lang="en-US" baseline="0" dirty="0" smtClean="0"/>
              <a:t> – makes it difficult for academic divisions to provide targeted marketing and outreach to students in a specific major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first things we did was develop our team structure</a:t>
            </a:r>
          </a:p>
          <a:p>
            <a:r>
              <a:rPr lang="en-US" dirty="0" smtClean="0"/>
              <a:t>Statewide EPI/DAS</a:t>
            </a:r>
            <a:r>
              <a:rPr lang="en-US" baseline="0" dirty="0" smtClean="0"/>
              <a:t> pilot college team</a:t>
            </a:r>
          </a:p>
          <a:p>
            <a:r>
              <a:rPr lang="en-US" baseline="0" dirty="0" smtClean="0"/>
              <a:t>SCCCD Lead Team – Vice Chancellor of Enrollment, Dean of Students (formerly A&amp;R), District Director of Technology, SSSP Coordinator now Dean of Student Success &amp; Learning</a:t>
            </a:r>
          </a:p>
          <a:p>
            <a:r>
              <a:rPr lang="en-US" baseline="0" dirty="0" smtClean="0"/>
              <a:t>Each campus has their own lead team for both DP and Early Alert and these individuals meet weekly with Hobsons</a:t>
            </a:r>
          </a:p>
          <a:p>
            <a:r>
              <a:rPr lang="en-US" baseline="0" dirty="0" smtClean="0"/>
              <a:t>Then there is the campus implementation team made up of key people from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instructional</a:t>
            </a:r>
            <a:r>
              <a:rPr lang="en-US" baseline="0" dirty="0" smtClean="0"/>
              <a:t> and counseling </a:t>
            </a:r>
            <a:r>
              <a:rPr lang="en-US" dirty="0" smtClean="0"/>
              <a:t>faculty and student on</a:t>
            </a:r>
            <a:r>
              <a:rPr lang="en-US" baseline="0" dirty="0" smtClean="0"/>
              <a:t> this team will be the ones to test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Pre-planning meeting in May 2015 – EPI</a:t>
            </a:r>
            <a:r>
              <a:rPr lang="en-US" baseline="0" dirty="0" smtClean="0"/>
              <a:t> staff was present and included teams and stakeholders from all three campuses – should have had it in person</a:t>
            </a:r>
          </a:p>
          <a:p>
            <a:r>
              <a:rPr lang="en-US" baseline="0" dirty="0" smtClean="0"/>
              <a:t>District wide Kick Off meeting with campus teams – August 2015 led by Hobsons</a:t>
            </a:r>
          </a:p>
          <a:p>
            <a:r>
              <a:rPr lang="en-US" baseline="0" dirty="0" smtClean="0"/>
              <a:t>Provided presentation to campus opening day with EPI t-shirts for all faculty</a:t>
            </a:r>
          </a:p>
          <a:p>
            <a:r>
              <a:rPr lang="en-US" baseline="0" dirty="0" smtClean="0"/>
              <a:t>FCC campus team kick off</a:t>
            </a:r>
          </a:p>
          <a:p>
            <a:r>
              <a:rPr lang="en-US" baseline="0" dirty="0" smtClean="0"/>
              <a:t>Presentations to Academic Senate, student government, etc.</a:t>
            </a:r>
          </a:p>
          <a:p>
            <a:r>
              <a:rPr lang="en-US" baseline="0" dirty="0" smtClean="0"/>
              <a:t>We currently have weekly district team meetings with Hobsons and monthly campus team meetings; once testing begins, the campus team will meet more often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process we will undertake</a:t>
            </a:r>
          </a:p>
          <a:p>
            <a:r>
              <a:rPr lang="en-US" dirty="0" smtClean="0"/>
              <a:t>We identified student pilot groups to do</a:t>
            </a:r>
            <a:r>
              <a:rPr lang="en-US" baseline="0" dirty="0" smtClean="0"/>
              <a:t> our first round of testing - </a:t>
            </a:r>
            <a:endParaRPr lang="en-US" dirty="0" smtClean="0"/>
          </a:p>
          <a:p>
            <a:r>
              <a:rPr lang="en-US" dirty="0" smtClean="0"/>
              <a:t>Uploading</a:t>
            </a:r>
            <a:r>
              <a:rPr lang="en-US" baseline="0" dirty="0" smtClean="0"/>
              <a:t> of documents and programs, etc.</a:t>
            </a:r>
          </a:p>
          <a:p>
            <a:r>
              <a:rPr lang="en-US" baseline="0" dirty="0" smtClean="0"/>
              <a:t>Reviewing program requirements for each degree, certificate and ADT – FCC has almost 300 programs</a:t>
            </a:r>
          </a:p>
          <a:p>
            <a:r>
              <a:rPr lang="en-US" baseline="0" dirty="0" smtClean="0"/>
              <a:t>Validating programs using user cases (real student profiles that will be loaded into the test environment to see if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plans can be built for the students) – Transfer to CSU; in lieu of course scenario where FCC takes a course in a GE area but RC doesn’t accept it for local GE - the course has same name/number; external courses coded in the system but doesn’t show up in degree audit; </a:t>
            </a:r>
          </a:p>
          <a:p>
            <a:r>
              <a:rPr lang="en-US" baseline="0" dirty="0" smtClean="0"/>
              <a:t>Testing DP with student pilot groups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Groups – Football, Women’s Soccer, Basic Skills Math cohort, Social Sciences majors (blend of new, returning, probation, degree and certificate students)</a:t>
            </a:r>
          </a:p>
          <a:p>
            <a:r>
              <a:rPr lang="en-US" baseline="0" dirty="0" smtClean="0"/>
              <a:t>Groups were selected based on the counselor assigned and their time and commitment; diversity of student population; ability to test various majors; cohorts that need flags; students with academic support needs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aware of where they are and not reliant on counselor to tell them </a:t>
            </a:r>
          </a:p>
          <a:p>
            <a:r>
              <a:rPr lang="en-US" baseline="0" dirty="0" smtClean="0"/>
              <a:t>Student takes responsibility for planning their education and courses; reduce the comment “but my counselor put me into those classes”</a:t>
            </a:r>
          </a:p>
          <a:p>
            <a:r>
              <a:rPr lang="en-US" baseline="0" dirty="0" smtClean="0"/>
              <a:t>We use two sheets to explain a student’s program requirements – GE sheet and major sheet – electronic SEP will enable student to have an integrated view of what they are to do; students understand the totality of what they need to do</a:t>
            </a:r>
          </a:p>
          <a:p>
            <a:r>
              <a:rPr lang="en-US" baseline="0" dirty="0" smtClean="0"/>
              <a:t>Hoping the tool will assist in student self-efficacy in making plans – won’t address the psychosocial needs the students have but f2f sessions can be more directed to these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31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Counseling faculty have been discussing the following issues/concerns</a:t>
            </a:r>
            <a:r>
              <a:rPr lang="en-US" baseline="0" dirty="0" smtClean="0"/>
              <a:t> – no answers yet…still too early for much of this</a:t>
            </a:r>
            <a:endParaRPr lang="en-US" dirty="0" smtClean="0"/>
          </a:p>
          <a:p>
            <a:r>
              <a:rPr lang="en-US" dirty="0" smtClean="0"/>
              <a:t>45 minute appointments – to allow more time but this has increased the wait time to see students; hopefully with online </a:t>
            </a:r>
            <a:r>
              <a:rPr lang="en-US" dirty="0" err="1" smtClean="0"/>
              <a:t>ed</a:t>
            </a:r>
            <a:r>
              <a:rPr lang="en-US" dirty="0" smtClean="0"/>
              <a:t> plan and drafts of SEPs done in advance,</a:t>
            </a:r>
            <a:r>
              <a:rPr lang="en-US" baseline="0" dirty="0" smtClean="0"/>
              <a:t> will only need to take 30 minutes?</a:t>
            </a:r>
          </a:p>
          <a:p>
            <a:r>
              <a:rPr lang="en-US" baseline="0" dirty="0" smtClean="0"/>
              <a:t>Counselors will have to schedule time to see students individually but also to monitor SEPs and student contacts via the DP tool; will this reduce the number of SEPs actually completed?</a:t>
            </a:r>
          </a:p>
          <a:p>
            <a:r>
              <a:rPr lang="en-US" baseline="0" dirty="0" smtClean="0"/>
              <a:t>Concerned about the amount of training for both counselors, staff and students – we are trying to get use to the system right now and it isn’t complete user friendly; how will we get student and counselor buy-in?</a:t>
            </a:r>
          </a:p>
          <a:p>
            <a:r>
              <a:rPr lang="en-US" baseline="0" dirty="0" smtClean="0"/>
              <a:t>Technology skills of counselors is important</a:t>
            </a:r>
          </a:p>
          <a:p>
            <a:r>
              <a:rPr lang="en-US" baseline="0" dirty="0" smtClean="0"/>
              <a:t>Fear of what the DP and Early Alert will really look like – we are making lots of suggestions and recommendations to </a:t>
            </a:r>
            <a:r>
              <a:rPr lang="en-US" baseline="0" dirty="0" err="1" smtClean="0"/>
              <a:t>Hobsons</a:t>
            </a:r>
            <a:r>
              <a:rPr lang="en-US" baseline="0" dirty="0" smtClean="0"/>
              <a:t>, but not sure what it will eventually look like in the end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Students</a:t>
            </a:r>
          </a:p>
          <a:p>
            <a:r>
              <a:rPr lang="en-US" baseline="0" dirty="0" smtClean="0"/>
              <a:t>Will the tool be user friendly for students when they change their major and have to build a plan and then change their mind again</a:t>
            </a:r>
          </a:p>
          <a:p>
            <a:r>
              <a:rPr lang="en-US" baseline="0" dirty="0" smtClean="0"/>
              <a:t>Will students be scared to change their mind and need more reassurance?</a:t>
            </a:r>
          </a:p>
          <a:p>
            <a:r>
              <a:rPr lang="en-US" baseline="0" dirty="0" smtClean="0"/>
              <a:t>Not sure what student training will look like; also plan to implement with our feeder high schools during our RTG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Communication</a:t>
            </a:r>
            <a:r>
              <a:rPr lang="en-US" baseline="0" dirty="0" smtClean="0"/>
              <a:t> - Staying on track as a District – takes a lot of coordination and communication – has its good points and bad points – can delay the process sometimes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Staying on top of communication to stakeholders – administration, faculty, students, Board – without a real system showing what this is going to do for our students, it’s hard to sell it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For the tool to work effectively, course schedules need to be loaded in our SIS at least 1 year in advance; we barely schedule</a:t>
            </a:r>
            <a:r>
              <a:rPr lang="en-US" baseline="0" dirty="0" smtClean="0"/>
              <a:t> our courses about 6 months in advance – based on need for FTES</a:t>
            </a:r>
          </a:p>
          <a:p>
            <a:r>
              <a:rPr lang="en-US" baseline="0" dirty="0" smtClean="0"/>
              <a:t>Faculty don’t use our current EA system; not sure if they will buy-in and use the new system; the real problem will be the work flow process of the other services to serve students needs – e.g. Tutorial, Psych Services, Counseling, special programs – there will need to be follow up and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Regina’s Ed Plan.  The screen shows the plan taking entire recipe into effect.  </a:t>
            </a:r>
          </a:p>
          <a:p>
            <a:r>
              <a:rPr lang="en-US" baseline="0" dirty="0" smtClean="0"/>
              <a:t>You can see the “Light at the end of the tunnel.”  She’ll complete early in 2017.  </a:t>
            </a:r>
          </a:p>
          <a:p>
            <a:r>
              <a:rPr lang="en-US" baseline="0" dirty="0" smtClean="0"/>
              <a:t>You can see her course load – gray bar is current semester.  </a:t>
            </a:r>
          </a:p>
          <a:p>
            <a:r>
              <a:rPr lang="en-US" baseline="0" dirty="0" smtClean="0"/>
              <a:t>It will show warnings, and choices for student to empower them to make decisions.  </a:t>
            </a:r>
          </a:p>
          <a:p>
            <a:r>
              <a:rPr lang="en-US" baseline="0" dirty="0" smtClean="0"/>
              <a:t>She can click on links and make decision w/o asking.   </a:t>
            </a:r>
          </a:p>
          <a:p>
            <a:r>
              <a:rPr lang="en-US" baseline="0" dirty="0" smtClean="0"/>
              <a:t>Allows her to be self-directing.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3CE2E-0A9F-4F5E-B5DE-5AC926BCF7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5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 can also see</a:t>
            </a:r>
            <a:r>
              <a:rPr lang="en-US" baseline="0" dirty="0" smtClean="0"/>
              <a:t> her courses in semester-by semester manner, this is allows full drag &amp; drop &amp; is 508 compliant.   </a:t>
            </a:r>
          </a:p>
          <a:p>
            <a:r>
              <a:rPr lang="en-US" baseline="0" dirty="0" smtClean="0"/>
              <a:t>It will show if she’s having to take several pre-</a:t>
            </a:r>
            <a:r>
              <a:rPr lang="en-US" baseline="0" dirty="0" err="1" smtClean="0"/>
              <a:t>reqs</a:t>
            </a:r>
            <a:r>
              <a:rPr lang="en-US" baseline="0" dirty="0" smtClean="0"/>
              <a:t> in earlier semesters, before she can even get to the one that’s degree granting, etc.  Then, she can drag &amp; drop items around and show the consequences of making such a change.  </a:t>
            </a:r>
          </a:p>
          <a:p>
            <a:r>
              <a:rPr lang="en-US" baseline="0" dirty="0" smtClean="0"/>
              <a:t>This could then prompt a Starfish flag, which then prompts her to go back to original plan.</a:t>
            </a:r>
          </a:p>
          <a:p>
            <a:pPr marL="0" lvl="2" defTabSz="914282">
              <a:defRPr/>
            </a:pPr>
            <a:r>
              <a:rPr lang="en-US" dirty="0"/>
              <a:t>Classes can be removed, but a pop-up warns the student that removing them could impede him/her from graduating on time as well as informs him/her of the next term in which the removed class will be offered.  </a:t>
            </a:r>
          </a:p>
          <a:p>
            <a:r>
              <a:rPr lang="en-US" baseline="0" dirty="0" smtClean="0"/>
              <a:t>Warning Message </a:t>
            </a:r>
            <a:r>
              <a:rPr lang="en-US" baseline="0" dirty="0" err="1" smtClean="0"/>
              <a:t>e.g’s</a:t>
            </a:r>
            <a:r>
              <a:rPr lang="en-US" baseline="0" dirty="0" smtClean="0"/>
              <a:t>,:  “Course over-enrolled” or “Pre-</a:t>
            </a:r>
            <a:r>
              <a:rPr lang="en-US" baseline="0" dirty="0" err="1" smtClean="0"/>
              <a:t>reqs</a:t>
            </a:r>
            <a:r>
              <a:rPr lang="en-US" baseline="0" dirty="0" smtClean="0"/>
              <a:t> not met.”</a:t>
            </a:r>
          </a:p>
          <a:p>
            <a:pPr marL="0" lvl="2" defTabSz="914282">
              <a:defRPr/>
            </a:pPr>
            <a:r>
              <a:rPr lang="en-US" dirty="0"/>
              <a:t>The student can view alternative combinations, of courses.</a:t>
            </a:r>
          </a:p>
          <a:p>
            <a:pPr marL="0" lvl="2" defTabSz="914282">
              <a:defRPr/>
            </a:pPr>
            <a:r>
              <a:rPr lang="en-US" dirty="0"/>
              <a:t>Courses that have not been scheduled appear in gray and the student has the option to either schedule it or request an override</a:t>
            </a:r>
          </a:p>
          <a:p>
            <a:pPr marL="0" lvl="2" defTabSz="914282">
              <a:defRPr/>
            </a:pPr>
            <a:r>
              <a:rPr lang="en-US" dirty="0"/>
              <a:t>By clicking ““Make Active” sends the selected plan to Counselor, which is used for demand forecasting and projecting future enrollment.  </a:t>
            </a:r>
          </a:p>
          <a:p>
            <a:pPr marL="0" lvl="2" defTabSz="914282">
              <a:defRPr/>
            </a:pPr>
            <a:r>
              <a:rPr lang="en-US" dirty="0"/>
              <a:t>Only one Active Plan (approved plan) at a time, but everything else is available. </a:t>
            </a:r>
          </a:p>
          <a:p>
            <a:pPr marL="0" lvl="2" defTabSz="914282">
              <a:defRPr/>
            </a:pPr>
            <a:endParaRPr lang="en-US" dirty="0"/>
          </a:p>
          <a:p>
            <a:pPr marL="0" lvl="2" defTabSz="91428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3CE2E-0A9F-4F5E-B5DE-5AC926BCF7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screen automatically shows</a:t>
            </a:r>
            <a:r>
              <a:rPr lang="en-US" baseline="0" dirty="0" smtClean="0"/>
              <a:t> Regina her progress towards alternative degrees based on her completed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3CE2E-0A9F-4F5E-B5DE-5AC926BCF7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s a counselor I can see Regina’s course work up to this point.</a:t>
            </a:r>
          </a:p>
          <a:p>
            <a:r>
              <a:rPr lang="en-US" baseline="0" dirty="0" smtClean="0"/>
              <a:t>I can add a course waiver, transfer credit, or a course record while meeting with her - and that will immediately change her plan as we are working together.</a:t>
            </a:r>
          </a:p>
          <a:p>
            <a:r>
              <a:rPr lang="en-US" baseline="0" dirty="0" smtClean="0"/>
              <a:t>This allows us to speed through what can otherwise be a barrier to continuing the conversation about her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3CE2E-0A9F-4F5E-B5DE-5AC926BCF7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 by term, reports are available for</a:t>
            </a:r>
            <a:r>
              <a:rPr lang="en-US" baseline="0" dirty="0" smtClean="0"/>
              <a:t> download to help with course demand forecasting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3CE2E-0A9F-4F5E-B5DE-5AC926BCF7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1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52332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District</a:t>
            </a:r>
            <a:r>
              <a:rPr lang="en-US" baseline="0" dirty="0" smtClean="0"/>
              <a:t> is in the Central Valley – half way between SF and LA</a:t>
            </a:r>
            <a:endParaRPr lang="en-US" dirty="0" smtClean="0"/>
          </a:p>
          <a:p>
            <a:r>
              <a:rPr lang="en-US" dirty="0" smtClean="0"/>
              <a:t>FCC – the oldest - urban</a:t>
            </a:r>
          </a:p>
          <a:p>
            <a:r>
              <a:rPr lang="en-US" dirty="0" smtClean="0"/>
              <a:t>CCC – the newest college - suburban</a:t>
            </a:r>
          </a:p>
          <a:p>
            <a:r>
              <a:rPr lang="en-US" dirty="0" smtClean="0"/>
              <a:t>RC</a:t>
            </a:r>
            <a:r>
              <a:rPr lang="en-US" baseline="0" dirty="0" smtClean="0"/>
              <a:t> – has centers – Oakhurst, Madera - rural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8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SCCCD and its colleges</a:t>
            </a:r>
            <a:r>
              <a:rPr lang="en-US" baseline="0" dirty="0" smtClean="0"/>
              <a:t> are pilots for all 4 statewide projects (OEI, CAI, EPI, and Portal)</a:t>
            </a:r>
          </a:p>
          <a:p>
            <a:r>
              <a:rPr lang="en-US" baseline="0" dirty="0" smtClean="0"/>
              <a:t>Have tried to implement on a large scale many times but not enough resources to scale up (counselor resources, A&amp;R resources, faculty buy-in – Title V Coop, various grants</a:t>
            </a:r>
          </a:p>
          <a:p>
            <a:r>
              <a:rPr lang="en-US" baseline="0" dirty="0" smtClean="0"/>
              <a:t>Anything we do related to degree planning needed to be district wide because our degree audit and registration system is district wide</a:t>
            </a:r>
          </a:p>
          <a:p>
            <a:r>
              <a:rPr lang="en-US" baseline="0" dirty="0" smtClean="0"/>
              <a:t>Administrative support, district commitment, Organizational structures – former Title V Coop grant </a:t>
            </a:r>
            <a:r>
              <a:rPr lang="en-US" baseline="0" dirty="0" err="1" smtClean="0"/>
              <a:t>receipient</a:t>
            </a:r>
            <a:r>
              <a:rPr lang="en-US" baseline="0" dirty="0" smtClean="0"/>
              <a:t> in online counseling; teams at various campuses to implement; District wide matriculation team</a:t>
            </a:r>
          </a:p>
          <a:p>
            <a:r>
              <a:rPr lang="en-US" baseline="0" dirty="0" smtClean="0"/>
              <a:t>Students asking for access to SEPs and progress toward goals, special programs and counselors desire to track/monitor student progress</a:t>
            </a:r>
          </a:p>
          <a:p>
            <a:r>
              <a:rPr lang="en-US" baseline="0" dirty="0" smtClean="0"/>
              <a:t>Counselors struggling to complete SEPs in 30 minute appointments with so much of time is spent filling out major and GE sheets; little counseling/advising takes place; sessions are hurried; no idea what student is bringing with them to session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CB04-0009-1F46-BB09-EF2280497F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51846" y="5027685"/>
            <a:ext cx="5692974" cy="35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C3B69B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51846" y="5417516"/>
            <a:ext cx="5692974" cy="272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rgbClr val="7D7D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en-US" dirty="0" smtClean="0"/>
              <a:t>By: name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51846" y="5728624"/>
            <a:ext cx="5692974" cy="35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rgbClr val="7D7D7D"/>
                </a:solidFill>
                <a:latin typeface="Goudy Old Style" charset="0"/>
                <a:ea typeface="Goudy Old Style" charset="0"/>
                <a:cs typeface="Goudy Old Style" charset="0"/>
              </a:defRPr>
            </a:lvl1pPr>
          </a:lstStyle>
          <a:p>
            <a:pPr lvl="0"/>
            <a:r>
              <a:rPr lang="en-US" dirty="0" smtClean="0"/>
              <a:t>Todays Date</a:t>
            </a:r>
          </a:p>
        </p:txBody>
      </p:sp>
    </p:spTree>
    <p:extLst>
      <p:ext uri="{BB962C8B-B14F-4D97-AF65-F5344CB8AC3E}">
        <p14:creationId xmlns:p14="http://schemas.microsoft.com/office/powerpoint/2010/main" val="156058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1200"/>
            <a:ext cx="4141788" cy="3198813"/>
          </a:xfrm>
          <a:prstGeom prst="rect">
            <a:avLst/>
          </a:prstGeom>
          <a:solidFill>
            <a:srgbClr val="C3B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3B69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1409546"/>
            <a:ext cx="6212348" cy="409575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C3B69B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3324938" cy="2509506"/>
          </a:xfrm>
          <a:prstGeom prst="rect">
            <a:avLst/>
          </a:prstGeom>
        </p:spPr>
        <p:txBody>
          <a:bodyPr numCol="1" spcCol="822960" anchor="t"/>
          <a:lstStyle>
            <a:lvl1pPr marL="0" indent="0" algn="l">
              <a:lnSpc>
                <a:spcPts val="2600"/>
              </a:lnSpc>
              <a:buNone/>
              <a:defRPr sz="2000" b="0" i="1">
                <a:solidFill>
                  <a:schemeClr val="bg1"/>
                </a:solidFill>
                <a:latin typeface="Goudy Old Style"/>
                <a:cs typeface="Goudy Old Styl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89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Education Planning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3400" y="558800"/>
            <a:ext cx="50292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00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3400" y="584200"/>
            <a:ext cx="76200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5546115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255587" y="6367464"/>
            <a:ext cx="301623" cy="261935"/>
          </a:xfrm>
          <a:prstGeom prst="round2DiagRect">
            <a:avLst>
              <a:gd name="adj1" fmla="val 23103"/>
              <a:gd name="adj2" fmla="val 0"/>
            </a:avLst>
          </a:prstGeom>
          <a:solidFill>
            <a:srgbClr val="00A8B9"/>
          </a:solidFill>
          <a:ln>
            <a:noFill/>
          </a:ln>
        </p:spPr>
        <p:txBody>
          <a:bodyPr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66002" y="6283327"/>
            <a:ext cx="1662113" cy="3667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Shape 34"/>
          <p:cNvGrpSpPr/>
          <p:nvPr/>
        </p:nvGrpSpPr>
        <p:grpSpPr>
          <a:xfrm>
            <a:off x="7805737" y="290514"/>
            <a:ext cx="1190624" cy="1641475"/>
            <a:chOff x="7670799" y="222250"/>
            <a:chExt cx="1275196" cy="1758442"/>
          </a:xfrm>
        </p:grpSpPr>
        <p:sp>
          <p:nvSpPr>
            <p:cNvPr id="35" name="Shape 35"/>
            <p:cNvSpPr/>
            <p:nvPr/>
          </p:nvSpPr>
          <p:spPr>
            <a:xfrm>
              <a:off x="7670800" y="1181400"/>
              <a:ext cx="664801" cy="367334"/>
            </a:xfrm>
            <a:prstGeom prst="round2DiagRect">
              <a:avLst>
                <a:gd name="adj1" fmla="val 36964"/>
                <a:gd name="adj2" fmla="val 0"/>
              </a:avLst>
            </a:prstGeom>
            <a:solidFill>
              <a:srgbClr val="5BBBB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rgbClr val="00A7B8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flipH="1">
              <a:off x="7670799" y="222250"/>
              <a:ext cx="1275196" cy="896225"/>
            </a:xfrm>
            <a:prstGeom prst="round2DiagRect">
              <a:avLst>
                <a:gd name="adj1" fmla="val 0"/>
                <a:gd name="adj2" fmla="val 23562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408714" y="1181400"/>
              <a:ext cx="537282" cy="799292"/>
            </a:xfrm>
            <a:prstGeom prst="round2DiagRect">
              <a:avLst>
                <a:gd name="adj1" fmla="val 33155"/>
                <a:gd name="adj2" fmla="val 0"/>
              </a:avLst>
            </a:prstGeom>
            <a:solidFill>
              <a:srgbClr val="DD481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rgbClr val="00A7B8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06397" y="1562101"/>
            <a:ext cx="8297862" cy="4736629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/>
          <a:lstStyle>
            <a:lvl1pPr marL="228594" indent="63498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32" indent="-19050" rtl="0">
              <a:spcBef>
                <a:spcPts val="0"/>
              </a:spcBef>
              <a:buClr>
                <a:schemeClr val="dk1"/>
              </a:buClr>
              <a:buFont typeface="Merriweather Sans"/>
              <a:buChar char="-"/>
              <a:defRPr/>
            </a:lvl2pPr>
            <a:lvl3pPr marL="1261840" indent="-17272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160" indent="38099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349" indent="38099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23335" y="296109"/>
            <a:ext cx="7128933" cy="113898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201615" y="6351589"/>
            <a:ext cx="395287" cy="365125"/>
          </a:xfrm>
          <a:prstGeom prst="rect">
            <a:avLst/>
          </a:prstGeom>
          <a:noFill/>
          <a:ln>
            <a:noFill/>
          </a:ln>
        </p:spPr>
        <p:txBody>
          <a:bodyPr lIns="121897" tIns="60932" rIns="121897" bIns="60932" anchor="t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>
              <a:buClr>
                <a:srgbClr val="FFFFFF"/>
              </a:buClr>
              <a:buSzPct val="25000"/>
            </a:pPr>
            <a:fld id="{00000000-1234-1234-1234-123412341234}" type="slidenum">
              <a:rPr lang="en-US" smtClean="0"/>
              <a:pPr>
                <a:buClr>
                  <a:srgbClr val="FFFFFF"/>
                </a:buCl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14334"/>
            <a:ext cx="6212348" cy="409575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C3B69B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30425"/>
            <a:ext cx="8229600" cy="2687484"/>
          </a:xfrm>
          <a:prstGeom prst="rect">
            <a:avLst/>
          </a:prstGeom>
        </p:spPr>
        <p:txBody>
          <a:bodyPr numCol="1" spcCol="822960" anchor="t"/>
          <a:lstStyle>
            <a:lvl1pPr marL="0" indent="0" algn="l">
              <a:lnSpc>
                <a:spcPts val="2800"/>
              </a:lnSpc>
              <a:buNone/>
              <a:defRPr sz="2000" b="0" i="0" baseline="0">
                <a:solidFill>
                  <a:srgbClr val="7D7D7D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here: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habeo</a:t>
            </a:r>
            <a:r>
              <a:rPr lang="en-US" dirty="0" smtClean="0"/>
              <a:t> </a:t>
            </a:r>
            <a:r>
              <a:rPr lang="en-US" dirty="0" err="1" smtClean="0"/>
              <a:t>copiosae</a:t>
            </a:r>
            <a:r>
              <a:rPr lang="en-US" dirty="0" smtClean="0"/>
              <a:t> </a:t>
            </a:r>
            <a:r>
              <a:rPr lang="en-US" dirty="0" err="1" smtClean="0"/>
              <a:t>rationibus</a:t>
            </a:r>
            <a:r>
              <a:rPr lang="en-US" dirty="0" smtClean="0"/>
              <a:t> cu sit. </a:t>
            </a:r>
            <a:r>
              <a:rPr lang="en-US" dirty="0" err="1" smtClean="0"/>
              <a:t>Aeque</a:t>
            </a:r>
            <a:r>
              <a:rPr lang="en-US" dirty="0" smtClean="0"/>
              <a:t> </a:t>
            </a:r>
            <a:r>
              <a:rPr lang="en-US" dirty="0" err="1" smtClean="0"/>
              <a:t>fuisset</a:t>
            </a:r>
            <a:r>
              <a:rPr lang="en-US" dirty="0" smtClean="0"/>
              <a:t> sea at, </a:t>
            </a:r>
            <a:r>
              <a:rPr lang="en-US" dirty="0" err="1" smtClean="0"/>
              <a:t>te</a:t>
            </a:r>
            <a:r>
              <a:rPr lang="en-US" dirty="0" smtClean="0"/>
              <a:t> cum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reprimique</a:t>
            </a:r>
            <a:r>
              <a:rPr lang="en-US" dirty="0" smtClean="0"/>
              <a:t>. </a:t>
            </a:r>
            <a:r>
              <a:rPr lang="en-US" dirty="0" err="1" smtClean="0"/>
              <a:t>Eu</a:t>
            </a:r>
            <a:r>
              <a:rPr lang="en-US" dirty="0" smtClean="0"/>
              <a:t> prima </a:t>
            </a:r>
            <a:r>
              <a:rPr lang="en-US" dirty="0" err="1" smtClean="0"/>
              <a:t>putant</a:t>
            </a:r>
            <a:r>
              <a:rPr lang="en-US" dirty="0" smtClean="0"/>
              <a:t> </a:t>
            </a:r>
            <a:r>
              <a:rPr lang="en-US" dirty="0" err="1" smtClean="0"/>
              <a:t>accommodare</a:t>
            </a:r>
            <a:r>
              <a:rPr lang="en-US" dirty="0" smtClean="0"/>
              <a:t> </a:t>
            </a:r>
            <a:r>
              <a:rPr lang="en-US" dirty="0" err="1" smtClean="0"/>
              <a:t>mel</a:t>
            </a:r>
            <a:r>
              <a:rPr lang="en-US" dirty="0" smtClean="0"/>
              <a:t>,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complectitur</a:t>
            </a:r>
            <a:r>
              <a:rPr lang="en-US" dirty="0" smtClean="0"/>
              <a:t> vim an. </a:t>
            </a:r>
            <a:r>
              <a:rPr lang="en-US" dirty="0" err="1" smtClean="0"/>
              <a:t>Inani</a:t>
            </a:r>
            <a:r>
              <a:rPr lang="en-US" dirty="0" smtClean="0"/>
              <a:t> </a:t>
            </a:r>
            <a:r>
              <a:rPr lang="en-US" dirty="0" err="1" smtClean="0"/>
              <a:t>reprimique</a:t>
            </a:r>
            <a:r>
              <a:rPr lang="en-US" dirty="0" smtClean="0"/>
              <a:t> ne sea.</a:t>
            </a:r>
          </a:p>
          <a:p>
            <a:r>
              <a:rPr lang="en-US" dirty="0" smtClean="0"/>
              <a:t>Ex </a:t>
            </a:r>
            <a:r>
              <a:rPr lang="en-US" dirty="0" err="1" smtClean="0"/>
              <a:t>eam</a:t>
            </a:r>
            <a:r>
              <a:rPr lang="en-US" dirty="0" smtClean="0"/>
              <a:t> </a:t>
            </a:r>
            <a:r>
              <a:rPr lang="en-US" dirty="0" err="1" smtClean="0"/>
              <a:t>labores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necessitatibus</a:t>
            </a:r>
            <a:r>
              <a:rPr lang="en-US" dirty="0" smtClean="0"/>
              <a:t>. Ad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utroque</a:t>
            </a:r>
            <a:r>
              <a:rPr lang="en-US" dirty="0" smtClean="0"/>
              <a:t>, at </a:t>
            </a:r>
            <a:r>
              <a:rPr lang="en-US" dirty="0" err="1" smtClean="0"/>
              <a:t>utinam</a:t>
            </a:r>
            <a:r>
              <a:rPr lang="en-US" dirty="0" smtClean="0"/>
              <a:t> </a:t>
            </a:r>
            <a:r>
              <a:rPr lang="en-US" dirty="0" err="1" smtClean="0"/>
              <a:t>tamquam</a:t>
            </a:r>
            <a:r>
              <a:rPr lang="en-US" dirty="0" smtClean="0"/>
              <a:t> </a:t>
            </a:r>
            <a:r>
              <a:rPr lang="en-US" dirty="0" err="1" smtClean="0"/>
              <a:t>integre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. Ad </a:t>
            </a:r>
            <a:r>
              <a:rPr lang="en-US" dirty="0" err="1" smtClean="0"/>
              <a:t>docendi</a:t>
            </a:r>
            <a:r>
              <a:rPr lang="en-US" dirty="0" smtClean="0"/>
              <a:t> </a:t>
            </a:r>
            <a:r>
              <a:rPr lang="en-US" dirty="0" err="1" smtClean="0"/>
              <a:t>apeirian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7200" y="1614334"/>
            <a:ext cx="6212348" cy="409575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C3B69B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30424"/>
            <a:ext cx="8229600" cy="3004749"/>
          </a:xfrm>
          <a:prstGeom prst="rect">
            <a:avLst/>
          </a:prstGeom>
        </p:spPr>
        <p:txBody>
          <a:bodyPr numCol="2" spcCol="274320" anchor="t"/>
          <a:lstStyle>
            <a:lvl1pPr marL="0" indent="0" algn="l">
              <a:lnSpc>
                <a:spcPts val="2800"/>
              </a:lnSpc>
              <a:buNone/>
              <a:defRPr sz="2000" b="0" i="0" baseline="0">
                <a:solidFill>
                  <a:srgbClr val="7D7D7D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here: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habeo</a:t>
            </a:r>
            <a:r>
              <a:rPr lang="en-US" dirty="0" smtClean="0"/>
              <a:t> </a:t>
            </a:r>
            <a:r>
              <a:rPr lang="en-US" dirty="0" err="1" smtClean="0"/>
              <a:t>copiosae</a:t>
            </a:r>
            <a:r>
              <a:rPr lang="en-US" dirty="0" smtClean="0"/>
              <a:t> </a:t>
            </a:r>
            <a:r>
              <a:rPr lang="en-US" dirty="0" err="1" smtClean="0"/>
              <a:t>rationibus</a:t>
            </a:r>
            <a:r>
              <a:rPr lang="en-US" dirty="0" smtClean="0"/>
              <a:t> cu sit. </a:t>
            </a:r>
            <a:r>
              <a:rPr lang="en-US" dirty="0" err="1" smtClean="0"/>
              <a:t>Aeque</a:t>
            </a:r>
            <a:r>
              <a:rPr lang="en-US" dirty="0" smtClean="0"/>
              <a:t> </a:t>
            </a:r>
            <a:r>
              <a:rPr lang="en-US" dirty="0" err="1" smtClean="0"/>
              <a:t>fuisset</a:t>
            </a:r>
            <a:r>
              <a:rPr lang="en-US" dirty="0" smtClean="0"/>
              <a:t> sea at, </a:t>
            </a:r>
            <a:r>
              <a:rPr lang="en-US" dirty="0" err="1" smtClean="0"/>
              <a:t>te</a:t>
            </a:r>
            <a:r>
              <a:rPr lang="en-US" dirty="0" smtClean="0"/>
              <a:t> cum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reprimique</a:t>
            </a:r>
            <a:r>
              <a:rPr lang="en-US" dirty="0" smtClean="0"/>
              <a:t>. </a:t>
            </a:r>
            <a:r>
              <a:rPr lang="en-US" dirty="0" err="1" smtClean="0"/>
              <a:t>Eu</a:t>
            </a:r>
            <a:r>
              <a:rPr lang="en-US" dirty="0" smtClean="0"/>
              <a:t> prima </a:t>
            </a:r>
            <a:r>
              <a:rPr lang="en-US" dirty="0" err="1" smtClean="0"/>
              <a:t>putant</a:t>
            </a:r>
            <a:r>
              <a:rPr lang="en-US" dirty="0" smtClean="0"/>
              <a:t> </a:t>
            </a:r>
            <a:r>
              <a:rPr lang="en-US" dirty="0" err="1" smtClean="0"/>
              <a:t>accommodare</a:t>
            </a:r>
            <a:r>
              <a:rPr lang="en-US" dirty="0" smtClean="0"/>
              <a:t> </a:t>
            </a:r>
            <a:r>
              <a:rPr lang="en-US" dirty="0" err="1" smtClean="0"/>
              <a:t>mel</a:t>
            </a:r>
            <a:r>
              <a:rPr lang="en-US" dirty="0" smtClean="0"/>
              <a:t>, </a:t>
            </a:r>
            <a:r>
              <a:rPr lang="en-US" dirty="0" err="1" smtClean="0"/>
              <a:t>luptatum</a:t>
            </a:r>
            <a:r>
              <a:rPr lang="en-US" dirty="0" smtClean="0"/>
              <a:t> </a:t>
            </a:r>
            <a:r>
              <a:rPr lang="en-US" dirty="0" err="1" smtClean="0"/>
              <a:t>complectitur</a:t>
            </a:r>
            <a:r>
              <a:rPr lang="en-US" dirty="0" smtClean="0"/>
              <a:t> vim an. </a:t>
            </a:r>
            <a:r>
              <a:rPr lang="en-US" dirty="0" err="1" smtClean="0"/>
              <a:t>Inani</a:t>
            </a:r>
            <a:r>
              <a:rPr lang="en-US" dirty="0" smtClean="0"/>
              <a:t> </a:t>
            </a:r>
            <a:r>
              <a:rPr lang="en-US" dirty="0" err="1" smtClean="0"/>
              <a:t>reprimique</a:t>
            </a:r>
            <a:r>
              <a:rPr lang="en-US" dirty="0" smtClean="0"/>
              <a:t> ne.</a:t>
            </a:r>
          </a:p>
          <a:p>
            <a:r>
              <a:rPr lang="en-US" dirty="0" smtClean="0"/>
              <a:t>Ex </a:t>
            </a:r>
            <a:r>
              <a:rPr lang="en-US" dirty="0" err="1" smtClean="0"/>
              <a:t>eam</a:t>
            </a:r>
            <a:r>
              <a:rPr lang="en-US" dirty="0" smtClean="0"/>
              <a:t> </a:t>
            </a:r>
            <a:r>
              <a:rPr lang="en-US" dirty="0" err="1" smtClean="0"/>
              <a:t>labores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necessitatibus</a:t>
            </a:r>
            <a:r>
              <a:rPr lang="en-US" dirty="0" smtClean="0"/>
              <a:t>. Ad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utroque</a:t>
            </a:r>
            <a:r>
              <a:rPr lang="en-US" dirty="0" smtClean="0"/>
              <a:t>, at </a:t>
            </a:r>
            <a:r>
              <a:rPr lang="en-US" dirty="0" err="1" smtClean="0"/>
              <a:t>utinam</a:t>
            </a:r>
            <a:r>
              <a:rPr lang="en-US" dirty="0" smtClean="0"/>
              <a:t> </a:t>
            </a:r>
            <a:r>
              <a:rPr lang="en-US" dirty="0" err="1" smtClean="0"/>
              <a:t>tamquam</a:t>
            </a:r>
            <a:r>
              <a:rPr lang="en-US" dirty="0" smtClean="0"/>
              <a:t> </a:t>
            </a:r>
            <a:r>
              <a:rPr lang="en-US" dirty="0" err="1" smtClean="0"/>
              <a:t>integre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. Ad </a:t>
            </a:r>
            <a:r>
              <a:rPr lang="en-US" dirty="0" err="1" smtClean="0"/>
              <a:t>docendi</a:t>
            </a:r>
            <a:r>
              <a:rPr lang="en-US" dirty="0" smtClean="0"/>
              <a:t> </a:t>
            </a:r>
            <a:r>
              <a:rPr lang="en-US" dirty="0" err="1" smtClean="0"/>
              <a:t>apeirian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2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lank Page F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14334"/>
            <a:ext cx="6212348" cy="409575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C3B69B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614488"/>
            <a:ext cx="3201988" cy="4095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47FA1"/>
                </a:solidFill>
                <a:latin typeface="Montserrat Semi Bold"/>
                <a:ea typeface="+mj-ea"/>
                <a:cs typeface="Montserrat Semi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3B69B"/>
                </a:solidFill>
              </a:rPr>
              <a:t>Click to edit Master</a:t>
            </a:r>
            <a:endParaRPr lang="en-US" dirty="0">
              <a:solidFill>
                <a:srgbClr val="C3B69B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199" y="2130425"/>
            <a:ext cx="8086596" cy="3058495"/>
          </a:xfrm>
          <a:prstGeom prst="rect">
            <a:avLst/>
          </a:prstGeom>
        </p:spPr>
        <p:txBody>
          <a:bodyPr numCol="1" spcCol="91440" anchor="t"/>
          <a:lstStyle>
            <a:lvl1pPr marL="182880" marR="0" indent="-192024" algn="l" defTabSz="4572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/>
              <a:defRPr sz="1600" b="0" i="0">
                <a:solidFill>
                  <a:srgbClr val="7D7D7D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77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614488"/>
            <a:ext cx="3201988" cy="4095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47FA1"/>
                </a:solidFill>
                <a:latin typeface="Montserrat Semi Bold"/>
                <a:ea typeface="+mj-ea"/>
                <a:cs typeface="Montserrat Semi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3B69B"/>
                </a:solidFill>
              </a:rPr>
              <a:t>Click to edit Master</a:t>
            </a:r>
            <a:endParaRPr lang="en-US" dirty="0">
              <a:solidFill>
                <a:srgbClr val="C3B69B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199" y="2130425"/>
            <a:ext cx="8086596" cy="3058495"/>
          </a:xfrm>
          <a:prstGeom prst="rect">
            <a:avLst/>
          </a:prstGeom>
        </p:spPr>
        <p:txBody>
          <a:bodyPr numCol="2" spcCol="91440" anchor="t"/>
          <a:lstStyle>
            <a:lvl1pPr marL="182880" marR="0" indent="-192024" algn="l" defTabSz="4572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tabLst/>
              <a:defRPr sz="1600" b="0" i="0">
                <a:solidFill>
                  <a:srgbClr val="7D7D7D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378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614488"/>
            <a:ext cx="3201988" cy="4095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47FA1"/>
                </a:solidFill>
                <a:latin typeface="Montserrat Semi Bold"/>
                <a:ea typeface="+mj-ea"/>
                <a:cs typeface="Montserrat Semi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3B69B"/>
                </a:solidFill>
              </a:rPr>
              <a:t>Click to edit Master</a:t>
            </a:r>
            <a:endParaRPr lang="en-US" dirty="0">
              <a:solidFill>
                <a:srgbClr val="C3B69B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199" y="2130425"/>
            <a:ext cx="8086596" cy="3058495"/>
          </a:xfrm>
          <a:prstGeom prst="rect">
            <a:avLst/>
          </a:prstGeom>
        </p:spPr>
        <p:txBody>
          <a:bodyPr numCol="1" spcCol="182880" anchor="t"/>
          <a:lstStyle>
            <a:lvl1pPr marL="182880" marR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/>
              <a:defRPr sz="1600" b="0" i="0">
                <a:solidFill>
                  <a:srgbClr val="7D7D7D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614488"/>
            <a:ext cx="3201988" cy="4095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47FA1"/>
                </a:solidFill>
                <a:latin typeface="Montserrat Semi Bold"/>
                <a:ea typeface="+mj-ea"/>
                <a:cs typeface="Montserrat Semi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3B69B"/>
                </a:solidFill>
              </a:rPr>
              <a:t>Click to edit Master</a:t>
            </a:r>
            <a:endParaRPr lang="en-US" dirty="0">
              <a:solidFill>
                <a:srgbClr val="C3B69B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199" y="2130426"/>
            <a:ext cx="8086596" cy="2060070"/>
          </a:xfrm>
          <a:prstGeom prst="rect">
            <a:avLst/>
          </a:prstGeom>
        </p:spPr>
        <p:txBody>
          <a:bodyPr numCol="2" spcCol="182880" anchor="t"/>
          <a:lstStyle>
            <a:lvl1pPr marL="182880" marR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/>
              <a:defRPr sz="1600" b="0" i="0">
                <a:solidFill>
                  <a:srgbClr val="7D7D7D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9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614488"/>
            <a:ext cx="3201988" cy="4095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647FA1"/>
                </a:solidFill>
                <a:latin typeface="Montserrat Semi Bold"/>
                <a:ea typeface="+mj-ea"/>
                <a:cs typeface="Montserrat Semi Bold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3B69B"/>
                </a:solidFill>
              </a:rPr>
              <a:t>Click to edit Master</a:t>
            </a:r>
            <a:endParaRPr lang="en-US" dirty="0">
              <a:solidFill>
                <a:srgbClr val="C3B6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7288213" y="6400800"/>
            <a:ext cx="1363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F5EF66B8-1C3C-9644-9CA1-A32F363EB6D6}" type="slidenum">
              <a:rPr lang="en-US" sz="1200">
                <a:solidFill>
                  <a:srgbClr val="1B3075"/>
                </a:solidFill>
                <a:latin typeface="Goudy Old Style" charset="0"/>
                <a:cs typeface="Goudy Old Style" charset="0"/>
              </a:rPr>
              <a:pPr algn="r"/>
              <a:t>‹#›</a:t>
            </a:fld>
            <a:endParaRPr lang="en-US" sz="1200">
              <a:solidFill>
                <a:srgbClr val="1B3075"/>
              </a:solidFill>
              <a:latin typeface="Goudy Old Style" charset="0"/>
              <a:cs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2" r:id="rId5"/>
    <p:sldLayoutId id="2147483681" r:id="rId6"/>
    <p:sldLayoutId id="2147483684" r:id="rId7"/>
    <p:sldLayoutId id="2147483683" r:id="rId8"/>
    <p:sldLayoutId id="2147483680" r:id="rId9"/>
    <p:sldLayoutId id="2147483690" r:id="rId10"/>
    <p:sldLayoutId id="2147483691" r:id="rId11"/>
    <p:sldLayoutId id="2147483692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ccedplan.org" TargetMode="External"/><Relationship Id="rId3" Type="http://schemas.openxmlformats.org/officeDocument/2006/relationships/hyperlink" Target="https://www.ccctechnology.info/ccctc/categories/ccctc_education_planning_too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1846" y="4813732"/>
            <a:ext cx="5692974" cy="565181"/>
          </a:xfrm>
        </p:spPr>
        <p:txBody>
          <a:bodyPr/>
          <a:lstStyle/>
          <a:p>
            <a:r>
              <a:rPr lang="en-US" sz="1800" dirty="0" smtClean="0"/>
              <a:t>ASCCC Instructional Design and Innovation Institute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Cynthia Rico, Renee Craig-Marius, Robyn Tornay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January 22, 2016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972017" y="921609"/>
            <a:ext cx="6866818" cy="22614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i="0" kern="1200">
                <a:solidFill>
                  <a:srgbClr val="C3B69B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Student Engagement: Working </a:t>
            </a:r>
            <a:endParaRPr lang="en-US" sz="2800" dirty="0" smtClean="0"/>
          </a:p>
          <a:p>
            <a:r>
              <a:rPr lang="en-US" sz="2800" dirty="0" smtClean="0"/>
              <a:t>Holistically </a:t>
            </a:r>
            <a:r>
              <a:rPr lang="en-US" sz="2800" dirty="0"/>
              <a:t>with </a:t>
            </a:r>
            <a:r>
              <a:rPr lang="en-US" sz="2800" dirty="0" smtClean="0"/>
              <a:t>Your Students </a:t>
            </a:r>
            <a:r>
              <a:rPr lang="en-US" sz="2800" dirty="0"/>
              <a:t>Using </a:t>
            </a:r>
            <a:endParaRPr lang="en-US" sz="2800" dirty="0" smtClean="0"/>
          </a:p>
          <a:p>
            <a:r>
              <a:rPr lang="en-US" sz="2800" dirty="0" smtClean="0"/>
              <a:t>Starfish </a:t>
            </a:r>
            <a:r>
              <a:rPr lang="en-US" sz="2800" dirty="0"/>
              <a:t>Degree Planner </a:t>
            </a:r>
          </a:p>
        </p:txBody>
      </p:sp>
    </p:spTree>
    <p:extLst>
      <p:ext uri="{BB962C8B-B14F-4D97-AF65-F5344CB8AC3E}">
        <p14:creationId xmlns:p14="http://schemas.microsoft.com/office/powerpoint/2010/main" val="165828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3800" y="177734"/>
            <a:ext cx="7128933" cy="1138980"/>
          </a:xfr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buClr>
                <a:srgbClr val="00A8B9"/>
              </a:buClr>
              <a:buSzPct val="25000"/>
              <a:buFont typeface="Calibri"/>
            </a:pPr>
            <a:r>
              <a:rPr lang="en-US" sz="3600" dirty="0">
                <a:solidFill>
                  <a:srgbClr val="00A8B9"/>
                </a:solidFill>
                <a:latin typeface="Calibri"/>
                <a:ea typeface="Calibri"/>
                <a:cs typeface="Calibri"/>
                <a:rtl val="0"/>
              </a:rPr>
              <a:t>Course Forced Choices &amp; Warning Messages</a:t>
            </a:r>
          </a:p>
        </p:txBody>
      </p:sp>
      <p:pic>
        <p:nvPicPr>
          <p:cNvPr id="4" name="Picture 3" descr="Error with Cou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7" y="1316716"/>
            <a:ext cx="7046059" cy="47366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48792" y="4820220"/>
            <a:ext cx="1591056" cy="393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6742" y="2742274"/>
            <a:ext cx="1335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Warning messages customizable by program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885432" y="3280884"/>
            <a:ext cx="585215" cy="114743"/>
          </a:xfrm>
          <a:prstGeom prst="rightArrow">
            <a:avLst>
              <a:gd name="adj1" fmla="val 8331"/>
              <a:gd name="adj2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76742" y="4722194"/>
            <a:ext cx="1435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Elective class ‘placeholders’ with forced choices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6755589" y="5171891"/>
            <a:ext cx="673607" cy="114744"/>
          </a:xfrm>
          <a:prstGeom prst="rightArrow">
            <a:avLst>
              <a:gd name="adj1" fmla="val 8331"/>
              <a:gd name="adj2" fmla="val 50000"/>
            </a:avLst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43131" y="5907684"/>
            <a:ext cx="232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Visual Indicator that this course needs Regina’s attention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 rot="14332661">
            <a:off x="1596396" y="5498712"/>
            <a:ext cx="585215" cy="114743"/>
          </a:xfrm>
          <a:prstGeom prst="rightArrow">
            <a:avLst>
              <a:gd name="adj1" fmla="val 8331"/>
              <a:gd name="adj2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buClr>
                <a:srgbClr val="00A8B9"/>
              </a:buClr>
              <a:buSzPct val="25000"/>
              <a:buFont typeface="Calibri"/>
            </a:pPr>
            <a:r>
              <a:rPr lang="en-US" sz="3600" dirty="0" smtClean="0">
                <a:solidFill>
                  <a:srgbClr val="00A8B9"/>
                </a:solidFill>
                <a:latin typeface="Calibri"/>
                <a:ea typeface="Calibri"/>
                <a:cs typeface="Calibri"/>
                <a:rtl val="0"/>
              </a:rPr>
              <a:t>Progress Towards Alternative Degrees</a:t>
            </a:r>
            <a:endParaRPr lang="en-US" sz="3600" dirty="0">
              <a:solidFill>
                <a:srgbClr val="00A8B9"/>
              </a:solidFill>
              <a:latin typeface="Calibri"/>
              <a:ea typeface="Calibri"/>
              <a:cs typeface="Calibri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46" t="11151" r="25738" b="25867"/>
          <a:stretch/>
        </p:blipFill>
        <p:spPr>
          <a:xfrm>
            <a:off x="224852" y="1345481"/>
            <a:ext cx="7704945" cy="5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A8B9"/>
                </a:solidFill>
                <a:ea typeface="Calibri"/>
                <a:cs typeface="Calibri"/>
                <a:rtl val="0"/>
              </a:rPr>
              <a:t>Counselor </a:t>
            </a:r>
            <a:r>
              <a:rPr lang="en-US" dirty="0" smtClean="0">
                <a:solidFill>
                  <a:srgbClr val="00A8B9"/>
                </a:solidFill>
                <a:ea typeface="Calibri"/>
                <a:cs typeface="Calibri"/>
                <a:rtl val="0"/>
              </a:rPr>
              <a:t>View – Student Course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4" y="1616641"/>
            <a:ext cx="7596812" cy="47490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961" y="5870990"/>
            <a:ext cx="4736892" cy="50966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2931" t="30513" r="33879" b="44467"/>
          <a:stretch/>
        </p:blipFill>
        <p:spPr>
          <a:xfrm>
            <a:off x="4497049" y="3724824"/>
            <a:ext cx="4462160" cy="180804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86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buClr>
                <a:srgbClr val="00A8B9"/>
              </a:buClr>
              <a:buSzPct val="25000"/>
              <a:buFont typeface="Calibri"/>
            </a:pPr>
            <a:r>
              <a:rPr lang="en-US" sz="3600" dirty="0" smtClean="0">
                <a:solidFill>
                  <a:srgbClr val="00A8B9"/>
                </a:solidFill>
                <a:latin typeface="Calibri"/>
                <a:ea typeface="Calibri"/>
                <a:cs typeface="Calibri"/>
                <a:rtl val="0"/>
              </a:rPr>
              <a:t>Course Demand Reporting</a:t>
            </a:r>
            <a:endParaRPr lang="en-US" sz="3600" dirty="0">
              <a:solidFill>
                <a:srgbClr val="00A8B9"/>
              </a:solidFill>
              <a:latin typeface="Calibri"/>
              <a:ea typeface="Calibri"/>
              <a:cs typeface="Calibri"/>
              <a:rtl val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6" y="2124512"/>
            <a:ext cx="8604042" cy="38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0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Customized Student-Raised Alerts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 Students Initiate Their Own Help-Seeking </a:t>
            </a:r>
            <a:endParaRPr lang="en-US" dirty="0"/>
          </a:p>
        </p:txBody>
      </p:sp>
      <p:pic>
        <p:nvPicPr>
          <p:cNvPr id="6" name="Picture 5" descr="Screen Shot 2015-10-05 at 12.36.28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3400"/>
            <a:ext cx="9144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Facilitate Faculty Participation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Simple Progress Surveys</a:t>
            </a:r>
            <a:endParaRPr lang="en-US" dirty="0"/>
          </a:p>
        </p:txBody>
      </p:sp>
      <p:pic>
        <p:nvPicPr>
          <p:cNvPr id="6" name="Picture 2" descr="Screen Shot 2015-04-23 at 12.53.31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11869"/>
            <a:ext cx="9144000" cy="50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Encourage Cross-Team Collaboration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Instant Referrals and To-Do Tasks</a:t>
            </a:r>
            <a:endParaRPr lang="en-US" dirty="0"/>
          </a:p>
        </p:txBody>
      </p:sp>
      <p:pic>
        <p:nvPicPr>
          <p:cNvPr id="5" name="Picture 5" descr="Screen Shot 2015-04-22 at 11.47.26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1803400"/>
            <a:ext cx="9144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8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Match Outreach to the Level of Concern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At-a-glance Case Management Tools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3402"/>
            <a:ext cx="9144000" cy="502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Data to Review and Assess Initiatives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End-User and Administrative Analytics</a:t>
            </a:r>
            <a:endParaRPr lang="en-US" dirty="0"/>
          </a:p>
        </p:txBody>
      </p:sp>
      <p:pic>
        <p:nvPicPr>
          <p:cNvPr id="5" name="Picture 4" descr="Screen Shot 2015-04-23 at 12.47.23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1803400"/>
            <a:ext cx="9144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Highlight a Student’s Specific Next Steps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Student-Friendly Interfaces</a:t>
            </a:r>
            <a:endParaRPr lang="en-US" dirty="0"/>
          </a:p>
        </p:txBody>
      </p:sp>
      <p:pic>
        <p:nvPicPr>
          <p:cNvPr id="15" name="Picture 3" descr="Screen Shot 2015-04-22 at 11.28.00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3400"/>
            <a:ext cx="91440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457200" indent="-457200">
              <a:buAutoNum type="arabicParenR"/>
            </a:pPr>
            <a:r>
              <a:rPr lang="en-US" b="1" dirty="0" smtClean="0"/>
              <a:t>Provide a a general overview of the Initiative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Provide a general overview of the platform capabilities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Hear from one of the Pilot colleges on their progress and approach to implementation of the software</a:t>
            </a:r>
          </a:p>
          <a:p>
            <a:pPr marL="457200" indent="-457200">
              <a:buAutoNum type="arabicParenR"/>
            </a:pPr>
            <a:r>
              <a:rPr lang="en-US" b="1" dirty="0" smtClean="0"/>
              <a:t>How can your college get involved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10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Remove Obstacles Between Students and Resources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499782" y="155388"/>
            <a:ext cx="5029200" cy="431800"/>
          </a:xfrm>
        </p:spPr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Personalized Success Networks with Online Scheduling</a:t>
            </a:r>
            <a:endParaRPr lang="en-US" dirty="0"/>
          </a:p>
        </p:txBody>
      </p:sp>
      <p:pic>
        <p:nvPicPr>
          <p:cNvPr id="7" name="Picture 6" descr="Screen Shot 2015-10-05 at 12.21.33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3400"/>
            <a:ext cx="9144000" cy="5054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1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72" y="1091224"/>
            <a:ext cx="6667500" cy="49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04819"/>
            <a:ext cx="6212348" cy="409575"/>
          </a:xfrm>
        </p:spPr>
        <p:txBody>
          <a:bodyPr/>
          <a:lstStyle/>
          <a:p>
            <a:r>
              <a:rPr lang="en-US" dirty="0" smtClean="0"/>
              <a:t>SCCCD Enrollment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0424"/>
            <a:ext cx="8229600" cy="3214462"/>
          </a:xfrm>
        </p:spPr>
        <p:txBody>
          <a:bodyPr numCol="1"/>
          <a:lstStyle/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56570"/>
              </p:ext>
            </p:extLst>
          </p:nvPr>
        </p:nvGraphicFramePr>
        <p:xfrm>
          <a:off x="870852" y="2585356"/>
          <a:ext cx="7287990" cy="241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995">
                  <a:extLst>
                    <a:ext uri="{9D8B030D-6E8A-4147-A177-3AD203B41FA5}">
                      <a16:colId xmlns="" xmlns:a16="http://schemas.microsoft.com/office/drawing/2014/main" val="3649492265"/>
                    </a:ext>
                  </a:extLst>
                </a:gridCol>
                <a:gridCol w="3643995">
                  <a:extLst>
                    <a:ext uri="{9D8B030D-6E8A-4147-A177-3AD203B41FA5}">
                      <a16:colId xmlns="" xmlns:a16="http://schemas.microsoft.com/office/drawing/2014/main" val="806828694"/>
                    </a:ext>
                  </a:extLst>
                </a:gridCol>
              </a:tblGrid>
              <a:tr h="6167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2014-15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80989"/>
                  </a:ext>
                </a:extLst>
              </a:tr>
              <a:tr h="625355">
                <a:tc>
                  <a:txBody>
                    <a:bodyPr/>
                    <a:lstStyle/>
                    <a:p>
                      <a:r>
                        <a:rPr lang="en-US" dirty="0" smtClean="0"/>
                        <a:t>Fresno City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33,185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0868454"/>
                  </a:ext>
                </a:extLst>
              </a:tr>
              <a:tr h="54368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Reedley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9,575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4717509"/>
                  </a:ext>
                </a:extLst>
              </a:tr>
              <a:tr h="625355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Clovis</a:t>
                      </a:r>
                      <a:r>
                        <a:rPr lang="en-US" baseline="0" dirty="0" smtClean="0"/>
                        <a:t> Community</a:t>
                      </a:r>
                      <a:r>
                        <a:rPr lang="en-US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9,020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081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0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4" y="1200678"/>
            <a:ext cx="6212348" cy="409575"/>
          </a:xfrm>
        </p:spPr>
        <p:txBody>
          <a:bodyPr/>
          <a:lstStyle/>
          <a:p>
            <a:r>
              <a:rPr lang="en-US" dirty="0" smtClean="0"/>
              <a:t>Why SCCCD Wanted to Be in the Pilot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61458"/>
            <a:ext cx="8229600" cy="4125686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Have been unsuccessful </a:t>
            </a:r>
            <a:r>
              <a:rPr lang="en-US" sz="1600" b="1" dirty="0"/>
              <a:t>in the past to implement technology-based education </a:t>
            </a:r>
            <a:r>
              <a:rPr lang="en-US" sz="1600" b="1" dirty="0" smtClean="0"/>
              <a:t>planning</a:t>
            </a:r>
            <a:endParaRPr lang="en-US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Strong administrative and District 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Student access to education planning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Tracking/monitoring of students toward goal attainment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Enable counseling sessions to be more efficient and meaningful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Help us with cross-enrolled students and differences in requirements from college to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Make data driven decisions regarding course offerings and enrollment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44220"/>
            <a:ext cx="6212348" cy="409575"/>
          </a:xfrm>
        </p:spPr>
        <p:txBody>
          <a:bodyPr/>
          <a:lstStyle/>
          <a:p>
            <a:r>
              <a:rPr lang="en-US" dirty="0" smtClean="0"/>
              <a:t>Current Structure/Delivery of Counseling Services Offered at Fresno City College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0424"/>
            <a:ext cx="8229600" cy="4020005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Centralized counseling for general student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20 F/T Counselors and 35 adjuncts + Special Program Counselors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Individual </a:t>
            </a:r>
            <a:r>
              <a:rPr lang="en-US" sz="1600" b="1" dirty="0"/>
              <a:t>counseling appointments, workshops, group, online, Q&amp;A station, special programs, one-stop-shop </a:t>
            </a:r>
            <a:r>
              <a:rPr lang="en-US" sz="1600" b="1" dirty="0" smtClean="0"/>
              <a:t>events, early alert services, probation, online orientation, career 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30-minute individual appointments on a same-day </a:t>
            </a:r>
            <a:r>
              <a:rPr lang="en-US" sz="1600" b="1" dirty="0" smtClean="0"/>
              <a:t>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2013-14 – provided 17,047 in-person counseling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Top 3 reasons students visit a counselor – SEPs, help with selecting courses, Transfer planning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1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3450"/>
            <a:ext cx="6212348" cy="409575"/>
          </a:xfrm>
        </p:spPr>
        <p:txBody>
          <a:bodyPr/>
          <a:lstStyle/>
          <a:p>
            <a:r>
              <a:rPr lang="en-US" dirty="0" smtClean="0"/>
              <a:t>Current Delivery of Education Planning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095501"/>
            <a:ext cx="4087586" cy="3838816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Paper/Pencil Student Education Plans (SEP</a:t>
            </a:r>
            <a:r>
              <a:rPr lang="en-US" sz="1800" dirty="0" smtClean="0"/>
              <a:t>) completed during appointments or small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Abbreviate and comprehensive SEPs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Students can receive multiple </a:t>
            </a:r>
            <a:r>
              <a:rPr lang="en-US" sz="1800" dirty="0" smtClean="0"/>
              <a:t>SEPs from different counselors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Limited coordination between programs and academic divisions to address student needs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87" y="1826606"/>
            <a:ext cx="4294413" cy="41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4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424" y="1124139"/>
            <a:ext cx="6212348" cy="409575"/>
          </a:xfrm>
        </p:spPr>
        <p:txBody>
          <a:bodyPr/>
          <a:lstStyle/>
          <a:p>
            <a:r>
              <a:rPr lang="en-US" dirty="0" smtClean="0"/>
              <a:t>Implementation Team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71" y="1475013"/>
            <a:ext cx="7483929" cy="46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24336"/>
            <a:ext cx="6212348" cy="409575"/>
          </a:xfrm>
        </p:spPr>
        <p:txBody>
          <a:bodyPr/>
          <a:lstStyle/>
          <a:p>
            <a:r>
              <a:rPr lang="en-US" dirty="0" smtClean="0"/>
              <a:t>FCC Team Roles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0424"/>
            <a:ext cx="8229600" cy="36063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VP Student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Deans – Counseling, Instruction, Student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SSSP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Admissions and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Counseling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Special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Marketing/PIO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Early Alert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Probation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Instructional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Academic Support/Tutorial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2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04759"/>
            <a:ext cx="6212348" cy="409575"/>
          </a:xfrm>
        </p:spPr>
        <p:txBody>
          <a:bodyPr/>
          <a:lstStyle/>
          <a:p>
            <a:r>
              <a:rPr lang="en-US" dirty="0" smtClean="0"/>
              <a:t>Implementation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0424"/>
            <a:ext cx="8229600" cy="3568247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Pre-Planning Meeting – May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Discover documents to Hobsons – Summer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Campus Opening Day Presentations – August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District Kick-Off – August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FCC Campus Kick-Off – September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Senate presentations – September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Weekly District Team meetings with Hobsons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Monthly FCC team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8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3" y="1204759"/>
            <a:ext cx="6212348" cy="409575"/>
          </a:xfrm>
        </p:spPr>
        <p:txBody>
          <a:bodyPr/>
          <a:lstStyle/>
          <a:p>
            <a:r>
              <a:rPr lang="en-US" dirty="0" smtClean="0"/>
              <a:t>Education Planning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Identifying small student pilot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Uploading of program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Validating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Testing degree planner with pilot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0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CCCTC went out for RFP on an education planning tool in late 2014</a:t>
            </a:r>
          </a:p>
          <a:p>
            <a:pPr>
              <a:buFont typeface="Wingdings" charset="2"/>
              <a:buChar char="§"/>
            </a:pPr>
            <a:r>
              <a:rPr lang="en-US" dirty="0" err="1"/>
              <a:t>Hobsons</a:t>
            </a:r>
            <a:r>
              <a:rPr lang="en-US" dirty="0"/>
              <a:t> acquired Starfish in February 2015</a:t>
            </a:r>
          </a:p>
          <a:p>
            <a:pPr>
              <a:buFont typeface="Wingdings" charset="2"/>
              <a:buChar char="§"/>
            </a:pPr>
            <a:r>
              <a:rPr lang="en-US" dirty="0"/>
              <a:t>CCCTC and </a:t>
            </a:r>
            <a:r>
              <a:rPr lang="en-US" dirty="0" err="1"/>
              <a:t>Hobsons</a:t>
            </a:r>
            <a:r>
              <a:rPr lang="en-US" dirty="0"/>
              <a:t> signed contracts and are implementing the Starfish Enterprise Success Platform in colleges currently throughout the state</a:t>
            </a:r>
          </a:p>
          <a:p>
            <a:pPr>
              <a:buFont typeface="Wingdings" charset="2"/>
              <a:buChar char="§"/>
            </a:pPr>
            <a:r>
              <a:rPr lang="en-US" dirty="0"/>
              <a:t>Three products come with the platform: Degree Planner, Early Alert and 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95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6249"/>
            <a:ext cx="6212348" cy="409575"/>
          </a:xfrm>
        </p:spPr>
        <p:txBody>
          <a:bodyPr/>
          <a:lstStyle/>
          <a:p>
            <a:r>
              <a:rPr lang="en-US" dirty="0" smtClean="0"/>
              <a:t>Benefits of Online Education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65514"/>
            <a:ext cx="8229600" cy="4229099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Preliminary goal planning before meeting with counselor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Time spent in session more productive and can be spent on student concerns and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Quick view of student progress toward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Student ownership in education planning; increase student responsibility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Student increased understanding of their program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Sharing of education plans across departments and campuses to reduce duplication and increase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Quality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When integrated, will provide robust comprehensive system for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61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37403"/>
            <a:ext cx="6212348" cy="409575"/>
          </a:xfrm>
        </p:spPr>
        <p:txBody>
          <a:bodyPr/>
          <a:lstStyle/>
          <a:p>
            <a:r>
              <a:rPr lang="en-US" dirty="0" smtClean="0"/>
              <a:t>Challenges/Concerns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46978"/>
            <a:ext cx="8229600" cy="4617516"/>
          </a:xfrm>
        </p:spPr>
        <p:txBody>
          <a:bodyPr numCol="1"/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Counseling Faculty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Changing entire work flow of a counselor’s day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Counselor work schedules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Counselor training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/>
              <a:t>Resources needed in counselor time and level of technology </a:t>
            </a:r>
            <a:r>
              <a:rPr lang="en-US" sz="1100" b="1" dirty="0" smtClean="0"/>
              <a:t>skills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Fear of unknown</a:t>
            </a:r>
            <a:endParaRPr lang="en-US" sz="1100" b="1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1400" b="1" dirty="0" smtClean="0"/>
              <a:t>Students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Use of ease for students and training of students to use the tool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Students changing majors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Student Training and buy-in</a:t>
            </a:r>
          </a:p>
          <a:p>
            <a:pPr marL="171450" indent="-171450">
              <a:buFont typeface="Arial"/>
              <a:buChar char="•"/>
            </a:pPr>
            <a:r>
              <a:rPr lang="en-US" sz="1100" b="1" dirty="0" smtClean="0"/>
              <a:t>K-12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6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09546"/>
            <a:ext cx="6212348" cy="409575"/>
          </a:xfrm>
        </p:spPr>
        <p:txBody>
          <a:bodyPr/>
          <a:lstStyle/>
          <a:p>
            <a:r>
              <a:rPr lang="en-US" dirty="0" smtClean="0"/>
              <a:t>Challenges/Concerns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7016"/>
            <a:ext cx="8229600" cy="3931328"/>
          </a:xfrm>
        </p:spPr>
        <p:txBody>
          <a:bodyPr numCol="1"/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 b="1" dirty="0"/>
              <a:t>Instructional/Academic Faculty</a:t>
            </a:r>
          </a:p>
          <a:p>
            <a:r>
              <a:rPr lang="en-US" sz="1100" b="1" dirty="0"/>
              <a:t>Faculty and administration buy-in to use for advanced course planning</a:t>
            </a:r>
          </a:p>
          <a:p>
            <a:r>
              <a:rPr lang="en-US" sz="1100" b="1" dirty="0"/>
              <a:t>Faculty use of early alert</a:t>
            </a:r>
          </a:p>
          <a:p>
            <a:r>
              <a:rPr lang="en-US" sz="1100" b="1" dirty="0"/>
              <a:t>Communication and feedback loop for programs using early alert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400" b="1" smtClean="0"/>
              <a:t>Communication</a:t>
            </a:r>
            <a:endParaRPr lang="en-US" sz="1400" b="1" dirty="0" smtClean="0"/>
          </a:p>
          <a:p>
            <a:r>
              <a:rPr lang="en-US" sz="1100" b="1" dirty="0" smtClean="0"/>
              <a:t>Keeping </a:t>
            </a:r>
            <a:r>
              <a:rPr lang="en-US" sz="1100" b="1" dirty="0"/>
              <a:t>implementation on track for District wide implementation – requires a lot of collaboration</a:t>
            </a:r>
          </a:p>
          <a:p>
            <a:r>
              <a:rPr lang="en-US" sz="1100" b="1" dirty="0" smtClean="0"/>
              <a:t>Sharing </a:t>
            </a:r>
            <a:r>
              <a:rPr lang="en-US" sz="1100" b="1" dirty="0"/>
              <a:t>progress with stakeholders and marketing the </a:t>
            </a:r>
            <a:r>
              <a:rPr lang="en-US" sz="1100" b="1" dirty="0" smtClean="0"/>
              <a:t>tool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0756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I get involved?	</a:t>
            </a:r>
            <a:endParaRPr lang="en-US" dirty="0"/>
          </a:p>
        </p:txBody>
      </p:sp>
      <p:pic>
        <p:nvPicPr>
          <p:cNvPr id="4" name="Picture 3" descr="Screen Shot 2016-01-14 at 6.0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1" y="2367210"/>
            <a:ext cx="6067777" cy="426845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669548" y="4487332"/>
            <a:ext cx="1599563" cy="592667"/>
          </a:xfrm>
          <a:prstGeom prst="lef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9548" y="5079999"/>
            <a:ext cx="197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Deadline</a:t>
            </a:r>
          </a:p>
          <a:p>
            <a:r>
              <a:rPr lang="en-US" b="1" dirty="0" smtClean="0"/>
              <a:t> January 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3617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1482AC"/>
                </a:solidFill>
                <a:hlinkClick r:id="rId2"/>
              </a:rPr>
              <a:t>www.cccedplan.org</a:t>
            </a:r>
            <a:endParaRPr lang="en-US" sz="2800" dirty="0">
              <a:solidFill>
                <a:srgbClr val="1482AC"/>
              </a:solidFill>
            </a:endParaRPr>
          </a:p>
          <a:p>
            <a:endParaRPr lang="en-US" sz="800" dirty="0">
              <a:solidFill>
                <a:srgbClr val="1482AC"/>
              </a:solidFill>
            </a:endParaRPr>
          </a:p>
          <a:p>
            <a:r>
              <a:rPr lang="en-US" dirty="0">
                <a:solidFill>
                  <a:srgbClr val="1482AC"/>
                </a:solidFill>
              </a:rPr>
              <a:t>If you have additional questions, post them at:</a:t>
            </a:r>
          </a:p>
          <a:p>
            <a:r>
              <a:rPr lang="en-US" dirty="0">
                <a:solidFill>
                  <a:srgbClr val="1482AC"/>
                </a:solidFill>
                <a:hlinkClick r:id="rId3"/>
              </a:rPr>
              <a:t>https://www.ccctechnology.info</a:t>
            </a:r>
            <a:endParaRPr lang="en-US" dirty="0">
              <a:solidFill>
                <a:srgbClr val="1482A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0424"/>
            <a:ext cx="8229600" cy="3859301"/>
          </a:xfrm>
        </p:spPr>
        <p:txBody>
          <a:bodyPr numCol="1"/>
          <a:lstStyle/>
          <a:p>
            <a:pPr lvl="1" algn="l"/>
            <a:r>
              <a:rPr lang="en-US" b="1" dirty="0"/>
              <a:t>Starfish Enterprise Success Platform</a:t>
            </a:r>
          </a:p>
          <a:p>
            <a:pPr lvl="1" algn="l"/>
            <a:r>
              <a:rPr lang="en-US" sz="2400" dirty="0"/>
              <a:t>The solution is geared to assist students in mapping a multi-year educational plan while balancing their daily lives with the commitments they have outside of the classroom.</a:t>
            </a:r>
          </a:p>
          <a:p>
            <a:pPr lvl="1" algn="l"/>
            <a:endParaRPr lang="en-US" sz="2400" dirty="0"/>
          </a:p>
          <a:p>
            <a:pPr lvl="1" algn="l"/>
            <a:r>
              <a:rPr lang="en-US" sz="2400" dirty="0"/>
              <a:t>The colleges will be able to identify students who are struggling in their courses and breakdown the communication silos so faculty, staff, and students can interact with one another on a more proactive basis.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9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 Pilot Districts (13 Colleges)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84" y="2182305"/>
            <a:ext cx="1367347" cy="136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574" y="3765217"/>
            <a:ext cx="14859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524" y="2270392"/>
            <a:ext cx="1279260" cy="1279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654" y="2114175"/>
            <a:ext cx="1435477" cy="143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966" y="4922077"/>
            <a:ext cx="2938871" cy="1400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24" y="3765217"/>
            <a:ext cx="2390909" cy="996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231" y="4908217"/>
            <a:ext cx="1414479" cy="14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6715" y="3618429"/>
            <a:ext cx="2805465" cy="11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9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35826"/>
              </p:ext>
            </p:extLst>
          </p:nvPr>
        </p:nvGraphicFramePr>
        <p:xfrm>
          <a:off x="2" y="931332"/>
          <a:ext cx="9143999" cy="59266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23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2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5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63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63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Pilot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Degree Planner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Early Alert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Connect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GoLive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City College of San Francisco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Los </a:t>
                      </a:r>
                      <a:r>
                        <a:rPr lang="en-US" sz="1600" dirty="0" err="1" smtClean="0"/>
                        <a:t>Medanos</a:t>
                      </a:r>
                      <a:r>
                        <a:rPr lang="en-US" sz="1600" dirty="0" smtClean="0"/>
                        <a:t>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Contra Costa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Summer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Diablo Valley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Summer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Fresno City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Reedley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Clovis Community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12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 Camino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(EA)/Summer (DP)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Victor Valley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Summer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Santa Barbara City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Summer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Crafton Hills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Summer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 Bernardino Valley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Summer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3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Santa Rosa Junior College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2016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2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 (1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2700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311400"/>
            <a:ext cx="9158288" cy="2235200"/>
          </a:xfrm>
          <a:prstGeom prst="rect">
            <a:avLst/>
          </a:prstGeom>
          <a:solidFill>
            <a:schemeClr val="accent3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Text Placeholder 33"/>
          <p:cNvSpPr txBox="1">
            <a:spLocks/>
          </p:cNvSpPr>
          <p:nvPr/>
        </p:nvSpPr>
        <p:spPr bwMode="auto">
          <a:xfrm>
            <a:off x="530225" y="2436285"/>
            <a:ext cx="8156575" cy="150071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5300" spc="-200" dirty="0">
                <a:solidFill>
                  <a:schemeClr val="bg1"/>
                </a:solidFill>
                <a:latin typeface="Open Sans"/>
                <a:cs typeface="Open Sans"/>
              </a:rPr>
              <a:t>A Comprehensive </a:t>
            </a:r>
          </a:p>
          <a:p>
            <a:pPr marL="0" indent="0">
              <a:buNone/>
              <a:defRPr/>
            </a:pPr>
            <a:r>
              <a:rPr lang="en-AU" sz="5300" spc="-200" dirty="0">
                <a:solidFill>
                  <a:schemeClr val="bg1"/>
                </a:solidFill>
                <a:latin typeface="Open Sans"/>
                <a:cs typeface="Open Sans"/>
              </a:rPr>
              <a:t>Student Success Solution</a:t>
            </a:r>
            <a:endParaRPr lang="en-AU" sz="4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4" name="Picture 3" descr="starfish_by_hobsons_rgb_white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461002"/>
            <a:ext cx="1981200" cy="12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</a:rPr>
              <a:t>Create a Holistic Picture of Every Student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400" y="6248400"/>
            <a:ext cx="1600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Data Integration with SIS, LMS, and More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00201"/>
            <a:ext cx="7062886" cy="52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296108"/>
            <a:ext cx="7128933" cy="882272"/>
          </a:xfr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buClr>
                <a:srgbClr val="00A8B9"/>
              </a:buClr>
              <a:buSzPct val="25000"/>
              <a:buFont typeface="Calibri"/>
            </a:pPr>
            <a:r>
              <a:rPr lang="en-US" sz="3600" dirty="0">
                <a:solidFill>
                  <a:srgbClr val="00A8B9"/>
                </a:solidFill>
                <a:latin typeface="Calibri"/>
                <a:ea typeface="Calibri"/>
                <a:cs typeface="Calibri"/>
                <a:rtl val="0"/>
              </a:rPr>
              <a:t>Student View of </a:t>
            </a:r>
            <a:r>
              <a:rPr lang="en-US" sz="3600" dirty="0" smtClean="0">
                <a:solidFill>
                  <a:srgbClr val="00A8B9"/>
                </a:solidFill>
                <a:latin typeface="Calibri"/>
                <a:ea typeface="Calibri"/>
                <a:cs typeface="Calibri"/>
                <a:rtl val="0"/>
              </a:rPr>
              <a:t>Degree Plan</a:t>
            </a:r>
            <a:endParaRPr lang="en-US" sz="3600" dirty="0">
              <a:solidFill>
                <a:srgbClr val="00A8B9"/>
              </a:solidFill>
              <a:latin typeface="Calibri"/>
              <a:ea typeface="Calibri"/>
              <a:cs typeface="Calibri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845" t="29651" r="20825" b="3243"/>
          <a:stretch/>
        </p:blipFill>
        <p:spPr>
          <a:xfrm>
            <a:off x="1" y="1178380"/>
            <a:ext cx="8517467" cy="5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20268"/>
      </p:ext>
    </p:extLst>
  </p:cSld>
  <p:clrMapOvr>
    <a:masterClrMapping/>
  </p:clrMapOvr>
</p:sld>
</file>

<file path=ppt/theme/theme1.xml><?xml version="1.0" encoding="utf-8"?>
<a:theme xmlns:a="http://schemas.openxmlformats.org/drawingml/2006/main" name="EPI_PowerPoint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637118A7-20AB-254D-B634-232A4C9474DC}" vid="{67BA8BF1-42FE-2445-B3C2-79CFD1417DE6}"/>
    </a:ext>
  </a:extLst>
</a:theme>
</file>

<file path=ppt/theme/theme2.xml><?xml version="1.0" encoding="utf-8"?>
<a:theme xmlns:a="http://schemas.openxmlformats.org/drawingml/2006/main" name="Education Planning Initiativ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637118A7-20AB-254D-B634-232A4C9474DC}" vid="{39AF79CB-CF8D-0249-9FA4-F2348E4807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2813</Words>
  <Application>Microsoft Macintosh PowerPoint</Application>
  <PresentationFormat>On-screen Show (4:3)</PresentationFormat>
  <Paragraphs>319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Calibri</vt:lpstr>
      <vt:lpstr>Goudy Old Style</vt:lpstr>
      <vt:lpstr>Merriweather Sans</vt:lpstr>
      <vt:lpstr>Mission Gothic Regular</vt:lpstr>
      <vt:lpstr>Montserrat</vt:lpstr>
      <vt:lpstr>Montserrat Light</vt:lpstr>
      <vt:lpstr>Montserrat Semi</vt:lpstr>
      <vt:lpstr>Montserrat Semi Bold</vt:lpstr>
      <vt:lpstr>ＭＳ Ｐゴシック</vt:lpstr>
      <vt:lpstr>Open Sans</vt:lpstr>
      <vt:lpstr>Open Sans Semibold</vt:lpstr>
      <vt:lpstr>Wingdings</vt:lpstr>
      <vt:lpstr>Arial</vt:lpstr>
      <vt:lpstr>EPI_PowerPoint_presentation</vt:lpstr>
      <vt:lpstr>Education Planning Initiative template</vt:lpstr>
      <vt:lpstr>PowerPoint Presentation</vt:lpstr>
      <vt:lpstr>Session Goals</vt:lpstr>
      <vt:lpstr>Summary</vt:lpstr>
      <vt:lpstr>Overview</vt:lpstr>
      <vt:lpstr>8 Pilot Districts (13 Colleges)</vt:lpstr>
      <vt:lpstr>PowerPoint Presentation</vt:lpstr>
      <vt:lpstr>PowerPoint Presentation</vt:lpstr>
      <vt:lpstr>Create a Holistic Picture of Every Student</vt:lpstr>
      <vt:lpstr>Student View of Degree Plan</vt:lpstr>
      <vt:lpstr>Course Forced Choices &amp; Warning Messages</vt:lpstr>
      <vt:lpstr>Progress Towards Alternative Degrees</vt:lpstr>
      <vt:lpstr>Counselor View – Student Course Work</vt:lpstr>
      <vt:lpstr>Course Demand Reporting</vt:lpstr>
      <vt:lpstr>Let Students Initiate Their Own Help-Seeking </vt:lpstr>
      <vt:lpstr>Facilitate Faculty Participation</vt:lpstr>
      <vt:lpstr>Encourage Cross-Team Collaboration</vt:lpstr>
      <vt:lpstr>Match Outreach to the Level of Concern</vt:lpstr>
      <vt:lpstr>Use Data to Review and Assess Initiatives</vt:lpstr>
      <vt:lpstr>Highlight a Student’s Specific Next Steps</vt:lpstr>
      <vt:lpstr>Remove Obstacles Between Students and Resources</vt:lpstr>
      <vt:lpstr>PowerPoint Presentation</vt:lpstr>
      <vt:lpstr>SCCCD Enrollment</vt:lpstr>
      <vt:lpstr>Why SCCCD Wanted to Be in the Pilot</vt:lpstr>
      <vt:lpstr>Current Structure/Delivery of Counseling Services Offered at Fresno City College </vt:lpstr>
      <vt:lpstr>Current Delivery of Education Planning Service</vt:lpstr>
      <vt:lpstr>Implementation Team Structure</vt:lpstr>
      <vt:lpstr>FCC Team Roles</vt:lpstr>
      <vt:lpstr>Implementation Progress</vt:lpstr>
      <vt:lpstr>Education Planning Implementation</vt:lpstr>
      <vt:lpstr>Benefits of Online Education Planning</vt:lpstr>
      <vt:lpstr>Challenges/Concerns</vt:lpstr>
      <vt:lpstr>Challenges/Concerns</vt:lpstr>
      <vt:lpstr>How do I get involved? 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Curtis</dc:creator>
  <cp:lastModifiedBy>Microsoft Office User</cp:lastModifiedBy>
  <cp:revision>54</cp:revision>
  <dcterms:created xsi:type="dcterms:W3CDTF">2015-12-17T18:53:31Z</dcterms:created>
  <dcterms:modified xsi:type="dcterms:W3CDTF">2016-01-22T23:52:47Z</dcterms:modified>
</cp:coreProperties>
</file>