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9" r:id="rId4"/>
    <p:sldId id="278" r:id="rId5"/>
    <p:sldId id="259" r:id="rId6"/>
    <p:sldId id="258" r:id="rId7"/>
    <p:sldId id="275" r:id="rId8"/>
    <p:sldId id="280" r:id="rId9"/>
    <p:sldId id="265" r:id="rId10"/>
    <p:sldId id="281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4" autoAdjust="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3D557-E493-7A44-90D9-905C26860ED7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02D21-3DBB-DB40-B696-0D7824D4C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423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Jarek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Jarek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Jarek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5BBD3-D90D-8547-A75A-D56A441DA8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Jarek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Jarek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Jarek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Repeatability issue: No state aid or apportionment may be claimed on account of the attendance of students in noncredit classes in dancing or recreational physical education.” (California Code of Regulations, Title 5, § 58130). While the courses may still be approved and offered under the current noncredit course approval policies; they may not be included in attendance data for apportionment purposes. </a:t>
            </a:r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Jarek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David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David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2D21-3DBB-DB40-B696-0D7824D4C8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3117F79-27DD-E94A-BA52-6E49D8E9A14E}" type="datetimeFigureOut">
              <a:rPr lang="en-US" smtClean="0"/>
              <a:pPr/>
              <a:t>7/6/15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1ABBE9FB-8919-3A4C-8CC2-19EEC8E634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content/acceleration-opportunity-dialogue-and-local-innovation-0" TargetMode="External"/><Relationship Id="rId4" Type="http://schemas.openxmlformats.org/officeDocument/2006/relationships/hyperlink" Target="https://vimeo.com/8934934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059" y="1680881"/>
            <a:ext cx="3481294" cy="16405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 smtClean="0"/>
              <a:t>Innovations in Curriculum: Addressing Equity and Achievement Gaps</a:t>
            </a: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756" y="3615765"/>
            <a:ext cx="4143044" cy="1207129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David Morse.</a:t>
            </a:r>
          </a:p>
          <a:p>
            <a:pPr algn="r"/>
            <a:r>
              <a:rPr lang="en-US" i="1" dirty="0" smtClean="0"/>
              <a:t>President, ASCCC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Jarek</a:t>
            </a:r>
            <a:r>
              <a:rPr lang="en-US" dirty="0" smtClean="0"/>
              <a:t> </a:t>
            </a:r>
            <a:r>
              <a:rPr lang="en-US" dirty="0" err="1" smtClean="0"/>
              <a:t>Janio</a:t>
            </a:r>
            <a:endParaRPr lang="en-US" dirty="0" smtClean="0"/>
          </a:p>
          <a:p>
            <a:pPr algn="r"/>
            <a:r>
              <a:rPr lang="en-US" i="1" dirty="0" smtClean="0"/>
              <a:t>Faculty Coordinator, Santa Ana College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James Todd.</a:t>
            </a:r>
          </a:p>
          <a:p>
            <a:pPr algn="r"/>
            <a:r>
              <a:rPr lang="en-US" i="1" dirty="0" smtClean="0"/>
              <a:t>Interim Vice President, Student Services</a:t>
            </a:r>
          </a:p>
          <a:p>
            <a:pPr algn="r"/>
            <a:r>
              <a:rPr lang="en-US" i="1" dirty="0" smtClean="0"/>
              <a:t>Modesto Junior College</a:t>
            </a:r>
            <a:endParaRPr lang="en-US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04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</p:spPr>
        <p:txBody>
          <a:bodyPr/>
          <a:lstStyle/>
          <a:p>
            <a:pPr algn="r"/>
            <a:r>
              <a:rPr lang="en-US" b="1" dirty="0" smtClean="0"/>
              <a:t>Some recent trends in curriculum innovation and basic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454" y="1572768"/>
            <a:ext cx="6127148" cy="45533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u="sng" dirty="0" smtClean="0"/>
              <a:t>Course </a:t>
            </a:r>
            <a:r>
              <a:rPr lang="en-US" b="1" u="sng" dirty="0"/>
              <a:t>Restructuring </a:t>
            </a:r>
            <a:r>
              <a:rPr lang="en-US" dirty="0"/>
              <a:t>– reducing the time necessary to fulfill </a:t>
            </a:r>
            <a:r>
              <a:rPr lang="en-US" dirty="0" smtClean="0"/>
              <a:t>developmental education </a:t>
            </a:r>
            <a:r>
              <a:rPr lang="en-US" dirty="0"/>
              <a:t>requirements, either </a:t>
            </a:r>
            <a:r>
              <a:rPr lang="en-US" dirty="0" smtClean="0"/>
              <a:t>by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Compressed courses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Paired </a:t>
            </a:r>
            <a:r>
              <a:rPr lang="en-US" dirty="0"/>
              <a:t>courses (e.g., a writing course paired with a literature course)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Curricular </a:t>
            </a:r>
            <a:r>
              <a:rPr lang="en-US" dirty="0"/>
              <a:t>redesign – reducing the number of courses students have to </a:t>
            </a:r>
            <a:r>
              <a:rPr lang="en-US" dirty="0" smtClean="0"/>
              <a:t>take (</a:t>
            </a:r>
            <a:r>
              <a:rPr lang="en-US" dirty="0"/>
              <a:t>often by eliminating redundant content or through a modular approach).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u="sng" dirty="0" smtClean="0"/>
              <a:t>Mainstreaming</a:t>
            </a:r>
            <a:r>
              <a:rPr lang="en-US" dirty="0" smtClean="0"/>
              <a:t> </a:t>
            </a:r>
            <a:r>
              <a:rPr lang="en-US" dirty="0"/>
              <a:t>– student move directly on to college‐level courses, either </a:t>
            </a:r>
            <a:r>
              <a:rPr lang="en-US" dirty="0" smtClean="0"/>
              <a:t>by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Supplemental </a:t>
            </a:r>
            <a:r>
              <a:rPr lang="en-US" dirty="0"/>
              <a:t>Support – students are placed directly into college‐</a:t>
            </a:r>
            <a:r>
              <a:rPr lang="en-US" dirty="0" smtClean="0"/>
              <a:t>level courses</a:t>
            </a:r>
            <a:r>
              <a:rPr lang="en-US" dirty="0"/>
              <a:t>, and are provided additional support through companion classes</a:t>
            </a:r>
            <a:r>
              <a:rPr lang="en-US" dirty="0" smtClean="0"/>
              <a:t>, labs</a:t>
            </a:r>
            <a:r>
              <a:rPr lang="en-US" dirty="0"/>
              <a:t>, etc.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Contextualization </a:t>
            </a:r>
            <a:r>
              <a:rPr lang="en-US" dirty="0"/>
              <a:t>– basic skills instruction is integrated into college‐</a:t>
            </a:r>
            <a:r>
              <a:rPr lang="en-US" dirty="0" smtClean="0"/>
              <a:t>level courses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80998" y="6126163"/>
            <a:ext cx="729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Edgecombe, N. “Accelerating the Academic Achievement of Students Referred to Developmental </a:t>
            </a:r>
            <a:r>
              <a:rPr lang="en-US" sz="1400" dirty="0" smtClean="0"/>
              <a:t>Education.</a:t>
            </a:r>
            <a:r>
              <a:rPr lang="en-US" sz="1400" dirty="0"/>
              <a:t>” Community College Research Center, February </a:t>
            </a:r>
            <a:r>
              <a:rPr lang="en-US" sz="1400" dirty="0" smtClean="0"/>
              <a:t>2011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6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Some recent examples of innovation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“Acceleration”</a:t>
            </a:r>
          </a:p>
          <a:p>
            <a:pPr lvl="1"/>
            <a:r>
              <a:rPr lang="en-US" dirty="0" smtClean="0"/>
              <a:t>Accelerated Learning Project and CAP</a:t>
            </a:r>
          </a:p>
          <a:p>
            <a:pPr lvl="1"/>
            <a:r>
              <a:rPr lang="en-US" dirty="0" smtClean="0"/>
              <a:t>Acceleration in Context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see:</a:t>
            </a:r>
            <a:r>
              <a:rPr lang="en-US" dirty="0" err="1" smtClean="0">
                <a:hlinkClick r:id="rId3"/>
              </a:rPr>
              <a:t>Acceleration</a:t>
            </a:r>
            <a:r>
              <a:rPr lang="en-US" dirty="0" smtClean="0">
                <a:hlinkClick r:id="rId3"/>
              </a:rPr>
              <a:t>: An Opportunity for Dialogue and Innovation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Statway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4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vimeo.com/89349344</a:t>
            </a:r>
            <a:endParaRPr lang="en-US" dirty="0" smtClean="0"/>
          </a:p>
          <a:p>
            <a:r>
              <a:rPr lang="en-US" dirty="0" smtClean="0"/>
              <a:t>Path2Stats</a:t>
            </a:r>
          </a:p>
          <a:p>
            <a:r>
              <a:rPr lang="en-US" dirty="0"/>
              <a:t>N</a:t>
            </a:r>
            <a:r>
              <a:rPr lang="en-US" dirty="0" smtClean="0"/>
              <a:t>on-STEM Algebra</a:t>
            </a:r>
          </a:p>
          <a:p>
            <a:r>
              <a:rPr lang="en-US" dirty="0" smtClean="0"/>
              <a:t>Noncredit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4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Innovation in Noncredit:</a:t>
            </a:r>
            <a:br>
              <a:rPr lang="en-US" b="1" dirty="0" smtClean="0"/>
            </a:br>
            <a:r>
              <a:rPr lang="en-US" b="1" dirty="0" smtClean="0"/>
              <a:t>The Noncredit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the neediest, most underserved members of our communities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Open </a:t>
            </a:r>
            <a:r>
              <a:rPr lang="en-US" dirty="0">
                <a:solidFill>
                  <a:srgbClr val="0000FF"/>
                </a:solidFill>
              </a:rPr>
              <a:t>access</a:t>
            </a:r>
            <a:r>
              <a:rPr lang="en-US" dirty="0">
                <a:solidFill>
                  <a:srgbClr val="000000"/>
                </a:solidFill>
              </a:rPr>
              <a:t> for students with diverse backgrounds and those seeking ways to improve their earning power, literacy skills and access to higher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First </a:t>
            </a:r>
            <a:r>
              <a:rPr lang="en-US" dirty="0">
                <a:solidFill>
                  <a:srgbClr val="000000"/>
                </a:solidFill>
              </a:rPr>
              <a:t>point of entry into college for immigrants, economically disadvantaged and low-skilled </a:t>
            </a:r>
            <a:r>
              <a:rPr lang="en-US" dirty="0" smtClean="0">
                <a:solidFill>
                  <a:srgbClr val="000000"/>
                </a:solidFill>
              </a:rPr>
              <a:t>adults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educational gateway,” “portal to the future”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803729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Innovation in Noncredit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The Role of Faculty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839" y="2020888"/>
            <a:ext cx="5170763" cy="4105275"/>
          </a:xfrm>
        </p:spPr>
        <p:txBody>
          <a:bodyPr>
            <a:normAutofit/>
          </a:bodyPr>
          <a:lstStyle/>
          <a:p>
            <a:r>
              <a:rPr lang="en-US" dirty="0" smtClean="0"/>
              <a:t>Who should be involved in the decision to make courses Credit or Noncredit?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Curriculum issue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Faculty need to be not just at the table, 	but influencing the decision in terms of 	what students need.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837512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214" y="1729852"/>
            <a:ext cx="4933586" cy="473335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dirty="0" smtClean="0"/>
              <a:t>Faculty should lead in the creation of a </a:t>
            </a:r>
            <a:r>
              <a:rPr lang="en-US" i="1" dirty="0" smtClean="0">
                <a:solidFill>
                  <a:srgbClr val="660066"/>
                </a:solidFill>
              </a:rPr>
              <a:t>shared vision </a:t>
            </a:r>
            <a:r>
              <a:rPr lang="en-US" dirty="0" smtClean="0"/>
              <a:t>for curriculum development.</a:t>
            </a:r>
          </a:p>
          <a:p>
            <a:pPr lvl="1">
              <a:buFont typeface="Wingdings" charset="2"/>
              <a:buChar char="²"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smtClean="0"/>
              <a:t> Identify funding sources to support faculty in taking leading roles in curriculum changes and full participation at the local level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smtClean="0"/>
              <a:t> Ensure faculty oversight of all new curriculum collaborations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smtClean="0"/>
              <a:t> Ensure curriculum and program changes drive funding conversations</a:t>
            </a:r>
          </a:p>
          <a:p>
            <a:pPr lvl="1">
              <a:buFont typeface="Wingdings" charset="2"/>
              <a:buChar char="²"/>
            </a:pPr>
            <a:endParaRPr lang="en-US" b="1" dirty="0" smtClean="0"/>
          </a:p>
          <a:p>
            <a:pPr lvl="1">
              <a:buFont typeface="Wingdings" charset="2"/>
              <a:buChar char="²"/>
            </a:pPr>
            <a:endParaRPr lang="en-US" b="1" dirty="0" smtClean="0"/>
          </a:p>
          <a:p>
            <a:pPr lvl="1">
              <a:buFont typeface="Wingdings" charset="2"/>
              <a:buChar char="²"/>
            </a:pPr>
            <a:endParaRPr lang="en-US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81400" y="523772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/>
              <a:t>Innovation in Noncredit:</a:t>
            </a:r>
            <a:br>
              <a:rPr lang="en-US" b="1" dirty="0"/>
            </a:br>
            <a:r>
              <a:rPr lang="en-US" b="1" dirty="0" smtClean="0"/>
              <a:t>Engaging Faculty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277856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/>
              <a:t>Innovation in Noncredit:</a:t>
            </a:r>
            <a:br>
              <a:rPr lang="en-US" b="1" dirty="0"/>
            </a:br>
            <a:r>
              <a:rPr lang="en-US" b="1" dirty="0"/>
              <a:t>Benefits </a:t>
            </a:r>
            <a:r>
              <a:rPr lang="en-US" b="1" dirty="0" smtClean="0"/>
              <a:t>to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Affordable (free!)</a:t>
            </a:r>
          </a:p>
          <a:p>
            <a:r>
              <a:rPr lang="en-US" dirty="0" smtClean="0"/>
              <a:t>Focus on skill attainment, not grades or units</a:t>
            </a:r>
          </a:p>
          <a:p>
            <a:r>
              <a:rPr lang="en-US" dirty="0" smtClean="0"/>
              <a:t>Repeatable and not affected by 30-unit basic skills limitation</a:t>
            </a:r>
          </a:p>
          <a:p>
            <a:r>
              <a:rPr lang="en-US" dirty="0" smtClean="0"/>
              <a:t>Open Entry/Exit</a:t>
            </a:r>
          </a:p>
          <a:p>
            <a:r>
              <a:rPr lang="en-US" dirty="0" smtClean="0"/>
              <a:t>Accessible to nearly all students</a:t>
            </a:r>
          </a:p>
          <a:p>
            <a:r>
              <a:rPr lang="en-US" dirty="0" smtClean="0"/>
              <a:t>Elementary level skills to pre-collegiate</a:t>
            </a:r>
          </a:p>
          <a:p>
            <a:r>
              <a:rPr lang="en-US" dirty="0" smtClean="0"/>
              <a:t>Bridge to other educational/career pathways</a:t>
            </a:r>
          </a:p>
          <a:p>
            <a:r>
              <a:rPr lang="en-US" dirty="0" smtClean="0"/>
              <a:t>CTE: Preparation, Practice and Certification</a:t>
            </a:r>
          </a:p>
          <a:p>
            <a:pPr lvl="1"/>
            <a:r>
              <a:rPr lang="en-US" dirty="0" smtClean="0"/>
              <a:t>Entry level training leading to career pathways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228820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Innovation in Noncredit:</a:t>
            </a:r>
            <a:br>
              <a:rPr lang="en-US" b="1" dirty="0"/>
            </a:br>
            <a:r>
              <a:rPr lang="en-US" b="1" dirty="0"/>
              <a:t>Opportunities </a:t>
            </a:r>
            <a:r>
              <a:rPr lang="en-US" b="1" dirty="0" smtClean="0"/>
              <a:t>for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876800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dirty="0"/>
              <a:t>Multiple pathways for transfer and non-transfer </a:t>
            </a:r>
            <a:r>
              <a:rPr lang="en-US" dirty="0" smtClean="0"/>
              <a:t>students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 Students have many options if they are not eligible for financial aid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 More flexible </a:t>
            </a:r>
            <a:r>
              <a:rPr lang="en-US" dirty="0" smtClean="0"/>
              <a:t>scheduling.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 Students can prepare and get ready for credit programs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Access to information about new academic and/or career opportunities and pathways.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Provides access to counseling and matriculation services.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Courses </a:t>
            </a:r>
            <a:r>
              <a:rPr lang="en-US" dirty="0"/>
              <a:t>have immediate positive impact on students’ lives and communities.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28445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654" y="685800"/>
            <a:ext cx="5180584" cy="886968"/>
          </a:xfrm>
        </p:spPr>
        <p:txBody>
          <a:bodyPr/>
          <a:lstStyle/>
          <a:p>
            <a:pPr algn="r"/>
            <a:r>
              <a:rPr lang="en-US" b="1" dirty="0"/>
              <a:t>Innovation in Noncredit:</a:t>
            </a:r>
            <a:br>
              <a:rPr lang="en-US" b="1" dirty="0"/>
            </a:br>
            <a:r>
              <a:rPr lang="en-US" b="1" dirty="0"/>
              <a:t>Opportunities </a:t>
            </a:r>
            <a:r>
              <a:rPr lang="en-US" b="1" dirty="0" smtClean="0"/>
              <a:t>for Curriculum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Font typeface="Wingdings" charset="2"/>
              <a:buChar char="§"/>
            </a:pPr>
            <a:r>
              <a:rPr lang="en-US" sz="3400" dirty="0"/>
              <a:t>No repeatability </a:t>
            </a:r>
            <a:r>
              <a:rPr lang="en-US" sz="3400" dirty="0" smtClean="0"/>
              <a:t>limits!</a:t>
            </a:r>
            <a:endParaRPr lang="en-US" sz="3400" dirty="0"/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More options for students who are struggling with passing credit </a:t>
            </a:r>
            <a:r>
              <a:rPr lang="en-US" sz="3400" dirty="0" smtClean="0"/>
              <a:t>courses.</a:t>
            </a:r>
            <a:endParaRPr lang="en-US" sz="3400" dirty="0"/>
          </a:p>
          <a:p>
            <a:pPr lvl="1">
              <a:buFont typeface="Wingdings" charset="2"/>
              <a:buChar char="§"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Students can develop the requisite skills to be successful in credit courses.</a:t>
            </a:r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Successful completion of noncredit courses can be part of  multiple measures assessments.</a:t>
            </a:r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Incentivize students to move into credit </a:t>
            </a:r>
            <a:r>
              <a:rPr lang="en-US" sz="3400" dirty="0" smtClean="0"/>
              <a:t>programs.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pPr lvl="1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157388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675" y="685800"/>
            <a:ext cx="5337563" cy="88696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/>
              <a:t>Innovation in Noncredit:</a:t>
            </a:r>
            <a:br>
              <a:rPr lang="en-US" b="1" dirty="0"/>
            </a:br>
            <a:r>
              <a:rPr lang="en-US" b="1" dirty="0"/>
              <a:t>Opportunities </a:t>
            </a:r>
            <a:r>
              <a:rPr lang="en-US" b="1" dirty="0" smtClean="0"/>
              <a:t>for the 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876799"/>
          </a:xfrm>
        </p:spPr>
        <p:txBody>
          <a:bodyPr>
            <a:normAutofit/>
          </a:bodyPr>
          <a:lstStyle/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sz="2000" dirty="0"/>
              <a:t>Create and innovate new courses to meet student needs.</a:t>
            </a:r>
          </a:p>
          <a:p>
            <a:r>
              <a:rPr lang="en-US" sz="2000" dirty="0" smtClean="0"/>
              <a:t>Noncredit </a:t>
            </a:r>
            <a:r>
              <a:rPr lang="en-US" sz="2000" dirty="0"/>
              <a:t>can be a place to pilot and try out new </a:t>
            </a:r>
            <a:r>
              <a:rPr lang="en-US" sz="2000" dirty="0" smtClean="0"/>
              <a:t>curriculum.</a:t>
            </a:r>
          </a:p>
          <a:p>
            <a:r>
              <a:rPr lang="en-US" sz="2000" dirty="0" smtClean="0"/>
              <a:t>Dual </a:t>
            </a:r>
            <a:r>
              <a:rPr lang="en-US" sz="2000" dirty="0"/>
              <a:t>delivery system</a:t>
            </a:r>
          </a:p>
          <a:p>
            <a:pPr lvl="2">
              <a:buFont typeface="Wingdings" charset="2"/>
              <a:buChar char="Ø"/>
            </a:pPr>
            <a:r>
              <a:rPr lang="en-US" sz="2000" dirty="0"/>
              <a:t>Similar courses can cover the same subjects for different skill levels.</a:t>
            </a:r>
          </a:p>
          <a:p>
            <a:pPr marL="571500" indent="-457200"/>
            <a:r>
              <a:rPr lang="en-US" sz="2000" dirty="0" smtClean="0"/>
              <a:t>More </a:t>
            </a:r>
            <a:r>
              <a:rPr lang="en-US" sz="2000" dirty="0"/>
              <a:t>freedom to tailor curriculum in response to community and occupational needs</a:t>
            </a:r>
            <a:br>
              <a:rPr lang="en-US" sz="2000" dirty="0"/>
            </a:b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928766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smtClean="0"/>
              <a:t>Innovation in Noncredit:</a:t>
            </a:r>
            <a:br>
              <a:rPr lang="en-US" sz="2400" b="1" dirty="0" smtClean="0"/>
            </a:br>
            <a:r>
              <a:rPr lang="en-US" sz="2400" b="1" dirty="0" smtClean="0"/>
              <a:t>Barriers to Address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Pay</a:t>
            </a:r>
          </a:p>
          <a:p>
            <a:r>
              <a:rPr lang="en-US" dirty="0" smtClean="0"/>
              <a:t>Differential Teaching Load</a:t>
            </a:r>
          </a:p>
          <a:p>
            <a:r>
              <a:rPr lang="en-US" dirty="0" smtClean="0"/>
              <a:t>Concern over program health</a:t>
            </a:r>
          </a:p>
          <a:p>
            <a:r>
              <a:rPr lang="en-US" dirty="0" smtClean="0"/>
              <a:t>Full-time faculty needed</a:t>
            </a:r>
          </a:p>
          <a:p>
            <a:r>
              <a:rPr lang="en-US" dirty="0" smtClean="0"/>
              <a:t>Increase in workload for course development and changes in preparation</a:t>
            </a:r>
          </a:p>
          <a:p>
            <a:r>
              <a:rPr lang="en-US" dirty="0" smtClean="0"/>
              <a:t>Credit faculty lack of knowledge about noncredit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856" y="375081"/>
            <a:ext cx="4948238" cy="886968"/>
          </a:xfrm>
        </p:spPr>
        <p:txBody>
          <a:bodyPr/>
          <a:lstStyle/>
          <a:p>
            <a:pPr algn="r"/>
            <a:r>
              <a:rPr lang="en-US" b="1" dirty="0" smtClean="0"/>
              <a:t>Equity in Context</a:t>
            </a:r>
            <a:endParaRPr lang="en-US" b="1" dirty="0"/>
          </a:p>
        </p:txBody>
      </p:sp>
      <p:pic>
        <p:nvPicPr>
          <p:cNvPr id="1027" name="Picture 3" descr="C:\Users\toddj\Downloads\Screen Shot 2015-05-05 at 2.28.54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29090" y="1339326"/>
            <a:ext cx="7343775" cy="543877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56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600" dirty="0" smtClean="0"/>
              <a:t>Thank you for listening</a:t>
            </a:r>
            <a:endParaRPr lang="en-US" dirty="0" smtClean="0"/>
          </a:p>
          <a:p>
            <a:r>
              <a:rPr lang="en-US" dirty="0" err="1" smtClean="0"/>
              <a:t>Jarek</a:t>
            </a:r>
            <a:r>
              <a:rPr lang="en-US" dirty="0" smtClean="0"/>
              <a:t> </a:t>
            </a:r>
            <a:r>
              <a:rPr lang="en-US" dirty="0" err="1" smtClean="0"/>
              <a:t>Janio</a:t>
            </a:r>
            <a:r>
              <a:rPr lang="en-US" dirty="0" smtClean="0"/>
              <a:t> &lt;</a:t>
            </a:r>
            <a:r>
              <a:rPr lang="en-US" dirty="0" err="1" smtClean="0"/>
              <a:t>janio_jarek@sac.edu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David Morse &lt;</a:t>
            </a:r>
            <a:r>
              <a:rPr lang="en-US" dirty="0" err="1" smtClean="0"/>
              <a:t>dmorse@lbcc.edu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James Todd &lt;</a:t>
            </a:r>
            <a:r>
              <a:rPr lang="en-US" dirty="0" err="1" smtClean="0"/>
              <a:t>toddj@yosemite.edu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856" y="375081"/>
            <a:ext cx="4948238" cy="886968"/>
          </a:xfrm>
        </p:spPr>
        <p:txBody>
          <a:bodyPr/>
          <a:lstStyle/>
          <a:p>
            <a:pPr algn="r"/>
            <a:r>
              <a:rPr lang="en-US" b="1" dirty="0" smtClean="0"/>
              <a:t>Equity in Context</a:t>
            </a:r>
            <a:endParaRPr lang="en-US" b="1" dirty="0"/>
          </a:p>
        </p:txBody>
      </p:sp>
      <p:pic>
        <p:nvPicPr>
          <p:cNvPr id="2050" name="Picture 2" descr="C:\Users\toddj\Downloads\Screen Shot 2015-05-05 at 2.30.04 PM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6788" y="1262049"/>
            <a:ext cx="7381875" cy="557212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67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Equity in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Equity, curriculum, pedagogy, and support go together</a:t>
            </a:r>
          </a:p>
          <a:p>
            <a:r>
              <a:rPr lang="en-US" dirty="0" smtClean="0"/>
              <a:t>Student Equity planning as strategic</a:t>
            </a:r>
          </a:p>
          <a:p>
            <a:r>
              <a:rPr lang="en-US" dirty="0" smtClean="0"/>
              <a:t>The challenges for basic skills and beyond</a:t>
            </a:r>
          </a:p>
          <a:p>
            <a:r>
              <a:rPr lang="en-US" dirty="0" smtClean="0"/>
              <a:t>Integration of Student Services/Support and Instruction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4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925" y="685800"/>
            <a:ext cx="5166314" cy="886968"/>
          </a:xfrm>
        </p:spPr>
        <p:txBody>
          <a:bodyPr/>
          <a:lstStyle/>
          <a:p>
            <a:pPr algn="r"/>
            <a:r>
              <a:rPr lang="en-US" b="1" dirty="0" smtClean="0"/>
              <a:t>Some of the Many Ways We </a:t>
            </a:r>
            <a:br>
              <a:rPr lang="en-US" b="1" dirty="0" smtClean="0"/>
            </a:br>
            <a:r>
              <a:rPr lang="en-US" b="1" dirty="0" smtClean="0"/>
              <a:t>Already Address Equity and Achievement Gaps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0094" y="2020888"/>
            <a:ext cx="5735508" cy="4105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Year Experience/First Time in College</a:t>
            </a:r>
          </a:p>
          <a:p>
            <a:r>
              <a:rPr lang="en-US" dirty="0" smtClean="0"/>
              <a:t>Summer Bridge Programs</a:t>
            </a:r>
          </a:p>
          <a:p>
            <a:r>
              <a:rPr lang="en-US" dirty="0" smtClean="0"/>
              <a:t>Learning Communities</a:t>
            </a:r>
          </a:p>
          <a:p>
            <a:r>
              <a:rPr lang="en-US" dirty="0" smtClean="0"/>
              <a:t>Embedded Counseling</a:t>
            </a:r>
          </a:p>
          <a:p>
            <a:r>
              <a:rPr lang="en-US" dirty="0" smtClean="0"/>
              <a:t>Tutoring, Supplemental Instruction, Peer Mentoring</a:t>
            </a:r>
          </a:p>
          <a:p>
            <a:r>
              <a:rPr lang="en-US" dirty="0" smtClean="0"/>
              <a:t>Writing Centers, Writing across Curriculum</a:t>
            </a:r>
          </a:p>
          <a:p>
            <a:r>
              <a:rPr lang="en-US" dirty="0" smtClean="0"/>
              <a:t>Categorical Programs</a:t>
            </a:r>
          </a:p>
          <a:p>
            <a:r>
              <a:rPr lang="en-US" dirty="0" smtClean="0"/>
              <a:t>Course Redesign/Restructuring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8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57" y="685800"/>
            <a:ext cx="8533924" cy="886968"/>
          </a:xfrm>
        </p:spPr>
        <p:txBody>
          <a:bodyPr/>
          <a:lstStyle/>
          <a:p>
            <a:pPr algn="r"/>
            <a:r>
              <a:rPr lang="en-US" dirty="0" smtClean="0"/>
              <a:t>Insight into Innovation and Empowering Faculty:</a:t>
            </a:r>
            <a:br>
              <a:rPr lang="en-US" dirty="0" smtClean="0"/>
            </a:br>
            <a:r>
              <a:rPr lang="en-US" dirty="0" smtClean="0"/>
              <a:t>Curriculum Committee and the Academic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Senate role is the process level</a:t>
            </a:r>
          </a:p>
          <a:p>
            <a:pPr lvl="1"/>
            <a:r>
              <a:rPr lang="en-US" dirty="0" smtClean="0"/>
              <a:t>The senate should not micromanage or interfere in curriculum committee work</a:t>
            </a:r>
          </a:p>
          <a:p>
            <a:pPr lvl="1"/>
            <a:r>
              <a:rPr lang="en-US" dirty="0" smtClean="0"/>
              <a:t>The senate should work to ensure that the conditions exist that allow faculty to have open dialogue at the department and the college levels</a:t>
            </a:r>
          </a:p>
          <a:p>
            <a:pPr lvl="1"/>
            <a:r>
              <a:rPr lang="en-US" dirty="0" smtClean="0"/>
              <a:t>The senate should work with administration to remove institutional barriers to innovation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3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57" y="685800"/>
            <a:ext cx="8533924" cy="886968"/>
          </a:xfrm>
        </p:spPr>
        <p:txBody>
          <a:bodyPr/>
          <a:lstStyle/>
          <a:p>
            <a:pPr algn="r"/>
            <a:r>
              <a:rPr lang="en-US" dirty="0" smtClean="0"/>
              <a:t>Insight into Innovation and Empowering Faculty:</a:t>
            </a:r>
            <a:br>
              <a:rPr lang="en-US" dirty="0" smtClean="0"/>
            </a:br>
            <a:r>
              <a:rPr lang="en-US" dirty="0" smtClean="0"/>
              <a:t>Curriculum Committee and the Academic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Committee</a:t>
            </a:r>
          </a:p>
          <a:p>
            <a:pPr lvl="1"/>
            <a:r>
              <a:rPr lang="en-US" dirty="0" smtClean="0"/>
              <a:t>Should facilitate and encourage discussions of innovation at the department level</a:t>
            </a:r>
          </a:p>
          <a:p>
            <a:pPr lvl="1"/>
            <a:r>
              <a:rPr lang="en-US" dirty="0" smtClean="0"/>
              <a:t>Should help to ensure that departments are arriving at decisions using good data and information</a:t>
            </a:r>
          </a:p>
          <a:p>
            <a:pPr lvl="1"/>
            <a:r>
              <a:rPr lang="en-US" dirty="0" smtClean="0"/>
              <a:t>Must keep the broader perspective of what is best for the institution, not just for the individual department.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3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57" y="685800"/>
            <a:ext cx="8533924" cy="886968"/>
          </a:xfrm>
        </p:spPr>
        <p:txBody>
          <a:bodyPr/>
          <a:lstStyle/>
          <a:p>
            <a:pPr algn="r"/>
            <a:r>
              <a:rPr lang="en-US" dirty="0" smtClean="0"/>
              <a:t>Insight into Innovation and Empowering Faculty:</a:t>
            </a:r>
            <a:br>
              <a:rPr lang="en-US" dirty="0" smtClean="0"/>
            </a:br>
            <a:r>
              <a:rPr lang="en-US" dirty="0" smtClean="0"/>
              <a:t>Having Courageous Conversations  </a:t>
            </a:r>
            <a:br>
              <a:rPr lang="en-US" dirty="0" smtClean="0"/>
            </a:br>
            <a:r>
              <a:rPr lang="en-US" dirty="0" smtClean="0"/>
              <a:t>about Curriculum and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Sharing and discussing equity data as an institutional and cross-disciplinary concern</a:t>
            </a:r>
          </a:p>
          <a:p>
            <a:r>
              <a:rPr lang="en-US" dirty="0" smtClean="0"/>
              <a:t>Making Equity a Priority (Carving out Institutional Time and Space)</a:t>
            </a:r>
          </a:p>
          <a:p>
            <a:r>
              <a:rPr lang="en-US" dirty="0"/>
              <a:t>Promoting Professional </a:t>
            </a:r>
            <a:r>
              <a:rPr lang="en-US" dirty="0" smtClean="0"/>
              <a:t>Development</a:t>
            </a:r>
          </a:p>
          <a:p>
            <a:r>
              <a:rPr lang="en-US" dirty="0"/>
              <a:t>Strengthening your Ed Master </a:t>
            </a:r>
            <a:r>
              <a:rPr lang="en-US" dirty="0" smtClean="0"/>
              <a:t>Plan, Strategic Plan </a:t>
            </a:r>
            <a:r>
              <a:rPr lang="en-US" i="1" dirty="0" smtClean="0"/>
              <a:t>through</a:t>
            </a:r>
            <a:r>
              <a:rPr lang="en-US" dirty="0" smtClean="0"/>
              <a:t> Equity</a:t>
            </a:r>
          </a:p>
          <a:p>
            <a:r>
              <a:rPr lang="en-US" dirty="0" smtClean="0"/>
              <a:t>Piloting and Scaling</a:t>
            </a:r>
          </a:p>
          <a:p>
            <a:r>
              <a:rPr lang="en-US" dirty="0" smtClean="0"/>
              <a:t>Incorporating Equity into SLOs and Program Review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1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Balancing Quality and Efficiency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your priorities?  What are you trying to achieve?  Speed or success?</a:t>
            </a:r>
          </a:p>
          <a:p>
            <a:r>
              <a:rPr lang="en-US" dirty="0" smtClean="0"/>
              <a:t>What data are you using to make your decisions?  </a:t>
            </a:r>
          </a:p>
          <a:p>
            <a:r>
              <a:rPr lang="en-US" dirty="0" smtClean="0"/>
              <a:t>What adjustments might you need to make to existing models to make them fit your situation?</a:t>
            </a:r>
          </a:p>
          <a:p>
            <a:pPr lvl="1"/>
            <a:r>
              <a:rPr lang="en-US" dirty="0" smtClean="0"/>
              <a:t>Do not assume that what worked at another institution will work at yours</a:t>
            </a:r>
          </a:p>
          <a:p>
            <a:r>
              <a:rPr lang="en-US" dirty="0" smtClean="0"/>
              <a:t>Do you have the resources in place to support and sustain the innovation?</a:t>
            </a:r>
          </a:p>
          <a:p>
            <a:r>
              <a:rPr lang="en-US" dirty="0" smtClean="0"/>
              <a:t>Note that students will still need options,  Even within an institution, one model will not be likely to work for all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29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1437</TotalTime>
  <Words>1228</Words>
  <Application>Microsoft Macintosh PowerPoint</Application>
  <PresentationFormat>On-screen Show (4:3)</PresentationFormat>
  <Paragraphs>183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Inspiration</vt:lpstr>
      <vt:lpstr>Innovations in Curriculum: Addressing Equity and Achievement Gaps</vt:lpstr>
      <vt:lpstr>Equity in Context</vt:lpstr>
      <vt:lpstr>Equity in Context</vt:lpstr>
      <vt:lpstr>Equity in Context</vt:lpstr>
      <vt:lpstr>Some of the Many Ways We  Already Address Equity and Achievement Gaps</vt:lpstr>
      <vt:lpstr>Insight into Innovation and Empowering Faculty: Curriculum Committee and the Academic Senate</vt:lpstr>
      <vt:lpstr>Insight into Innovation and Empowering Faculty: Curriculum Committee and the Academic Senate</vt:lpstr>
      <vt:lpstr>Insight into Innovation and Empowering Faculty: Having Courageous Conversations   about Curriculum and Equity</vt:lpstr>
      <vt:lpstr>Balancing Quality and Efficiency</vt:lpstr>
      <vt:lpstr>Some recent trends in curriculum innovation and basic skills</vt:lpstr>
      <vt:lpstr>Some recent examples of innovation</vt:lpstr>
      <vt:lpstr>Innovation in Noncredit: The Noncredit Student</vt:lpstr>
      <vt:lpstr>Innovation in Noncredit: The Role of Faculty</vt:lpstr>
      <vt:lpstr>Slide 14</vt:lpstr>
      <vt:lpstr>Innovation in Noncredit: Benefits to Students</vt:lpstr>
      <vt:lpstr>Innovation in Noncredit: Opportunities for Students</vt:lpstr>
      <vt:lpstr>Innovation in Noncredit: Opportunities for Curriculum</vt:lpstr>
      <vt:lpstr>Innovation in Noncredit: Opportunities for the Community</vt:lpstr>
      <vt:lpstr>Innovation in Noncredit: Barriers to Address</vt:lpstr>
      <vt:lpstr>Questions and 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and Innovation in Curriculum</dc:title>
  <dc:creator>James Todd</dc:creator>
  <cp:lastModifiedBy>David Morse</cp:lastModifiedBy>
  <cp:revision>33</cp:revision>
  <dcterms:created xsi:type="dcterms:W3CDTF">2015-07-06T23:59:44Z</dcterms:created>
  <dcterms:modified xsi:type="dcterms:W3CDTF">2015-07-07T00:13:55Z</dcterms:modified>
</cp:coreProperties>
</file>