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1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College of the Desert’s mascot is a roadrunner. I often feel like my students are the coyote and the knowledge and skills I want them to master are like the elusive roadrunner. I see my task as trying to get them to use critical thinking skills to enhance their learning. </a:t>
            </a: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64" name="Shape 16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72" name="Shape 172"/>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914400" lvl="1" indent="-336550" rtl="0">
              <a:lnSpc>
                <a:spcPct val="90000"/>
              </a:lnSpc>
              <a:spcBef>
                <a:spcPts val="500"/>
              </a:spcBef>
              <a:buClr>
                <a:schemeClr val="dk1"/>
              </a:buClr>
              <a:buSzPct val="100000"/>
              <a:buChar char="•"/>
            </a:pPr>
            <a:r>
              <a:rPr lang="en-US" sz="1700"/>
              <a:t>Example: MicroBiome activity</a:t>
            </a:r>
          </a:p>
        </p:txBody>
      </p:sp>
      <p:sp>
        <p:nvSpPr>
          <p:cNvPr id="180" name="Shape 180"/>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96" name="Shape 196"/>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90000"/>
              </a:lnSpc>
              <a:spcBef>
                <a:spcPts val="500"/>
              </a:spcBef>
              <a:buClr>
                <a:schemeClr val="dk1"/>
              </a:buClr>
              <a:buSzPct val="78571"/>
              <a:buFont typeface="Arial"/>
              <a:buNone/>
            </a:pPr>
            <a:r>
              <a:rPr lang="en-US" sz="1400"/>
              <a:t>My classes are usually about 40-43 students.  I used to have only 5 groups, but they were too large.   I now start with about 8 groups with 4-5 students each.  I merge groups as needed if students drop through the semester.  This is hard because they have bonded with their group!</a:t>
            </a:r>
          </a:p>
          <a:p>
            <a:pPr lvl="0" rtl="0">
              <a:lnSpc>
                <a:spcPct val="90000"/>
              </a:lnSpc>
              <a:spcBef>
                <a:spcPts val="500"/>
              </a:spcBef>
              <a:buClr>
                <a:schemeClr val="dk1"/>
              </a:buClr>
              <a:buSzPct val="78571"/>
              <a:buFont typeface="Arial"/>
              <a:buNone/>
            </a:pPr>
            <a:r>
              <a:rPr lang="en-US" sz="1400">
                <a:latin typeface="Arial"/>
                <a:ea typeface="Arial"/>
                <a:cs typeface="Arial"/>
                <a:sym typeface="Arial"/>
              </a:rPr>
              <a:t>•</a:t>
            </a:r>
            <a:r>
              <a:rPr lang="en-US" sz="1400"/>
              <a:t>Monitor group size and participation, shuffle groups for better productivity as needed.</a:t>
            </a:r>
          </a:p>
          <a:p>
            <a:pPr lvl="0">
              <a:spcBef>
                <a:spcPts val="0"/>
              </a:spcBef>
              <a:buNone/>
            </a:pPr>
            <a:endParaRPr/>
          </a:p>
        </p:txBody>
      </p:sp>
      <p:sp>
        <p:nvSpPr>
          <p:cNvPr id="212" name="Shape 212"/>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90000"/>
              </a:lnSpc>
              <a:spcBef>
                <a:spcPts val="1000"/>
              </a:spcBef>
              <a:buClr>
                <a:schemeClr val="dk1"/>
              </a:buClr>
              <a:buSzPct val="42307"/>
              <a:buFont typeface="Arial"/>
              <a:buNone/>
            </a:pPr>
            <a:r>
              <a:rPr lang="en-US" sz="2600">
                <a:latin typeface="Arial"/>
                <a:ea typeface="Arial"/>
                <a:cs typeface="Arial"/>
                <a:sym typeface="Arial"/>
              </a:rPr>
              <a:t>•</a:t>
            </a:r>
            <a:r>
              <a:rPr lang="en-US" sz="2600"/>
              <a:t> </a:t>
            </a:r>
            <a:r>
              <a:rPr lang="en-US" sz="1400"/>
              <a:t>All group members complete the same self eval form, so they all see they are accountable to each other.</a:t>
            </a:r>
          </a:p>
          <a:p>
            <a:pPr lvl="0" rtl="0">
              <a:lnSpc>
                <a:spcPct val="90000"/>
              </a:lnSpc>
              <a:spcBef>
                <a:spcPts val="1000"/>
              </a:spcBef>
              <a:buClr>
                <a:schemeClr val="dk1"/>
              </a:buClr>
              <a:buSzPct val="78571"/>
              <a:buFont typeface="Arial"/>
              <a:buNone/>
            </a:pPr>
            <a:r>
              <a:rPr lang="en-US" sz="1400">
                <a:latin typeface="Arial"/>
                <a:ea typeface="Arial"/>
                <a:cs typeface="Arial"/>
                <a:sym typeface="Arial"/>
              </a:rPr>
              <a:t>•</a:t>
            </a:r>
            <a:r>
              <a:rPr lang="en-US" sz="1400"/>
              <a:t>Group members are allowed to speak to me privately if someone is not truthful, but I make it my job to know this myself. </a:t>
            </a:r>
          </a:p>
        </p:txBody>
      </p:sp>
      <p:sp>
        <p:nvSpPr>
          <p:cNvPr id="220" name="Shape 220"/>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36" name="Shape 236"/>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All humans learn through play. We have to be models of active, hands-on learning in our classrooms for our students to be able to go on and promote this type of learning with children. Doing more of the same just gets us where we have always gotten. </a:t>
            </a:r>
          </a:p>
        </p:txBody>
      </p:sp>
      <p:sp>
        <p:nvSpPr>
          <p:cNvPr id="97" name="Shape 9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44" name="Shape 244"/>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60" name="Shape 260"/>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68" name="Shape 26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77" name="Shape 27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 did what I always do when confronted with a dilemma. I went to my books. Some of my favorites, Carter and Curtis, Training Teachers; Betty Jones, Teaching adults revisited. The andragogical model proposed by Knowles nearly 50 years ago defines assumptions about the adult learner and how she/he is different from the child. What do your students look like? Are they self-directed? Mine are not very much. They do draw on their experiences and they very much enjoy applying new learning immediately. Motivation, my students range from very deeply motivated to having to be pushed by their parents to go to school. I do ask them at the beginning of each semester, I poll my students, why are you here? I seek to hear their stories and tell them mine. It helps them to tell me who they are and why they are there and to understand my background. Those personal connections strengthen our community. </a:t>
            </a:r>
          </a:p>
        </p:txBody>
      </p:sp>
      <p:sp>
        <p:nvSpPr>
          <p:cNvPr id="107" name="Shape 10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How Learning Works; 7 research-based principles for smart teaching. Ambrose, Bridges, DiPietro, Lovett &amp; Norman. We had Dr. DiPietro come to speak at COD and he reviewed these seven principles. It was an excellent presentation and I learned several new principles; </a:t>
            </a:r>
          </a:p>
        </p:txBody>
      </p:sp>
      <p:sp>
        <p:nvSpPr>
          <p:cNvPr id="116" name="Shape 11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Then I fell back on Kolb and fry’s experiential learning model- after my review I realized that I needed more time in my classrooms to work on critical thinking skills. How do I help my students to move from the concrete, observe and reflect, to forming those abstract concepts to be able to test out those concepts. </a:t>
            </a:r>
          </a:p>
        </p:txBody>
      </p:sp>
      <p:sp>
        <p:nvSpPr>
          <p:cNvPr id="125" name="Shape 12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Around the same time as I was researching ways to increase critical thinking, I began hearing about the flipped classroom model for adults. </a:t>
            </a:r>
          </a:p>
        </p:txBody>
      </p:sp>
      <p:sp>
        <p:nvSpPr>
          <p:cNvPr id="142" name="Shape 1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0" name="Shape 15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7" name="Shape 15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143000" y="1122362"/>
            <a:ext cx="6858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750"/>
              </a:spcBef>
              <a:buClr>
                <a:schemeClr val="dk1"/>
              </a:buClr>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buClr>
                <a:schemeClr val="dk1"/>
              </a:buClr>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888888"/>
                </a:solidFill>
                <a:latin typeface="Calibri"/>
                <a:ea typeface="Calibri"/>
                <a:cs typeface="Calibri"/>
                <a:sym typeface="Calibri"/>
              </a:rPr>
              <a:t>‹#›</a:t>
            </a:fld>
            <a:endParaRPr lang="en-US"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750"/>
              </a:spcBef>
              <a:buClr>
                <a:srgbClr val="888888"/>
              </a:buClr>
              <a:buFont typeface="Arial"/>
              <a:buNone/>
              <a:defRPr sz="1800" b="0" i="0" u="none" strike="noStrike" cap="none">
                <a:solidFill>
                  <a:srgbClr val="888888"/>
                </a:solidFill>
                <a:latin typeface="Calibri"/>
                <a:ea typeface="Calibri"/>
                <a:cs typeface="Calibri"/>
                <a:sym typeface="Calibri"/>
              </a:defRPr>
            </a:lvl1pPr>
            <a:lvl2pPr marL="342900" marR="0" lvl="1" indent="0" algn="l" rtl="0">
              <a:lnSpc>
                <a:spcPct val="90000"/>
              </a:lnSpc>
              <a:spcBef>
                <a:spcPts val="375"/>
              </a:spcBef>
              <a:buClr>
                <a:srgbClr val="888888"/>
              </a:buClr>
              <a:buFont typeface="Arial"/>
              <a:buNone/>
              <a:defRPr sz="1500" b="0" i="0" u="none" strike="noStrike" cap="none">
                <a:solidFill>
                  <a:srgbClr val="888888"/>
                </a:solidFill>
                <a:latin typeface="Calibri"/>
                <a:ea typeface="Calibri"/>
                <a:cs typeface="Calibri"/>
                <a:sym typeface="Calibri"/>
              </a:defRPr>
            </a:lvl2pPr>
            <a:lvl3pPr marL="685800" marR="0" lvl="2" indent="0" algn="l" rtl="0">
              <a:lnSpc>
                <a:spcPct val="90000"/>
              </a:lnSpc>
              <a:spcBef>
                <a:spcPts val="375"/>
              </a:spcBef>
              <a:buClr>
                <a:srgbClr val="888888"/>
              </a:buClr>
              <a:buFont typeface="Arial"/>
              <a:buNone/>
              <a:defRPr sz="1350" b="0" i="0" u="none" strike="noStrike" cap="none">
                <a:solidFill>
                  <a:srgbClr val="888888"/>
                </a:solidFill>
                <a:latin typeface="Calibri"/>
                <a:ea typeface="Calibri"/>
                <a:cs typeface="Calibri"/>
                <a:sym typeface="Calibri"/>
              </a:defRPr>
            </a:lvl3pPr>
            <a:lvl4pPr marL="1028700" marR="0" lvl="3"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4pPr>
            <a:lvl5pPr marL="1371600" marR="0" lvl="4"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5pPr>
            <a:lvl6pPr marL="1714500" marR="0" lvl="5"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6pPr>
            <a:lvl7pPr marL="2057400" marR="0" lvl="6"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7pPr>
            <a:lvl8pPr marL="2400300" marR="0" lvl="7"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8pPr>
            <a:lvl9pPr marL="2743200" marR="0" lvl="8" indent="0" algn="l" rtl="0">
              <a:lnSpc>
                <a:spcPct val="90000"/>
              </a:lnSpc>
              <a:spcBef>
                <a:spcPts val="375"/>
              </a:spcBef>
              <a:buClr>
                <a:srgbClr val="888888"/>
              </a:buClr>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75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350" b="1"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171450" marR="0" lvl="0" indent="-19050" algn="l" rtl="0">
              <a:lnSpc>
                <a:spcPct val="90000"/>
              </a:lnSpc>
              <a:spcBef>
                <a:spcPts val="75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514350" marR="0" lvl="1" indent="-38100" algn="l" rtl="0">
              <a:lnSpc>
                <a:spcPct val="90000"/>
              </a:lnSpc>
              <a:spcBef>
                <a:spcPts val="37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2pPr>
            <a:lvl3pPr marL="857250" marR="0" lvl="2"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200150" marR="0" lvl="3"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1543050" marR="0" lvl="4"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1885950" marR="0" lvl="5"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75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buClr>
                <a:schemeClr val="dk1"/>
              </a:buClr>
              <a:buFont typeface="Arial"/>
              <a:buNone/>
              <a:defRPr sz="105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buClr>
                <a:schemeClr val="dk1"/>
              </a:buClr>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a:solidFill>
                  <a:srgbClr val="888888"/>
                </a:solidFill>
                <a:latin typeface="Calibri"/>
                <a:ea typeface="Calibri"/>
                <a:cs typeface="Calibri"/>
                <a:sym typeface="Calibri"/>
              </a:rPr>
              <a:t>‹#›</a:t>
            </a:fld>
            <a:endParaRPr lang="en-US" sz="9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CF2"/>
            </a:gs>
            <a:gs pos="74000">
              <a:srgbClr val="FFE68F"/>
            </a:gs>
            <a:gs pos="83000">
              <a:srgbClr val="FFE68F"/>
            </a:gs>
            <a:gs pos="100000">
              <a:srgbClr val="FFEEB3"/>
            </a:gs>
          </a:gsLst>
          <a:lin ang="5400000" scaled="0"/>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171450" marR="0" lvl="0" indent="-38100" algn="l" rtl="0">
              <a:lnSpc>
                <a:spcPct val="90000"/>
              </a:lnSpc>
              <a:spcBef>
                <a:spcPts val="75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14350" marR="0" lvl="1" indent="-57150" algn="l" rtl="0">
              <a:lnSpc>
                <a:spcPct val="90000"/>
              </a:lnSpc>
              <a:spcBef>
                <a:spcPts val="375"/>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57250" marR="0" lvl="2" indent="-76200" algn="l" rtl="0">
              <a:lnSpc>
                <a:spcPct val="90000"/>
              </a:lnSpc>
              <a:spcBef>
                <a:spcPts val="375"/>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0150" marR="0" lvl="3"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4pPr>
            <a:lvl5pPr marL="1543050" marR="0" lvl="4"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5pPr>
            <a:lvl6pPr marL="1885950" marR="0" lvl="5"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6pPr>
            <a:lvl7pPr marL="2228850" marR="0" lvl="6"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7pPr>
            <a:lvl8pPr marL="2571750" marR="0" lvl="7"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8pPr>
            <a:lvl9pPr marL="2914650" marR="0" lvl="8" indent="-85725" algn="l" rtl="0">
              <a:lnSpc>
                <a:spcPct val="90000"/>
              </a:lnSpc>
              <a:spcBef>
                <a:spcPts val="375"/>
              </a:spcBef>
              <a:buClr>
                <a:schemeClr val="dk1"/>
              </a:buClr>
              <a:buSzPct val="96428"/>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rgbClr val="888888"/>
                </a:solidFill>
                <a:latin typeface="Calibri"/>
                <a:ea typeface="Calibri"/>
                <a:cs typeface="Calibri"/>
                <a:sym typeface="Calibri"/>
              </a:rPr>
              <a:t>‹#›</a:t>
            </a:fld>
            <a:endParaRPr lang="en-US"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youtu.be/_9ieb1Y1VCY?t=10s"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campustechnology.com/articles/2015/05/06/5-free-or-low-cost-tools-for-flipped-learning.aspx?m=2" TargetMode="External"/><Relationship Id="rId3" Type="http://schemas.openxmlformats.org/officeDocument/2006/relationships/hyperlink" Target="http://flippedlearning.org/category/how_to/" TargetMode="External"/><Relationship Id="rId7" Type="http://schemas.openxmlformats.org/officeDocument/2006/relationships/hyperlink" Target="https://www.edutopia.org/blogs/tag/flipped-classro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flippedinstitute.org/how-to-flip" TargetMode="External"/><Relationship Id="rId5" Type="http://schemas.openxmlformats.org/officeDocument/2006/relationships/hyperlink" Target="http://ed.ted.com/on/BynFDc4l" TargetMode="External"/><Relationship Id="rId10" Type="http://schemas.openxmlformats.org/officeDocument/2006/relationships/image" Target="../media/image2.png"/><Relationship Id="rId4" Type="http://schemas.openxmlformats.org/officeDocument/2006/relationships/hyperlink" Target="http://oncourseworkshop.com/" TargetMode="External"/><Relationship Id="rId9" Type="http://schemas.openxmlformats.org/officeDocument/2006/relationships/image" Target="../media/image23.jp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hyperlink" Target="http://www.collegeofthedesert.edu/fs/BFIC/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228598" y="856966"/>
            <a:ext cx="8534399" cy="22860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US" sz="3600" b="0" i="0" u="none" strike="noStrike" cap="none">
                <a:solidFill>
                  <a:schemeClr val="dk1"/>
                </a:solidFill>
                <a:latin typeface="Calibri"/>
                <a:ea typeface="Calibri"/>
                <a:cs typeface="Calibri"/>
                <a:sym typeface="Calibri"/>
              </a:rPr>
              <a:t>Flipping the Classroom</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A Campus Faculty Inquiry Group Experience</a:t>
            </a:r>
          </a:p>
        </p:txBody>
      </p:sp>
      <p:sp>
        <p:nvSpPr>
          <p:cNvPr id="90" name="Shape 90"/>
          <p:cNvSpPr txBox="1">
            <a:spLocks noGrp="1"/>
          </p:cNvSpPr>
          <p:nvPr>
            <p:ph type="subTitle" idx="1"/>
          </p:nvPr>
        </p:nvSpPr>
        <p:spPr>
          <a:xfrm>
            <a:off x="3886200" y="53804"/>
            <a:ext cx="5029199" cy="753955"/>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1800" b="0" i="0" u="none" strike="noStrike" cap="none">
                <a:solidFill>
                  <a:schemeClr val="dk1"/>
                </a:solidFill>
                <a:latin typeface="Calibri"/>
                <a:ea typeface="Calibri"/>
                <a:cs typeface="Calibri"/>
                <a:sym typeface="Calibri"/>
              </a:rPr>
              <a:t>Sarah Gaete and Donna Greene</a:t>
            </a:r>
          </a:p>
          <a:p>
            <a:pPr marL="0" marR="0" lvl="0" indent="0" algn="ctr" rtl="0">
              <a:lnSpc>
                <a:spcPct val="90000"/>
              </a:lnSpc>
              <a:spcBef>
                <a:spcPts val="750"/>
              </a:spcBef>
              <a:spcAft>
                <a:spcPts val="0"/>
              </a:spcAft>
              <a:buClr>
                <a:schemeClr val="dk1"/>
              </a:buClr>
              <a:buSzPct val="25000"/>
              <a:buFont typeface="Arial"/>
              <a:buNone/>
            </a:pPr>
            <a:r>
              <a:rPr lang="en-US" sz="1800" b="0" i="0" u="none" strike="noStrike" cap="none">
                <a:solidFill>
                  <a:schemeClr val="dk1"/>
                </a:solidFill>
                <a:latin typeface="Calibri"/>
                <a:ea typeface="Calibri"/>
                <a:cs typeface="Calibri"/>
                <a:sym typeface="Calibri"/>
              </a:rPr>
              <a:t> College of the Desert, Palm Desert, CA</a:t>
            </a:r>
          </a:p>
          <a:p>
            <a:pPr marL="0" marR="0" lvl="0" indent="0" algn="ctr" rtl="0">
              <a:lnSpc>
                <a:spcPct val="90000"/>
              </a:lnSpc>
              <a:spcBef>
                <a:spcPts val="750"/>
              </a:spcBef>
              <a:buClr>
                <a:schemeClr val="dk1"/>
              </a:buClr>
              <a:buSzPct val="25000"/>
              <a:buFont typeface="Arial"/>
              <a:buNone/>
            </a:pPr>
            <a:endParaRPr sz="1800" b="0" i="0" u="none" strike="noStrike" cap="none">
              <a:solidFill>
                <a:schemeClr val="dk1"/>
              </a:solidFill>
              <a:latin typeface="Calibri"/>
              <a:ea typeface="Calibri"/>
              <a:cs typeface="Calibri"/>
              <a:sym typeface="Calibri"/>
            </a:endParaRPr>
          </a:p>
        </p:txBody>
      </p:sp>
      <p:sp>
        <p:nvSpPr>
          <p:cNvPr id="91" name="Shape 91"/>
          <p:cNvSpPr txBox="1"/>
          <p:nvPr/>
        </p:nvSpPr>
        <p:spPr>
          <a:xfrm>
            <a:off x="270139" y="6085316"/>
            <a:ext cx="7730858"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a:solidFill>
                  <a:schemeClr val="dk1"/>
                </a:solidFill>
                <a:latin typeface="Calibri"/>
                <a:ea typeface="Calibri"/>
                <a:cs typeface="Calibri"/>
                <a:sym typeface="Calibri"/>
              </a:rPr>
              <a:t>ASCCC Instructional Design and Innovations Conference </a:t>
            </a:r>
          </a:p>
          <a:p>
            <a:pPr marL="0" marR="0" lvl="0" indent="0" algn="l" rtl="0">
              <a:spcBef>
                <a:spcPts val="0"/>
              </a:spcBef>
              <a:buSzPct val="25000"/>
              <a:buNone/>
            </a:pPr>
            <a:r>
              <a:rPr lang="en-US" sz="1800">
                <a:solidFill>
                  <a:schemeClr val="dk1"/>
                </a:solidFill>
                <a:latin typeface="Calibri"/>
                <a:ea typeface="Calibri"/>
                <a:cs typeface="Calibri"/>
                <a:sym typeface="Calibri"/>
              </a:rPr>
              <a:t>San Jose, CA 2017</a:t>
            </a:r>
          </a:p>
        </p:txBody>
      </p:sp>
      <p:pic>
        <p:nvPicPr>
          <p:cNvPr id="92" name="Shape 92"/>
          <p:cNvPicPr preferRelativeResize="0"/>
          <p:nvPr/>
        </p:nvPicPr>
        <p:blipFill rotWithShape="1">
          <a:blip r:embed="rId3">
            <a:alphaModFix/>
          </a:blip>
          <a:srcRect/>
          <a:stretch/>
        </p:blipFill>
        <p:spPr>
          <a:xfrm>
            <a:off x="3262311" y="3394867"/>
            <a:ext cx="2466974" cy="1847849"/>
          </a:xfrm>
          <a:prstGeom prst="rect">
            <a:avLst/>
          </a:prstGeom>
          <a:noFill/>
          <a:ln>
            <a:noFill/>
          </a:ln>
        </p:spPr>
      </p:pic>
      <p:pic>
        <p:nvPicPr>
          <p:cNvPr id="93" name="Shape 93"/>
          <p:cNvPicPr preferRelativeResize="0"/>
          <p:nvPr/>
        </p:nvPicPr>
        <p:blipFill rotWithShape="1">
          <a:blip r:embed="rId4">
            <a:alphaModFix/>
          </a:blip>
          <a:srcRect/>
          <a:stretch/>
        </p:blipFill>
        <p:spPr>
          <a:xfrm>
            <a:off x="0" y="34132"/>
            <a:ext cx="2619375" cy="647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1"/>
              </a:buClr>
              <a:buSzPct val="25000"/>
              <a:buFont typeface="Calibri"/>
              <a:buNone/>
            </a:pPr>
            <a:r>
              <a:rPr lang="en-US" sz="4000"/>
              <a:t>Embracing Flipping</a:t>
            </a:r>
            <a:r>
              <a:rPr lang="en-US" sz="3300" b="0" i="0" u="none" strike="noStrike" cap="none">
                <a:solidFill>
                  <a:schemeClr val="dk1"/>
                </a:solidFill>
                <a:latin typeface="Calibri"/>
                <a:ea typeface="Calibri"/>
                <a:cs typeface="Calibri"/>
                <a:sym typeface="Calibri"/>
              </a:rPr>
              <a:t> </a:t>
            </a:r>
          </a:p>
        </p:txBody>
      </p:sp>
      <p:sp>
        <p:nvSpPr>
          <p:cNvPr id="167" name="Shape 167"/>
          <p:cNvSpPr txBox="1">
            <a:spLocks noGrp="1"/>
          </p:cNvSpPr>
          <p:nvPr>
            <p:ph type="body" idx="1"/>
          </p:nvPr>
        </p:nvSpPr>
        <p:spPr>
          <a:xfrm>
            <a:off x="628650" y="1825625"/>
            <a:ext cx="7886700" cy="4351338"/>
          </a:xfrm>
          <a:prstGeom prst="rect">
            <a:avLst/>
          </a:prstGeom>
          <a:noFill/>
          <a:ln>
            <a:noFill/>
          </a:ln>
        </p:spPr>
        <p:txBody>
          <a:bodyPr lIns="91425" tIns="45700" rIns="91425" bIns="45700" anchor="t" anchorCtr="0">
            <a:noAutofit/>
          </a:bodyPr>
          <a:lstStyle/>
          <a:p>
            <a:pPr marL="0" lvl="0" indent="-69850" rtl="0">
              <a:spcBef>
                <a:spcPts val="1000"/>
              </a:spcBef>
              <a:buClr>
                <a:schemeClr val="dk1"/>
              </a:buClr>
              <a:buSzPct val="45833"/>
              <a:buFont typeface="Arial"/>
              <a:buNone/>
            </a:pPr>
            <a:r>
              <a:rPr lang="en-US" sz="2400"/>
              <a:t>22 years of lecturing and testing was getting very old!</a:t>
            </a:r>
          </a:p>
          <a:p>
            <a:pPr marL="457200" lvl="0" indent="-69850" rtl="0">
              <a:spcBef>
                <a:spcPts val="1000"/>
              </a:spcBef>
              <a:buClr>
                <a:schemeClr val="dk1"/>
              </a:buClr>
              <a:buSzPct val="45833"/>
              <a:buFont typeface="Arial"/>
              <a:buNone/>
            </a:pPr>
            <a:r>
              <a:rPr lang="en-US" sz="2400">
                <a:latin typeface="Arial"/>
                <a:ea typeface="Arial"/>
                <a:cs typeface="Arial"/>
                <a:sym typeface="Arial"/>
              </a:rPr>
              <a:t>•</a:t>
            </a:r>
            <a:r>
              <a:rPr lang="en-US" sz="2400"/>
              <a:t>5 years overhead transparencies-Glad those days ended!</a:t>
            </a:r>
          </a:p>
          <a:p>
            <a:pPr marL="457200" lvl="0" indent="-69850" rtl="0">
              <a:spcBef>
                <a:spcPts val="1000"/>
              </a:spcBef>
              <a:buClr>
                <a:schemeClr val="dk1"/>
              </a:buClr>
              <a:buSzPct val="45833"/>
              <a:buFont typeface="Arial"/>
              <a:buNone/>
            </a:pPr>
            <a:r>
              <a:rPr lang="en-US" sz="2400">
                <a:latin typeface="Arial"/>
                <a:ea typeface="Arial"/>
                <a:cs typeface="Arial"/>
                <a:sym typeface="Arial"/>
              </a:rPr>
              <a:t>•</a:t>
            </a:r>
            <a:r>
              <a:rPr lang="en-US" sz="2400"/>
              <a:t>15 years Powerpoints</a:t>
            </a:r>
          </a:p>
          <a:p>
            <a:pPr marL="457200" lvl="0" indent="-69850" rtl="0">
              <a:spcBef>
                <a:spcPts val="500"/>
              </a:spcBef>
              <a:buClr>
                <a:schemeClr val="dk1"/>
              </a:buClr>
              <a:buSzPct val="45833"/>
              <a:buFont typeface="Arial"/>
              <a:buNone/>
            </a:pPr>
            <a:r>
              <a:rPr lang="en-US" sz="2400">
                <a:latin typeface="Arial"/>
                <a:ea typeface="Arial"/>
                <a:cs typeface="Arial"/>
                <a:sym typeface="Arial"/>
              </a:rPr>
              <a:t>•</a:t>
            </a:r>
            <a:r>
              <a:rPr lang="en-US" sz="2400"/>
              <a:t>how much to they learn if they don’t take their own notes?</a:t>
            </a:r>
          </a:p>
          <a:p>
            <a:pPr marL="457200" lvl="0" indent="-69850" rtl="0">
              <a:spcBef>
                <a:spcPts val="1000"/>
              </a:spcBef>
              <a:buClr>
                <a:schemeClr val="dk1"/>
              </a:buClr>
              <a:buSzPct val="45833"/>
              <a:buFont typeface="Arial"/>
              <a:buNone/>
            </a:pPr>
            <a:r>
              <a:rPr lang="en-US" sz="2400">
                <a:latin typeface="Arial"/>
                <a:ea typeface="Arial"/>
                <a:cs typeface="Arial"/>
                <a:sym typeface="Arial"/>
              </a:rPr>
              <a:t>•</a:t>
            </a:r>
            <a:r>
              <a:rPr lang="en-US" sz="2400"/>
              <a:t>3 Semesters ago  I learned about flipping:</a:t>
            </a:r>
          </a:p>
          <a:p>
            <a:pPr marL="914400" lvl="0" indent="-381000" rtl="0">
              <a:spcBef>
                <a:spcPts val="1000"/>
              </a:spcBef>
              <a:buSzPct val="100000"/>
            </a:pPr>
            <a:r>
              <a:rPr lang="en-US" sz="2400"/>
              <a:t> I saw my role change from professor to facilitator.</a:t>
            </a:r>
          </a:p>
          <a:p>
            <a:pPr marL="914400" lvl="0" indent="-381000" rtl="0">
              <a:spcBef>
                <a:spcPts val="1000"/>
              </a:spcBef>
              <a:buSzPct val="100000"/>
            </a:pPr>
            <a:r>
              <a:rPr lang="en-US" sz="2400"/>
              <a:t>My job was not so much to teach, but empower the students to learn independently and as groups, collaboratively.</a:t>
            </a:r>
          </a:p>
          <a:p>
            <a:pPr marL="171450" marR="0" lvl="0" indent="-171450" algn="l" rtl="0">
              <a:lnSpc>
                <a:spcPct val="90000"/>
              </a:lnSpc>
              <a:spcBef>
                <a:spcPts val="0"/>
              </a:spcBef>
              <a:buClr>
                <a:schemeClr val="dk1"/>
              </a:buClr>
              <a:buSzPct val="100000"/>
              <a:buFont typeface="Arial"/>
              <a:buNone/>
            </a:pPr>
            <a:endParaRPr/>
          </a:p>
        </p:txBody>
      </p:sp>
      <p:pic>
        <p:nvPicPr>
          <p:cNvPr id="168" name="Shape 168"/>
          <p:cNvPicPr preferRelativeResize="0"/>
          <p:nvPr/>
        </p:nvPicPr>
        <p:blipFill>
          <a:blip r:embed="rId3">
            <a:alphaModFix/>
          </a:blip>
          <a:stretch>
            <a:fillRect/>
          </a:stretch>
        </p:blipFill>
        <p:spPr>
          <a:xfrm>
            <a:off x="7381050" y="131599"/>
            <a:ext cx="1680700" cy="21204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4000"/>
              <a:t>Get Flipping</a:t>
            </a:r>
          </a:p>
        </p:txBody>
      </p:sp>
      <p:sp>
        <p:nvSpPr>
          <p:cNvPr id="175" name="Shape 175"/>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457200" lvl="0" indent="-393700" rtl="0">
              <a:spcBef>
                <a:spcPts val="1000"/>
              </a:spcBef>
              <a:buSzPct val="100000"/>
            </a:pPr>
            <a:r>
              <a:rPr lang="en-US" sz="2600"/>
              <a:t>Just keep it simple the first semester!  Grow from there!</a:t>
            </a:r>
          </a:p>
          <a:p>
            <a:pPr marL="457200" lvl="0" indent="-393700" rtl="0">
              <a:spcBef>
                <a:spcPts val="1000"/>
              </a:spcBef>
              <a:buSzPct val="100000"/>
            </a:pPr>
            <a:r>
              <a:rPr lang="en-US" sz="2600"/>
              <a:t>Flipping takes time and planning</a:t>
            </a:r>
          </a:p>
          <a:p>
            <a:pPr marL="457200" lvl="0" indent="-393700" rtl="0">
              <a:spcBef>
                <a:spcPts val="1000"/>
              </a:spcBef>
              <a:buSzPct val="100000"/>
            </a:pPr>
            <a:r>
              <a:rPr lang="en-US" sz="2600"/>
              <a:t>Be patient.  Some things will work and some may not.  It is OK! Students see you trying and are grateful you are not just a talking head</a:t>
            </a:r>
          </a:p>
          <a:p>
            <a:pPr marL="457200" lvl="0" indent="-381000" rtl="0">
              <a:spcBef>
                <a:spcPts val="1000"/>
              </a:spcBef>
              <a:buSzPct val="100000"/>
            </a:pPr>
            <a:r>
              <a:rPr lang="en-US" sz="2400"/>
              <a:t>Begin with small activities, not heavily weighted, while they get comfortable with their own contributions, and familiar with group members.</a:t>
            </a:r>
          </a:p>
          <a:p>
            <a:pPr marL="0" lvl="0" indent="0" rtl="0">
              <a:spcBef>
                <a:spcPts val="1000"/>
              </a:spcBef>
              <a:buNone/>
            </a:pPr>
            <a:endParaRPr sz="2600"/>
          </a:p>
        </p:txBody>
      </p:sp>
      <p:pic>
        <p:nvPicPr>
          <p:cNvPr id="176" name="Shape 176"/>
          <p:cNvPicPr preferRelativeResize="0"/>
          <p:nvPr/>
        </p:nvPicPr>
        <p:blipFill>
          <a:blip r:embed="rId3">
            <a:alphaModFix/>
          </a:blip>
          <a:stretch>
            <a:fillRect/>
          </a:stretch>
        </p:blipFill>
        <p:spPr>
          <a:xfrm>
            <a:off x="759675" y="229086"/>
            <a:ext cx="1638300" cy="15977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81975" y="263225"/>
            <a:ext cx="7886700" cy="1562400"/>
          </a:xfrm>
          <a:prstGeom prst="rect">
            <a:avLst/>
          </a:prstGeom>
        </p:spPr>
        <p:txBody>
          <a:bodyPr lIns="91425" tIns="91425" rIns="91425" bIns="91425" anchor="ctr" anchorCtr="0">
            <a:noAutofit/>
          </a:bodyPr>
          <a:lstStyle/>
          <a:p>
            <a:pPr lvl="0" algn="ctr">
              <a:spcBef>
                <a:spcPts val="0"/>
              </a:spcBef>
              <a:buNone/>
            </a:pPr>
            <a:r>
              <a:rPr lang="en-US" sz="4000"/>
              <a:t>Just Flip It!</a:t>
            </a:r>
          </a:p>
        </p:txBody>
      </p:sp>
      <p:sp>
        <p:nvSpPr>
          <p:cNvPr id="183" name="Shape 183"/>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457200" lvl="0" indent="-355600" rtl="0">
              <a:spcBef>
                <a:spcPts val="1000"/>
              </a:spcBef>
              <a:buSzPct val="100000"/>
            </a:pPr>
            <a:r>
              <a:rPr lang="en-US" sz="2000"/>
              <a:t>Students and groups may need a few flipping activities under their belt before they understand your expectations.  </a:t>
            </a:r>
          </a:p>
          <a:p>
            <a:pPr marL="0" lvl="0" indent="0" rtl="0">
              <a:spcBef>
                <a:spcPts val="1000"/>
              </a:spcBef>
              <a:buNone/>
            </a:pPr>
            <a:endParaRPr sz="2000"/>
          </a:p>
          <a:p>
            <a:pPr marL="457200" lvl="0" indent="-355600" rtl="0">
              <a:spcBef>
                <a:spcPts val="1000"/>
              </a:spcBef>
              <a:buSzPct val="100000"/>
            </a:pPr>
            <a:r>
              <a:rPr lang="en-US" sz="2000"/>
              <a:t>It is important to guide and advise much and often throughout these first activities to ensure their success.</a:t>
            </a:r>
          </a:p>
          <a:p>
            <a:pPr marL="0" lvl="0" indent="0" rtl="0">
              <a:spcBef>
                <a:spcPts val="1000"/>
              </a:spcBef>
              <a:buNone/>
            </a:pPr>
            <a:endParaRPr sz="2000"/>
          </a:p>
          <a:p>
            <a:pPr marL="457200" lvl="0" indent="-355600" rtl="0">
              <a:spcBef>
                <a:spcPts val="1000"/>
              </a:spcBef>
              <a:buSzPct val="100000"/>
            </a:pPr>
            <a:r>
              <a:rPr lang="en-US" sz="2000"/>
              <a:t>Try using textbook resources and tools that are available to reinforce learning.  Examples of resources I use:</a:t>
            </a:r>
          </a:p>
          <a:p>
            <a:pPr marL="914400" lvl="1" indent="-336550" rtl="0">
              <a:spcBef>
                <a:spcPts val="500"/>
              </a:spcBef>
              <a:buSzPct val="100000"/>
            </a:pPr>
            <a:r>
              <a:rPr lang="en-US" sz="1700"/>
              <a:t>Chapter Learning Objectives</a:t>
            </a:r>
          </a:p>
          <a:p>
            <a:pPr marL="914400" lvl="1" indent="-336550" rtl="0">
              <a:spcBef>
                <a:spcPts val="500"/>
              </a:spcBef>
              <a:buSzPct val="100000"/>
            </a:pPr>
            <a:r>
              <a:rPr lang="en-US" sz="1700"/>
              <a:t>Pre and Post Learning Assessments</a:t>
            </a:r>
          </a:p>
          <a:p>
            <a:pPr marL="914400" lvl="1" indent="-336550" rtl="0">
              <a:spcBef>
                <a:spcPts val="500"/>
              </a:spcBef>
              <a:buSzPct val="100000"/>
            </a:pPr>
            <a:r>
              <a:rPr lang="en-US" sz="1700"/>
              <a:t>Critical Thinking Questions</a:t>
            </a:r>
          </a:p>
          <a:p>
            <a:pPr marL="914400" lvl="1" indent="-336550" rtl="0">
              <a:spcBef>
                <a:spcPts val="500"/>
              </a:spcBef>
              <a:buSzPct val="100000"/>
            </a:pPr>
            <a:r>
              <a:rPr lang="en-US" sz="1700"/>
              <a:t>Discussion questions on a video or Ted Talk </a:t>
            </a:r>
          </a:p>
          <a:p>
            <a:pPr marL="0" lvl="0" indent="0" rtl="0">
              <a:spcBef>
                <a:spcPts val="500"/>
              </a:spcBef>
              <a:buNone/>
            </a:pPr>
            <a:endParaRPr/>
          </a:p>
        </p:txBody>
      </p:sp>
      <p:pic>
        <p:nvPicPr>
          <p:cNvPr id="184" name="Shape 184"/>
          <p:cNvPicPr preferRelativeResize="0"/>
          <p:nvPr/>
        </p:nvPicPr>
        <p:blipFill>
          <a:blip r:embed="rId3">
            <a:alphaModFix/>
          </a:blip>
          <a:stretch>
            <a:fillRect/>
          </a:stretch>
        </p:blipFill>
        <p:spPr>
          <a:xfrm>
            <a:off x="6439875" y="4867750"/>
            <a:ext cx="2075474" cy="1825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3600">
                <a:latin typeface="Arial"/>
                <a:ea typeface="Arial"/>
                <a:cs typeface="Arial"/>
                <a:sym typeface="Arial"/>
              </a:rPr>
              <a:t>How to Build Flipping Proficiency</a:t>
            </a:r>
          </a:p>
        </p:txBody>
      </p:sp>
      <p:sp>
        <p:nvSpPr>
          <p:cNvPr id="191" name="Shape 191"/>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69850" rtl="0">
              <a:spcBef>
                <a:spcPts val="1000"/>
              </a:spcBef>
              <a:buClr>
                <a:schemeClr val="dk1"/>
              </a:buClr>
              <a:buSzPct val="42307"/>
              <a:buFont typeface="Arial"/>
              <a:buNone/>
            </a:pPr>
            <a:r>
              <a:rPr lang="en-US" sz="2600"/>
              <a:t>Build LMS to ensure, using due dates and deadlines, that content is reviewed outside of class, and prior to scheduled Success Group activities during class time.  Examples:</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Assign reading of text.</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Pre- and Post Assessments are completed</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Case Studies completed</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Supplemental or outside reading is completed</a:t>
            </a:r>
          </a:p>
          <a:p>
            <a:pPr marL="0" lvl="0" indent="0" rtl="0">
              <a:spcBef>
                <a:spcPts val="500"/>
              </a:spcBef>
              <a:buNone/>
            </a:pPr>
            <a:endParaRPr/>
          </a:p>
        </p:txBody>
      </p:sp>
      <p:pic>
        <p:nvPicPr>
          <p:cNvPr id="192" name="Shape 192"/>
          <p:cNvPicPr preferRelativeResize="0"/>
          <p:nvPr/>
        </p:nvPicPr>
        <p:blipFill>
          <a:blip r:embed="rId3">
            <a:alphaModFix/>
          </a:blip>
          <a:stretch>
            <a:fillRect/>
          </a:stretch>
        </p:blipFill>
        <p:spPr>
          <a:xfrm>
            <a:off x="7359875" y="4071787"/>
            <a:ext cx="838200" cy="2105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rtl="0">
              <a:spcBef>
                <a:spcPts val="0"/>
              </a:spcBef>
              <a:buClr>
                <a:schemeClr val="dk1"/>
              </a:buClr>
              <a:buSzPct val="30555"/>
              <a:buFont typeface="Arial"/>
              <a:buNone/>
            </a:pPr>
            <a:r>
              <a:rPr lang="en-US" sz="3600">
                <a:latin typeface="Arial"/>
                <a:ea typeface="Arial"/>
                <a:cs typeface="Arial"/>
                <a:sym typeface="Arial"/>
              </a:rPr>
              <a:t>How to Build Flipping Proficiency</a:t>
            </a:r>
          </a:p>
        </p:txBody>
      </p:sp>
      <p:sp>
        <p:nvSpPr>
          <p:cNvPr id="199" name="Shape 199"/>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69850" rtl="0">
              <a:spcBef>
                <a:spcPts val="1000"/>
              </a:spcBef>
              <a:buClr>
                <a:schemeClr val="dk1"/>
              </a:buClr>
              <a:buSzPct val="42307"/>
              <a:buFont typeface="Arial"/>
              <a:buNone/>
            </a:pPr>
            <a:r>
              <a:rPr lang="en-US" sz="2600"/>
              <a:t>Build Success Group Activities in LMS</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Set expectation for outside learning and preparation for classroom activities</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State the general expectation for the outcome of the activity</a:t>
            </a:r>
          </a:p>
          <a:p>
            <a:pPr marL="457200" lvl="0" indent="-69850" rtl="0">
              <a:spcBef>
                <a:spcPts val="500"/>
              </a:spcBef>
              <a:buClr>
                <a:schemeClr val="dk1"/>
              </a:buClr>
              <a:buSzPct val="50000"/>
              <a:buFont typeface="Arial"/>
              <a:buNone/>
            </a:pPr>
            <a:r>
              <a:rPr lang="en-US" sz="2200">
                <a:latin typeface="Arial"/>
                <a:ea typeface="Arial"/>
                <a:cs typeface="Arial"/>
                <a:sym typeface="Arial"/>
              </a:rPr>
              <a:t>•</a:t>
            </a:r>
            <a:r>
              <a:rPr lang="en-US" sz="2200"/>
              <a:t>Offer suggestions, but encourage creativity and independence…you will be so pleasantly surprised!</a:t>
            </a:r>
          </a:p>
          <a:p>
            <a:pPr lvl="0">
              <a:spcBef>
                <a:spcPts val="0"/>
              </a:spcBef>
              <a:buNone/>
            </a:pPr>
            <a:endParaRPr/>
          </a:p>
        </p:txBody>
      </p:sp>
      <p:pic>
        <p:nvPicPr>
          <p:cNvPr id="200" name="Shape 200"/>
          <p:cNvPicPr preferRelativeResize="0"/>
          <p:nvPr/>
        </p:nvPicPr>
        <p:blipFill>
          <a:blip r:embed="rId3">
            <a:alphaModFix/>
          </a:blip>
          <a:stretch>
            <a:fillRect/>
          </a:stretch>
        </p:blipFill>
        <p:spPr>
          <a:xfrm>
            <a:off x="3334650" y="4631787"/>
            <a:ext cx="2343150" cy="19526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a:t>            Syllabus Statement </a:t>
            </a:r>
          </a:p>
        </p:txBody>
      </p:sp>
      <p:sp>
        <p:nvSpPr>
          <p:cNvPr id="207" name="Shape 207"/>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lvl="0">
              <a:spcBef>
                <a:spcPts val="0"/>
              </a:spcBef>
              <a:buNone/>
            </a:pPr>
            <a:r>
              <a:rPr lang="en-US"/>
              <a:t>It is important to preload students with what will happen in your class.</a:t>
            </a:r>
          </a:p>
          <a:p>
            <a:pPr lvl="0">
              <a:spcBef>
                <a:spcPts val="0"/>
              </a:spcBef>
              <a:buClr>
                <a:schemeClr val="dk1"/>
              </a:buClr>
              <a:buSzPct val="78571"/>
              <a:buFont typeface="Arial"/>
              <a:buNone/>
            </a:pPr>
            <a:r>
              <a:rPr lang="en-US" sz="1400" i="1">
                <a:latin typeface="Arial"/>
                <a:ea typeface="Arial"/>
                <a:cs typeface="Arial"/>
                <a:sym typeface="Arial"/>
              </a:rPr>
              <a:t>About this Class:</a:t>
            </a:r>
          </a:p>
          <a:p>
            <a:pPr marL="0" lvl="0" indent="-69850" rtl="0">
              <a:lnSpc>
                <a:spcPct val="115000"/>
              </a:lnSpc>
              <a:spcBef>
                <a:spcPts val="0"/>
              </a:spcBef>
              <a:spcAft>
                <a:spcPts val="200"/>
              </a:spcAft>
              <a:buClr>
                <a:schemeClr val="dk1"/>
              </a:buClr>
              <a:buSzPct val="100000"/>
              <a:buFont typeface="Arial"/>
              <a:buNone/>
            </a:pPr>
            <a:r>
              <a:rPr lang="en-US" sz="1100">
                <a:latin typeface="Arial"/>
                <a:ea typeface="Arial"/>
                <a:cs typeface="Arial"/>
                <a:sym typeface="Arial"/>
              </a:rPr>
              <a:t>- I employ something called a “Flipped Classroom Model”. What that means is that much of the traditional “homework” assignments are completed in class.</a:t>
            </a:r>
          </a:p>
          <a:p>
            <a:pPr marL="0" lvl="0" indent="-69850" rtl="0">
              <a:lnSpc>
                <a:spcPct val="115000"/>
              </a:lnSpc>
              <a:spcBef>
                <a:spcPts val="0"/>
              </a:spcBef>
              <a:spcAft>
                <a:spcPts val="200"/>
              </a:spcAft>
              <a:buClr>
                <a:schemeClr val="dk1"/>
              </a:buClr>
              <a:buSzPct val="100000"/>
              <a:buFont typeface="Arial"/>
              <a:buNone/>
            </a:pPr>
            <a:r>
              <a:rPr lang="en-US" sz="1100">
                <a:latin typeface="Arial"/>
                <a:ea typeface="Arial"/>
                <a:cs typeface="Arial"/>
                <a:sym typeface="Arial"/>
              </a:rPr>
              <a:t>- You will be assigned to a Success Team on the first day of class. Your Success Team will work together to complete the five team assignments and will complete all in class activities together. When you enter the classroom, please come to the front of the class and check in with the instructor. Sit with your success team.  During check in, there will be a Poll Everywhere slide on the screen. Answer the Poll prior to beginning class.</a:t>
            </a:r>
          </a:p>
          <a:p>
            <a:pPr marL="0" lvl="0" indent="-69850" rtl="0">
              <a:lnSpc>
                <a:spcPct val="115000"/>
              </a:lnSpc>
              <a:spcBef>
                <a:spcPts val="0"/>
              </a:spcBef>
              <a:spcAft>
                <a:spcPts val="200"/>
              </a:spcAft>
              <a:buClr>
                <a:schemeClr val="dk1"/>
              </a:buClr>
              <a:buSzPct val="100000"/>
              <a:buFont typeface="Arial"/>
              <a:buNone/>
            </a:pPr>
            <a:r>
              <a:rPr lang="en-US" sz="1100">
                <a:latin typeface="Arial"/>
                <a:ea typeface="Arial"/>
                <a:cs typeface="Arial"/>
                <a:sym typeface="Arial"/>
              </a:rPr>
              <a:t> - This is a very active class with lots of student talking and working together. </a:t>
            </a:r>
            <a:r>
              <a:rPr lang="en-US" sz="1100" b="1">
                <a:latin typeface="Arial"/>
                <a:ea typeface="Arial"/>
                <a:cs typeface="Arial"/>
                <a:sym typeface="Arial"/>
              </a:rPr>
              <a:t>Do not expect to sit and have me lecture about the chapter readings while you take notes!!</a:t>
            </a:r>
          </a:p>
          <a:p>
            <a:pPr marL="0" lvl="0" indent="-69850" rtl="0">
              <a:lnSpc>
                <a:spcPct val="115000"/>
              </a:lnSpc>
              <a:spcBef>
                <a:spcPts val="0"/>
              </a:spcBef>
              <a:spcAft>
                <a:spcPts val="200"/>
              </a:spcAft>
              <a:buClr>
                <a:schemeClr val="dk1"/>
              </a:buClr>
              <a:buSzPct val="100000"/>
              <a:buFont typeface="Arial"/>
              <a:buNone/>
            </a:pPr>
            <a:r>
              <a:rPr lang="en-US" sz="1100">
                <a:latin typeface="Arial"/>
                <a:ea typeface="Arial"/>
                <a:cs typeface="Arial"/>
                <a:sym typeface="Arial"/>
              </a:rPr>
              <a:t>- The chapters are assigned each week for the following week. You must complete the reading and chapter quizzes by Saturday the week before we will discuss in class. Since these are online quizzes, you can do them anytime during the week. I need to see your results before class so I know what might need additional work.</a:t>
            </a:r>
          </a:p>
          <a:p>
            <a:pPr marL="0" lvl="0" indent="-69850" rtl="0">
              <a:lnSpc>
                <a:spcPct val="115000"/>
              </a:lnSpc>
              <a:spcBef>
                <a:spcPts val="0"/>
              </a:spcBef>
              <a:buClr>
                <a:schemeClr val="dk1"/>
              </a:buClr>
              <a:buSzPct val="100000"/>
              <a:buFont typeface="Arial"/>
              <a:buNone/>
            </a:pPr>
            <a:r>
              <a:rPr lang="en-US" sz="1100">
                <a:latin typeface="Arial"/>
                <a:ea typeface="Arial"/>
                <a:cs typeface="Arial"/>
                <a:sym typeface="Arial"/>
              </a:rPr>
              <a:t>-</a:t>
            </a:r>
            <a:r>
              <a:rPr lang="en-US" sz="700">
                <a:latin typeface="Arial"/>
                <a:ea typeface="Arial"/>
                <a:cs typeface="Arial"/>
                <a:sym typeface="Arial"/>
              </a:rPr>
              <a:t>          </a:t>
            </a:r>
            <a:r>
              <a:rPr lang="en-US" sz="1100">
                <a:latin typeface="Times New Roman"/>
                <a:ea typeface="Times New Roman"/>
                <a:cs typeface="Times New Roman"/>
                <a:sym typeface="Times New Roman"/>
              </a:rPr>
              <a:t>Sign out with the instructor at the end of class. In class points are recorded each week after class. If you leave early or come late, you will not earn in-class points for the week. </a:t>
            </a:r>
          </a:p>
          <a:p>
            <a:pPr lvl="0">
              <a:spcBef>
                <a:spcPts val="0"/>
              </a:spcBef>
              <a:buNone/>
            </a:pPr>
            <a:endParaRPr/>
          </a:p>
        </p:txBody>
      </p:sp>
      <p:pic>
        <p:nvPicPr>
          <p:cNvPr id="208" name="Shape 208" descr="4713569-wile-e-coyote-quotes.jpg"/>
          <p:cNvPicPr preferRelativeResize="0"/>
          <p:nvPr/>
        </p:nvPicPr>
        <p:blipFill>
          <a:blip r:embed="rId3">
            <a:alphaModFix/>
          </a:blip>
          <a:stretch>
            <a:fillRect/>
          </a:stretch>
        </p:blipFill>
        <p:spPr>
          <a:xfrm>
            <a:off x="756475" y="838749"/>
            <a:ext cx="2203799" cy="1101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3000">
                <a:latin typeface="Arial"/>
                <a:ea typeface="Arial"/>
                <a:cs typeface="Arial"/>
                <a:sym typeface="Arial"/>
              </a:rPr>
              <a:t>Success Group Work and Self Evaluation</a:t>
            </a:r>
          </a:p>
        </p:txBody>
      </p:sp>
      <p:sp>
        <p:nvSpPr>
          <p:cNvPr id="215" name="Shape 215"/>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69850" rtl="0">
              <a:spcBef>
                <a:spcPts val="1000"/>
              </a:spcBef>
              <a:buClr>
                <a:schemeClr val="dk1"/>
              </a:buClr>
              <a:buSzPct val="45833"/>
              <a:buFont typeface="Arial"/>
              <a:buNone/>
            </a:pPr>
            <a:r>
              <a:rPr lang="en-US" sz="2400"/>
              <a:t>Success Group work time in class:</a:t>
            </a:r>
          </a:p>
          <a:p>
            <a:pPr marL="457200" lvl="0" indent="-69850" rtl="0">
              <a:spcBef>
                <a:spcPts val="500"/>
              </a:spcBef>
              <a:buClr>
                <a:schemeClr val="dk1"/>
              </a:buClr>
              <a:buSzPct val="45833"/>
              <a:buFont typeface="Arial"/>
              <a:buNone/>
            </a:pPr>
            <a:r>
              <a:rPr lang="en-US" sz="2400">
                <a:latin typeface="Arial"/>
                <a:ea typeface="Arial"/>
                <a:cs typeface="Arial"/>
                <a:sym typeface="Arial"/>
              </a:rPr>
              <a:t>•</a:t>
            </a:r>
            <a:r>
              <a:rPr lang="en-US" sz="2400"/>
              <a:t>Preparation has been clearly defined in LMS</a:t>
            </a:r>
          </a:p>
          <a:p>
            <a:pPr marL="457200" lvl="0" indent="-69850" rtl="0">
              <a:spcBef>
                <a:spcPts val="500"/>
              </a:spcBef>
              <a:buClr>
                <a:schemeClr val="dk1"/>
              </a:buClr>
              <a:buSzPct val="45833"/>
              <a:buFont typeface="Arial"/>
              <a:buNone/>
            </a:pPr>
            <a:r>
              <a:rPr lang="en-US" sz="2400">
                <a:latin typeface="Arial"/>
                <a:ea typeface="Arial"/>
                <a:cs typeface="Arial"/>
                <a:sym typeface="Arial"/>
              </a:rPr>
              <a:t>•</a:t>
            </a:r>
            <a:r>
              <a:rPr lang="en-US" sz="2400"/>
              <a:t>Students are encouraged to come with phone or electronic device for work in class</a:t>
            </a:r>
          </a:p>
          <a:p>
            <a:pPr marL="457200" lvl="0" indent="-69850" rtl="0">
              <a:spcBef>
                <a:spcPts val="500"/>
              </a:spcBef>
              <a:buClr>
                <a:schemeClr val="dk1"/>
              </a:buClr>
              <a:buSzPct val="45833"/>
              <a:buFont typeface="Arial"/>
              <a:buNone/>
            </a:pPr>
            <a:r>
              <a:rPr lang="en-US" sz="2400">
                <a:latin typeface="Arial"/>
                <a:ea typeface="Arial"/>
                <a:cs typeface="Arial"/>
                <a:sym typeface="Arial"/>
              </a:rPr>
              <a:t>•</a:t>
            </a:r>
            <a:r>
              <a:rPr lang="en-US" sz="2400"/>
              <a:t>Group work time: Time depends on the project, but usually about 20-30 minutes</a:t>
            </a:r>
          </a:p>
          <a:p>
            <a:pPr marL="457200" lvl="0" indent="-69850" rtl="0">
              <a:spcBef>
                <a:spcPts val="500"/>
              </a:spcBef>
              <a:buClr>
                <a:schemeClr val="dk1"/>
              </a:buClr>
              <a:buSzPct val="45833"/>
              <a:buFont typeface="Arial"/>
              <a:buNone/>
            </a:pPr>
            <a:r>
              <a:rPr lang="en-US" sz="2400">
                <a:latin typeface="Arial"/>
                <a:ea typeface="Arial"/>
                <a:cs typeface="Arial"/>
                <a:sym typeface="Arial"/>
              </a:rPr>
              <a:t>•</a:t>
            </a:r>
            <a:r>
              <a:rPr lang="en-US" sz="2400"/>
              <a:t>Presentation time: Most presentations are about 5-10 minutes, but may be shorter with the first couple of assignments.</a:t>
            </a:r>
          </a:p>
          <a:p>
            <a:pPr marL="0" lvl="0" indent="0" rtl="0">
              <a:spcBef>
                <a:spcPts val="500"/>
              </a:spcBef>
              <a:buNone/>
            </a:pPr>
            <a:endParaRPr/>
          </a:p>
        </p:txBody>
      </p:sp>
      <p:pic>
        <p:nvPicPr>
          <p:cNvPr id="216" name="Shape 216"/>
          <p:cNvPicPr preferRelativeResize="0"/>
          <p:nvPr/>
        </p:nvPicPr>
        <p:blipFill>
          <a:blip r:embed="rId3">
            <a:alphaModFix/>
          </a:blip>
          <a:stretch>
            <a:fillRect/>
          </a:stretch>
        </p:blipFill>
        <p:spPr>
          <a:xfrm>
            <a:off x="7617625" y="1611700"/>
            <a:ext cx="1361925" cy="15870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743775" y="217101"/>
            <a:ext cx="7886700" cy="1325700"/>
          </a:xfrm>
          <a:prstGeom prst="rect">
            <a:avLst/>
          </a:prstGeom>
        </p:spPr>
        <p:txBody>
          <a:bodyPr lIns="91425" tIns="91425" rIns="91425" bIns="91425" anchor="ctr" anchorCtr="0">
            <a:noAutofit/>
          </a:bodyPr>
          <a:lstStyle/>
          <a:p>
            <a:pPr lvl="0" algn="ctr">
              <a:spcBef>
                <a:spcPts val="0"/>
              </a:spcBef>
              <a:buNone/>
            </a:pPr>
            <a:r>
              <a:rPr lang="en-US" sz="4000"/>
              <a:t>Group/Self Evaluation</a:t>
            </a:r>
          </a:p>
        </p:txBody>
      </p:sp>
      <p:sp>
        <p:nvSpPr>
          <p:cNvPr id="223" name="Shape 223"/>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69850" rtl="0">
              <a:spcBef>
                <a:spcPts val="1000"/>
              </a:spcBef>
              <a:buClr>
                <a:schemeClr val="dk1"/>
              </a:buClr>
              <a:buSzPct val="42307"/>
              <a:buFont typeface="Arial"/>
              <a:buNone/>
            </a:pPr>
            <a:r>
              <a:rPr lang="en-US" sz="2600">
                <a:latin typeface="Arial"/>
                <a:ea typeface="Arial"/>
                <a:cs typeface="Arial"/>
                <a:sym typeface="Arial"/>
              </a:rPr>
              <a:t>•</a:t>
            </a:r>
            <a:r>
              <a:rPr lang="en-US" sz="2600"/>
              <a:t>Use Rubrics for Presentations</a:t>
            </a:r>
          </a:p>
          <a:p>
            <a:pPr marL="0" lvl="0" indent="-69850" rtl="0">
              <a:spcBef>
                <a:spcPts val="1000"/>
              </a:spcBef>
              <a:buClr>
                <a:schemeClr val="dk1"/>
              </a:buClr>
              <a:buSzPct val="42307"/>
              <a:buFont typeface="Arial"/>
              <a:buNone/>
            </a:pPr>
            <a:r>
              <a:rPr lang="en-US" sz="2600">
                <a:latin typeface="Arial"/>
                <a:ea typeface="Arial"/>
                <a:cs typeface="Arial"/>
                <a:sym typeface="Arial"/>
              </a:rPr>
              <a:t>•</a:t>
            </a:r>
            <a:r>
              <a:rPr lang="en-US" sz="2600"/>
              <a:t>Allow each group member to complete a self evaluation</a:t>
            </a:r>
          </a:p>
          <a:p>
            <a:pPr marL="0" lvl="0" indent="-69850" rtl="0">
              <a:spcBef>
                <a:spcPts val="500"/>
              </a:spcBef>
              <a:buClr>
                <a:schemeClr val="dk1"/>
              </a:buClr>
              <a:buSzPct val="50000"/>
              <a:buFont typeface="Arial"/>
              <a:buNone/>
            </a:pPr>
            <a:endParaRPr sz="2200">
              <a:latin typeface="Arial"/>
              <a:ea typeface="Arial"/>
              <a:cs typeface="Arial"/>
              <a:sym typeface="Arial"/>
            </a:endParaRPr>
          </a:p>
          <a:p>
            <a:pPr marL="0" lvl="0" indent="-69850" rtl="0">
              <a:spcBef>
                <a:spcPts val="500"/>
              </a:spcBef>
              <a:buClr>
                <a:schemeClr val="dk1"/>
              </a:buClr>
              <a:buSzPct val="50000"/>
              <a:buFont typeface="Arial"/>
              <a:buNone/>
            </a:pPr>
            <a:r>
              <a:rPr lang="en-US" sz="2200">
                <a:latin typeface="Arial"/>
                <a:ea typeface="Arial"/>
                <a:cs typeface="Arial"/>
                <a:sym typeface="Arial"/>
              </a:rPr>
              <a:t>Example: </a:t>
            </a:r>
            <a:r>
              <a:rPr lang="en-US" sz="2200"/>
              <a:t>I use 0-4 scale</a:t>
            </a:r>
          </a:p>
          <a:p>
            <a:pPr marL="457200" lvl="0" indent="-368300" rtl="0">
              <a:spcBef>
                <a:spcPts val="500"/>
              </a:spcBef>
              <a:buSzPct val="100000"/>
            </a:pPr>
            <a:r>
              <a:rPr lang="en-US" sz="2200"/>
              <a:t>4 = Full participation, they get a point for each of the following. </a:t>
            </a:r>
          </a:p>
          <a:p>
            <a:pPr marL="457200" lvl="0" indent="-69850" rtl="0">
              <a:spcBef>
                <a:spcPts val="500"/>
              </a:spcBef>
              <a:buClr>
                <a:schemeClr val="dk1"/>
              </a:buClr>
              <a:buSzPct val="57894"/>
              <a:buFont typeface="Arial"/>
              <a:buNone/>
            </a:pPr>
            <a:r>
              <a:rPr lang="en-US" sz="1900">
                <a:latin typeface="Arial"/>
                <a:ea typeface="Arial"/>
                <a:cs typeface="Arial"/>
                <a:sym typeface="Arial"/>
              </a:rPr>
              <a:t>•</a:t>
            </a:r>
            <a:r>
              <a:rPr lang="en-US" sz="1900"/>
              <a:t>Fully prepared prior to group activity (reading, research, etc). </a:t>
            </a:r>
          </a:p>
          <a:p>
            <a:pPr marL="457200" lvl="0" indent="-69850" rtl="0">
              <a:spcBef>
                <a:spcPts val="500"/>
              </a:spcBef>
              <a:buClr>
                <a:schemeClr val="dk1"/>
              </a:buClr>
              <a:buSzPct val="57894"/>
              <a:buFont typeface="Arial"/>
              <a:buNone/>
            </a:pPr>
            <a:r>
              <a:rPr lang="en-US" sz="1900">
                <a:latin typeface="Arial"/>
                <a:ea typeface="Arial"/>
                <a:cs typeface="Arial"/>
                <a:sym typeface="Arial"/>
              </a:rPr>
              <a:t>•</a:t>
            </a:r>
            <a:r>
              <a:rPr lang="en-US" sz="1900"/>
              <a:t>Participated fully in group class work</a:t>
            </a:r>
          </a:p>
          <a:p>
            <a:pPr marL="457200" lvl="0" indent="-69850" rtl="0">
              <a:spcBef>
                <a:spcPts val="500"/>
              </a:spcBef>
              <a:buClr>
                <a:schemeClr val="dk1"/>
              </a:buClr>
              <a:buSzPct val="57894"/>
              <a:buFont typeface="Arial"/>
              <a:buNone/>
            </a:pPr>
            <a:r>
              <a:rPr lang="en-US" sz="1900">
                <a:latin typeface="Arial"/>
                <a:ea typeface="Arial"/>
                <a:cs typeface="Arial"/>
                <a:sym typeface="Arial"/>
              </a:rPr>
              <a:t>•</a:t>
            </a:r>
            <a:r>
              <a:rPr lang="en-US" sz="1900"/>
              <a:t>Communicated fully with all group members</a:t>
            </a:r>
          </a:p>
          <a:p>
            <a:pPr marL="457200" lvl="0" indent="-69850" rtl="0">
              <a:spcBef>
                <a:spcPts val="500"/>
              </a:spcBef>
              <a:buClr>
                <a:schemeClr val="dk1"/>
              </a:buClr>
              <a:buSzPct val="57894"/>
              <a:buFont typeface="Arial"/>
              <a:buNone/>
            </a:pPr>
            <a:r>
              <a:rPr lang="en-US" sz="1900">
                <a:latin typeface="Arial"/>
                <a:ea typeface="Arial"/>
                <a:cs typeface="Arial"/>
                <a:sym typeface="Arial"/>
              </a:rPr>
              <a:t>•</a:t>
            </a:r>
            <a:r>
              <a:rPr lang="en-US" sz="1900"/>
              <a:t>Present and participated in Group Presentation to the full class</a:t>
            </a:r>
          </a:p>
          <a:p>
            <a:pPr marL="0" lvl="0" indent="-69850" rtl="0">
              <a:spcBef>
                <a:spcPts val="1000"/>
              </a:spcBef>
              <a:buClr>
                <a:schemeClr val="dk1"/>
              </a:buClr>
              <a:buSzPct val="45833"/>
              <a:buFont typeface="Arial"/>
              <a:buNone/>
            </a:pPr>
            <a:r>
              <a:rPr lang="en-US" sz="2400"/>
              <a:t> </a:t>
            </a:r>
          </a:p>
          <a:p>
            <a:pPr lvl="0">
              <a:spcBef>
                <a:spcPts val="0"/>
              </a:spcBef>
              <a:buNone/>
            </a:pPr>
            <a:endParaRPr/>
          </a:p>
        </p:txBody>
      </p:sp>
      <p:pic>
        <p:nvPicPr>
          <p:cNvPr id="224" name="Shape 224"/>
          <p:cNvPicPr preferRelativeResize="0"/>
          <p:nvPr/>
        </p:nvPicPr>
        <p:blipFill>
          <a:blip r:embed="rId3">
            <a:alphaModFix/>
          </a:blip>
          <a:stretch>
            <a:fillRect/>
          </a:stretch>
        </p:blipFill>
        <p:spPr>
          <a:xfrm>
            <a:off x="8067050" y="4259562"/>
            <a:ext cx="838200" cy="2105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rtl="0">
              <a:spcBef>
                <a:spcPts val="0"/>
              </a:spcBef>
              <a:buClr>
                <a:schemeClr val="dk1"/>
              </a:buClr>
              <a:buSzPct val="27500"/>
              <a:buFont typeface="Arial"/>
              <a:buNone/>
            </a:pPr>
            <a:r>
              <a:rPr lang="en-US" sz="4000"/>
              <a:t>Group/Self Evaluation</a:t>
            </a:r>
          </a:p>
          <a:p>
            <a:pPr lvl="0">
              <a:spcBef>
                <a:spcPts val="0"/>
              </a:spcBef>
              <a:buNone/>
            </a:pPr>
            <a:endParaRPr/>
          </a:p>
        </p:txBody>
      </p:sp>
      <p:sp>
        <p:nvSpPr>
          <p:cNvPr id="231" name="Shape 231"/>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69850" rtl="0">
              <a:spcBef>
                <a:spcPts val="1000"/>
              </a:spcBef>
              <a:buClr>
                <a:schemeClr val="dk1"/>
              </a:buClr>
              <a:buSzPct val="42307"/>
              <a:buFont typeface="Arial"/>
              <a:buNone/>
            </a:pPr>
            <a:r>
              <a:rPr lang="en-US" sz="2600">
                <a:latin typeface="Arial"/>
                <a:ea typeface="Arial"/>
                <a:cs typeface="Arial"/>
                <a:sym typeface="Arial"/>
              </a:rPr>
              <a:t>•</a:t>
            </a:r>
            <a:r>
              <a:rPr lang="en-US" sz="2600"/>
              <a:t>All group members complete the same self eval form, so they all see they are accountable to each other.</a:t>
            </a:r>
          </a:p>
          <a:p>
            <a:pPr marL="0" lvl="0" indent="-69850" rtl="0">
              <a:spcBef>
                <a:spcPts val="1000"/>
              </a:spcBef>
              <a:buClr>
                <a:schemeClr val="dk1"/>
              </a:buClr>
              <a:buSzPct val="42307"/>
              <a:buFont typeface="Arial"/>
              <a:buNone/>
            </a:pPr>
            <a:r>
              <a:rPr lang="en-US" sz="2600">
                <a:latin typeface="Arial"/>
                <a:ea typeface="Arial"/>
                <a:cs typeface="Arial"/>
                <a:sym typeface="Arial"/>
              </a:rPr>
              <a:t>•</a:t>
            </a:r>
            <a:r>
              <a:rPr lang="en-US" sz="2600"/>
              <a:t>Group members are allowed to speak to me privately if someone is not truthful, but I make it my job to know this myself.  </a:t>
            </a:r>
          </a:p>
          <a:p>
            <a:pPr lvl="0">
              <a:spcBef>
                <a:spcPts val="0"/>
              </a:spcBef>
              <a:buNone/>
            </a:pPr>
            <a:endParaRPr/>
          </a:p>
        </p:txBody>
      </p:sp>
      <p:pic>
        <p:nvPicPr>
          <p:cNvPr id="232" name="Shape 232"/>
          <p:cNvPicPr preferRelativeResize="0"/>
          <p:nvPr/>
        </p:nvPicPr>
        <p:blipFill>
          <a:blip r:embed="rId3">
            <a:alphaModFix/>
          </a:blip>
          <a:stretch>
            <a:fillRect/>
          </a:stretch>
        </p:blipFill>
        <p:spPr>
          <a:xfrm>
            <a:off x="4016750" y="4408100"/>
            <a:ext cx="2742574" cy="19400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4000"/>
              <a:t> Flipping Outcomes</a:t>
            </a:r>
          </a:p>
        </p:txBody>
      </p:sp>
      <p:sp>
        <p:nvSpPr>
          <p:cNvPr id="239" name="Shape 239"/>
          <p:cNvSpPr txBox="1">
            <a:spLocks noGrp="1"/>
          </p:cNvSpPr>
          <p:nvPr>
            <p:ph type="body" idx="1"/>
          </p:nvPr>
        </p:nvSpPr>
        <p:spPr>
          <a:xfrm>
            <a:off x="628650" y="1825625"/>
            <a:ext cx="7886700" cy="4637700"/>
          </a:xfrm>
          <a:prstGeom prst="rect">
            <a:avLst/>
          </a:prstGeom>
        </p:spPr>
        <p:txBody>
          <a:bodyPr lIns="91425" tIns="91425" rIns="91425" bIns="91425" anchor="t" anchorCtr="0">
            <a:noAutofit/>
          </a:bodyPr>
          <a:lstStyle/>
          <a:p>
            <a:pPr marL="457200" lvl="0" indent="-381000" rtl="0">
              <a:spcBef>
                <a:spcPts val="0"/>
              </a:spcBef>
              <a:buSzPct val="100000"/>
            </a:pPr>
            <a:r>
              <a:rPr lang="en-US" sz="2400"/>
              <a:t>Student Engagement</a:t>
            </a:r>
          </a:p>
          <a:p>
            <a:pPr marL="914400" lvl="1" indent="-381000" rtl="0">
              <a:spcBef>
                <a:spcPts val="0"/>
              </a:spcBef>
              <a:buSzPct val="100000"/>
            </a:pPr>
            <a:r>
              <a:rPr lang="en-US" sz="2400"/>
              <a:t>Higher participation</a:t>
            </a:r>
          </a:p>
          <a:p>
            <a:pPr marL="914400" lvl="1" indent="-381000" rtl="0">
              <a:spcBef>
                <a:spcPts val="0"/>
              </a:spcBef>
              <a:buSzPct val="100000"/>
            </a:pPr>
            <a:r>
              <a:rPr lang="en-US" sz="2400"/>
              <a:t>Course content becomes more meaningful and purposeful</a:t>
            </a:r>
          </a:p>
          <a:p>
            <a:pPr marL="914400" lvl="1" indent="-381000" rtl="0">
              <a:spcBef>
                <a:spcPts val="0"/>
              </a:spcBef>
              <a:buSzPct val="100000"/>
            </a:pPr>
            <a:r>
              <a:rPr lang="en-US" sz="2400"/>
              <a:t>Students apply what they are learning at a higher level</a:t>
            </a:r>
          </a:p>
          <a:p>
            <a:pPr marL="914400" lvl="1" indent="-381000" rtl="0">
              <a:spcBef>
                <a:spcPts val="0"/>
              </a:spcBef>
              <a:buSzPct val="100000"/>
            </a:pPr>
            <a:r>
              <a:rPr lang="en-US" sz="2400"/>
              <a:t>Active learning</a:t>
            </a:r>
          </a:p>
          <a:p>
            <a:pPr marL="457200" lvl="0" indent="-381000" rtl="0">
              <a:spcBef>
                <a:spcPts val="0"/>
              </a:spcBef>
              <a:buSzPct val="100000"/>
            </a:pPr>
            <a:r>
              <a:rPr lang="en-US" sz="2400"/>
              <a:t>Student Retention</a:t>
            </a:r>
          </a:p>
          <a:p>
            <a:pPr marL="914400" lvl="1" indent="-381000" rtl="0">
              <a:spcBef>
                <a:spcPts val="0"/>
              </a:spcBef>
              <a:buSzPct val="100000"/>
            </a:pPr>
            <a:r>
              <a:rPr lang="en-US" sz="2400"/>
              <a:t>Day or night classes, students have greater accountability</a:t>
            </a:r>
          </a:p>
          <a:p>
            <a:pPr marL="914400" lvl="1" indent="-381000" rtl="0">
              <a:spcBef>
                <a:spcPts val="0"/>
              </a:spcBef>
              <a:buSzPct val="100000"/>
            </a:pPr>
            <a:r>
              <a:rPr lang="en-US" sz="2400"/>
              <a:t>On time, prepared, stay in class (especially 3 hour sessions</a:t>
            </a:r>
          </a:p>
          <a:p>
            <a:pPr marL="914400" lvl="1" indent="-381000" rtl="0">
              <a:spcBef>
                <a:spcPts val="0"/>
              </a:spcBef>
              <a:buSzPct val="100000"/>
            </a:pPr>
            <a:r>
              <a:rPr lang="en-US" sz="2400"/>
              <a:t>Higher numbers completing classes</a:t>
            </a:r>
          </a:p>
          <a:p>
            <a:pPr marL="457200" lvl="0" rtl="0">
              <a:spcBef>
                <a:spcPts val="0"/>
              </a:spcBef>
              <a:buNone/>
            </a:pPr>
            <a:endParaRPr sz="2400"/>
          </a:p>
        </p:txBody>
      </p:sp>
      <p:pic>
        <p:nvPicPr>
          <p:cNvPr id="240" name="Shape 240"/>
          <p:cNvPicPr preferRelativeResize="0"/>
          <p:nvPr/>
        </p:nvPicPr>
        <p:blipFill>
          <a:blip r:embed="rId3">
            <a:alphaModFix/>
          </a:blip>
          <a:stretch>
            <a:fillRect/>
          </a:stretch>
        </p:blipFill>
        <p:spPr>
          <a:xfrm>
            <a:off x="7142900" y="493375"/>
            <a:ext cx="1666875" cy="2111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628650" y="4001294"/>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We can’t keep doing what we have </a:t>
            </a:r>
            <a:br>
              <a:rPr lang="en-US" sz="3300" b="0" i="0" u="none" strike="noStrike" cap="none">
                <a:solidFill>
                  <a:schemeClr val="dk1"/>
                </a:solidFill>
                <a:latin typeface="Calibri"/>
                <a:ea typeface="Calibri"/>
                <a:cs typeface="Calibri"/>
                <a:sym typeface="Calibri"/>
              </a:rPr>
            </a:br>
            <a:r>
              <a:rPr lang="en-US" sz="3300" b="0" i="0" u="none" strike="noStrike" cap="none">
                <a:solidFill>
                  <a:schemeClr val="dk1"/>
                </a:solidFill>
                <a:latin typeface="Calibri"/>
                <a:ea typeface="Calibri"/>
                <a:cs typeface="Calibri"/>
                <a:sym typeface="Calibri"/>
              </a:rPr>
              <a:t>always done. </a:t>
            </a:r>
          </a:p>
        </p:txBody>
      </p:sp>
      <p:sp>
        <p:nvSpPr>
          <p:cNvPr id="100" name="Shape 100"/>
          <p:cNvSpPr txBox="1">
            <a:spLocks noGrp="1"/>
          </p:cNvSpPr>
          <p:nvPr>
            <p:ph type="body" idx="1"/>
          </p:nvPr>
        </p:nvSpPr>
        <p:spPr>
          <a:xfrm>
            <a:off x="628650" y="998667"/>
            <a:ext cx="7886700" cy="4351338"/>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Why do we need to practice active learning for adults?</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How do children learn?</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If our students have been taught sitting in lecture halls, taking notes, taking quizzes and exams and writing papers- how do we expect them  to know how to implement play-based hands-on learning for children?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Students seem to lack the critical thinking skills to get what they want out of school. </a:t>
            </a:r>
          </a:p>
          <a:p>
            <a:pPr marL="0" marR="0" lvl="0" indent="0" algn="l" rtl="0">
              <a:lnSpc>
                <a:spcPct val="90000"/>
              </a:lnSpc>
              <a:spcBef>
                <a:spcPts val="750"/>
              </a:spcBef>
              <a:buClr>
                <a:schemeClr val="dk1"/>
              </a:buClr>
              <a:buSzPct val="25000"/>
              <a:buFont typeface="Arial"/>
              <a:buNone/>
            </a:pPr>
            <a:endParaRPr sz="2100" b="0" i="0" u="none" strike="noStrike" cap="none">
              <a:solidFill>
                <a:schemeClr val="dk1"/>
              </a:solidFill>
              <a:latin typeface="Calibri"/>
              <a:ea typeface="Calibri"/>
              <a:cs typeface="Calibri"/>
              <a:sym typeface="Calibri"/>
            </a:endParaRPr>
          </a:p>
        </p:txBody>
      </p:sp>
      <p:pic>
        <p:nvPicPr>
          <p:cNvPr id="101" name="Shape 101"/>
          <p:cNvPicPr preferRelativeResize="0"/>
          <p:nvPr/>
        </p:nvPicPr>
        <p:blipFill rotWithShape="1">
          <a:blip r:embed="rId3">
            <a:alphaModFix/>
          </a:blip>
          <a:srcRect/>
          <a:stretch/>
        </p:blipFill>
        <p:spPr>
          <a:xfrm>
            <a:off x="6858000" y="4224007"/>
            <a:ext cx="2057400" cy="2228850"/>
          </a:xfrm>
          <a:prstGeom prst="rect">
            <a:avLst/>
          </a:prstGeom>
          <a:noFill/>
          <a:ln>
            <a:noFill/>
          </a:ln>
        </p:spPr>
      </p:pic>
      <p:pic>
        <p:nvPicPr>
          <p:cNvPr id="102" name="Shape 102"/>
          <p:cNvPicPr preferRelativeResize="0"/>
          <p:nvPr/>
        </p:nvPicPr>
        <p:blipFill rotWithShape="1">
          <a:blip r:embed="rId4">
            <a:alphaModFix/>
          </a:blip>
          <a:srcRect/>
          <a:stretch/>
        </p:blipFill>
        <p:spPr>
          <a:xfrm>
            <a:off x="0" y="34132"/>
            <a:ext cx="2619375" cy="647700"/>
          </a:xfrm>
          <a:prstGeom prst="rect">
            <a:avLst/>
          </a:prstGeom>
          <a:noFill/>
          <a:ln>
            <a:noFill/>
          </a:ln>
        </p:spPr>
      </p:pic>
      <p:sp>
        <p:nvSpPr>
          <p:cNvPr id="103" name="Shape 103">
            <a:hlinkClick r:id="rId5"/>
          </p:cNvPr>
          <p:cNvSpPr txBox="1"/>
          <p:nvPr/>
        </p:nvSpPr>
        <p:spPr>
          <a:xfrm>
            <a:off x="1305204" y="5532098"/>
            <a:ext cx="546735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u="sng">
                <a:solidFill>
                  <a:schemeClr val="hlink"/>
                </a:solidFill>
                <a:latin typeface="Calibri"/>
                <a:ea typeface="Calibri"/>
                <a:cs typeface="Calibri"/>
                <a:sym typeface="Calibri"/>
                <a:hlinkClick r:id="rId5"/>
              </a:rPr>
              <a:t>Looney Tunes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4000"/>
              <a:t>Flipping Outcomes</a:t>
            </a:r>
          </a:p>
        </p:txBody>
      </p:sp>
      <p:sp>
        <p:nvSpPr>
          <p:cNvPr id="247" name="Shape 247"/>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457200" lvl="0" indent="-381000" rtl="0">
              <a:spcBef>
                <a:spcPts val="0"/>
              </a:spcBef>
              <a:buSzPct val="100000"/>
            </a:pPr>
            <a:r>
              <a:rPr lang="en-US" sz="2400"/>
              <a:t>Teacher-Student Connection</a:t>
            </a:r>
          </a:p>
          <a:p>
            <a:pPr marL="914400" lvl="1" indent="-381000" rtl="0">
              <a:spcBef>
                <a:spcPts val="0"/>
              </a:spcBef>
              <a:buSzPct val="100000"/>
            </a:pPr>
            <a:r>
              <a:rPr lang="en-US" sz="2400"/>
              <a:t>Opportunity to connect and know students</a:t>
            </a:r>
          </a:p>
          <a:p>
            <a:pPr marL="914400" lvl="1" indent="-381000" rtl="0">
              <a:spcBef>
                <a:spcPts val="0"/>
              </a:spcBef>
              <a:buSzPct val="100000"/>
            </a:pPr>
            <a:r>
              <a:rPr lang="en-US" sz="2400"/>
              <a:t>Students ask me more questions from smaller group</a:t>
            </a:r>
          </a:p>
          <a:p>
            <a:pPr marL="914400" lvl="1" indent="-381000" rtl="0">
              <a:spcBef>
                <a:spcPts val="0"/>
              </a:spcBef>
              <a:buSzPct val="100000"/>
            </a:pPr>
            <a:r>
              <a:rPr lang="en-US" sz="2400"/>
              <a:t>Students feel I am more interested in them as I walk around talking to each group offering individual help.</a:t>
            </a:r>
          </a:p>
        </p:txBody>
      </p:sp>
      <p:pic>
        <p:nvPicPr>
          <p:cNvPr id="248" name="Shape 248"/>
          <p:cNvPicPr preferRelativeResize="0"/>
          <p:nvPr/>
        </p:nvPicPr>
        <p:blipFill>
          <a:blip r:embed="rId3">
            <a:alphaModFix/>
          </a:blip>
          <a:stretch>
            <a:fillRect/>
          </a:stretch>
        </p:blipFill>
        <p:spPr>
          <a:xfrm>
            <a:off x="3413912" y="3977900"/>
            <a:ext cx="2316174" cy="212359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sz="4400">
                <a:latin typeface="Arial"/>
                <a:ea typeface="Arial"/>
                <a:cs typeface="Arial"/>
                <a:sym typeface="Arial"/>
              </a:rPr>
              <a:t>Let’s Flip Together!</a:t>
            </a:r>
          </a:p>
        </p:txBody>
      </p:sp>
      <p:sp>
        <p:nvSpPr>
          <p:cNvPr id="255" name="Shape 255"/>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0" rtl="0">
              <a:spcBef>
                <a:spcPts val="1000"/>
              </a:spcBef>
              <a:buNone/>
            </a:pPr>
            <a:endParaRPr sz="2800">
              <a:latin typeface="Arial"/>
              <a:ea typeface="Arial"/>
              <a:cs typeface="Arial"/>
              <a:sym typeface="Arial"/>
            </a:endParaRPr>
          </a:p>
          <a:p>
            <a:pPr marL="0" lvl="0" indent="-69850" rtl="0">
              <a:spcBef>
                <a:spcPts val="1000"/>
              </a:spcBef>
              <a:buClr>
                <a:schemeClr val="dk1"/>
              </a:buClr>
              <a:buSzPct val="39285"/>
              <a:buFont typeface="Arial"/>
              <a:buNone/>
            </a:pPr>
            <a:r>
              <a:rPr lang="en-US" sz="2800"/>
              <a:t>Practice Flipping here and now with 2-3 of your neighbors. </a:t>
            </a:r>
          </a:p>
          <a:p>
            <a:pPr marL="0" lvl="0" indent="-69850" rtl="0">
              <a:spcBef>
                <a:spcPts val="1000"/>
              </a:spcBef>
              <a:buClr>
                <a:schemeClr val="dk1"/>
              </a:buClr>
              <a:buSzPct val="39285"/>
              <a:buFont typeface="Arial"/>
              <a:buNone/>
            </a:pPr>
            <a:r>
              <a:rPr lang="en-US" sz="2800">
                <a:latin typeface="Arial"/>
                <a:ea typeface="Arial"/>
                <a:cs typeface="Arial"/>
                <a:sym typeface="Arial"/>
              </a:rPr>
              <a:t>•</a:t>
            </a:r>
            <a:r>
              <a:rPr lang="en-US" sz="2800"/>
              <a:t>Label Reading Activity:</a:t>
            </a:r>
          </a:p>
          <a:p>
            <a:pPr marL="0" lvl="0" indent="-69850" rtl="0">
              <a:spcBef>
                <a:spcPts val="500"/>
              </a:spcBef>
              <a:buClr>
                <a:schemeClr val="dk1"/>
              </a:buClr>
              <a:buSzPct val="45833"/>
              <a:buFont typeface="Arial"/>
              <a:buNone/>
            </a:pPr>
            <a:r>
              <a:rPr lang="en-US" sz="2400">
                <a:latin typeface="Arial"/>
                <a:ea typeface="Arial"/>
                <a:cs typeface="Arial"/>
                <a:sym typeface="Arial"/>
              </a:rPr>
              <a:t>•</a:t>
            </a:r>
            <a:r>
              <a:rPr lang="en-US" sz="2400"/>
              <a:t>Use the 2 labels provided on the next slide</a:t>
            </a:r>
          </a:p>
          <a:p>
            <a:pPr marL="0" lvl="0" indent="0" rtl="0">
              <a:spcBef>
                <a:spcPts val="500"/>
              </a:spcBef>
              <a:buNone/>
            </a:pPr>
            <a:endParaRPr/>
          </a:p>
        </p:txBody>
      </p:sp>
      <p:pic>
        <p:nvPicPr>
          <p:cNvPr id="256" name="Shape 256"/>
          <p:cNvPicPr preferRelativeResize="0"/>
          <p:nvPr/>
        </p:nvPicPr>
        <p:blipFill>
          <a:blip r:embed="rId3">
            <a:alphaModFix/>
          </a:blip>
          <a:stretch>
            <a:fillRect/>
          </a:stretch>
        </p:blipFill>
        <p:spPr>
          <a:xfrm>
            <a:off x="5608102" y="4618400"/>
            <a:ext cx="2907249" cy="18478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628650" y="365125"/>
            <a:ext cx="7886700" cy="1325700"/>
          </a:xfrm>
          <a:prstGeom prst="rect">
            <a:avLst/>
          </a:prstGeom>
        </p:spPr>
        <p:txBody>
          <a:bodyPr lIns="91425" tIns="91425" rIns="91425" bIns="91425" anchor="ctr" anchorCtr="0">
            <a:noAutofit/>
          </a:bodyPr>
          <a:lstStyle/>
          <a:p>
            <a:pPr lvl="0" algn="ctr">
              <a:spcBef>
                <a:spcPts val="0"/>
              </a:spcBef>
              <a:buNone/>
            </a:pPr>
            <a:r>
              <a:rPr lang="en-US"/>
              <a:t>Compare Nutrition Facts Labels</a:t>
            </a:r>
          </a:p>
        </p:txBody>
      </p:sp>
      <p:sp>
        <p:nvSpPr>
          <p:cNvPr id="263" name="Shape 263"/>
          <p:cNvSpPr txBox="1">
            <a:spLocks noGrp="1"/>
          </p:cNvSpPr>
          <p:nvPr>
            <p:ph type="body" idx="1"/>
          </p:nvPr>
        </p:nvSpPr>
        <p:spPr>
          <a:xfrm>
            <a:off x="628650" y="1825625"/>
            <a:ext cx="7886700" cy="4351200"/>
          </a:xfrm>
          <a:prstGeom prst="rect">
            <a:avLst/>
          </a:prstGeom>
        </p:spPr>
        <p:txBody>
          <a:bodyPr lIns="91425" tIns="91425" rIns="91425" bIns="91425" anchor="t" anchorCtr="0">
            <a:noAutofit/>
          </a:bodyPr>
          <a:lstStyle/>
          <a:p>
            <a:pPr marL="0" lvl="0" indent="0">
              <a:spcBef>
                <a:spcPts val="0"/>
              </a:spcBef>
              <a:buNone/>
            </a:pPr>
            <a:endParaRPr/>
          </a:p>
        </p:txBody>
      </p:sp>
      <p:pic>
        <p:nvPicPr>
          <p:cNvPr id="264" name="Shape 264"/>
          <p:cNvPicPr preferRelativeResize="0"/>
          <p:nvPr/>
        </p:nvPicPr>
        <p:blipFill>
          <a:blip r:embed="rId3">
            <a:alphaModFix/>
          </a:blip>
          <a:stretch>
            <a:fillRect/>
          </a:stretch>
        </p:blipFill>
        <p:spPr>
          <a:xfrm>
            <a:off x="171775" y="526274"/>
            <a:ext cx="8741976" cy="606859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2895600" y="5029200"/>
            <a:ext cx="6512510" cy="1143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These are just some of the many! </a:t>
            </a:r>
          </a:p>
        </p:txBody>
      </p:sp>
      <p:sp>
        <p:nvSpPr>
          <p:cNvPr id="271" name="Shape 271"/>
          <p:cNvSpPr txBox="1">
            <a:spLocks noGrp="1"/>
          </p:cNvSpPr>
          <p:nvPr>
            <p:ph type="body" idx="1"/>
          </p:nvPr>
        </p:nvSpPr>
        <p:spPr>
          <a:xfrm>
            <a:off x="16936" y="753700"/>
            <a:ext cx="9050863" cy="4267199"/>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3"/>
              </a:rPr>
              <a:t>Flipped Learning Network.</a:t>
            </a:r>
          </a:p>
          <a:p>
            <a:pPr marL="171450" marR="0" lvl="0" indent="-171450" algn="l" rtl="0">
              <a:lnSpc>
                <a:spcPct val="90000"/>
              </a:lnSpc>
              <a:spcBef>
                <a:spcPts val="75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4"/>
              </a:rPr>
              <a:t>http://oncourseworkshop.com/</a:t>
            </a:r>
          </a:p>
          <a:p>
            <a:pPr marL="171450" marR="0" lvl="0" indent="-171450" algn="l" rtl="0">
              <a:lnSpc>
                <a:spcPct val="90000"/>
              </a:lnSpc>
              <a:spcBef>
                <a:spcPts val="75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5"/>
              </a:rPr>
              <a:t>TED Ed Lesson on Flipping the Classroom </a:t>
            </a:r>
          </a:p>
          <a:p>
            <a:pPr marL="171450" marR="0" lvl="0" indent="-171450" algn="l" rtl="0">
              <a:lnSpc>
                <a:spcPct val="90000"/>
              </a:lnSpc>
              <a:spcBef>
                <a:spcPts val="75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6"/>
              </a:rPr>
              <a:t>The Flipped Institute</a:t>
            </a:r>
          </a:p>
          <a:p>
            <a:pPr marL="171450" marR="0" lvl="0" indent="-171450" algn="l" rtl="0">
              <a:lnSpc>
                <a:spcPct val="90000"/>
              </a:lnSpc>
              <a:spcBef>
                <a:spcPts val="75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7"/>
              </a:rPr>
              <a:t>Edutopia’s Flipping the Classroom Lit Review</a:t>
            </a:r>
          </a:p>
          <a:p>
            <a:pPr marL="171450" marR="0" lvl="0" indent="-171450" algn="l" rtl="0">
              <a:lnSpc>
                <a:spcPct val="90000"/>
              </a:lnSpc>
              <a:spcBef>
                <a:spcPts val="750"/>
              </a:spcBef>
              <a:spcAft>
                <a:spcPts val="0"/>
              </a:spcAft>
              <a:buClr>
                <a:schemeClr val="dk1"/>
              </a:buClr>
              <a:buSzPct val="100000"/>
              <a:buFont typeface="Arial"/>
              <a:buChar char="•"/>
            </a:pPr>
            <a:r>
              <a:rPr lang="en-US" sz="2000" b="0" i="0" u="sng" strike="noStrike" cap="none">
                <a:solidFill>
                  <a:schemeClr val="hlink"/>
                </a:solidFill>
                <a:latin typeface="Calibri"/>
                <a:ea typeface="Calibri"/>
                <a:cs typeface="Calibri"/>
                <a:sym typeface="Calibri"/>
                <a:hlinkClick r:id="rId8"/>
              </a:rPr>
              <a:t>Five Free or Low Cost Tools for Flipping the Classroom </a:t>
            </a:r>
          </a:p>
          <a:p>
            <a:pPr marL="171450" marR="0" lvl="0" indent="-171450" algn="l" rtl="0">
              <a:lnSpc>
                <a:spcPct val="90000"/>
              </a:lnSpc>
              <a:spcBef>
                <a:spcPts val="750"/>
              </a:spcBef>
              <a:spcAft>
                <a:spcPts val="0"/>
              </a:spcAft>
              <a:buClr>
                <a:schemeClr val="dk1"/>
              </a:buClr>
              <a:buSzPct val="100000"/>
              <a:buFont typeface="Arial"/>
              <a:buChar char="•"/>
            </a:pPr>
            <a:r>
              <a:rPr lang="en-US" sz="2000"/>
              <a:t>Canvas Commons: </a:t>
            </a:r>
            <a:r>
              <a:rPr lang="en-US" sz="1700" b="1">
                <a:highlight>
                  <a:srgbClr val="FFFFFF"/>
                </a:highlight>
                <a:latin typeface="Arial"/>
                <a:ea typeface="Arial"/>
                <a:cs typeface="Arial"/>
                <a:sym typeface="Arial"/>
              </a:rPr>
              <a:t>COD's Flying Flippers</a:t>
            </a:r>
          </a:p>
          <a:p>
            <a:pPr marL="171450" marR="0" lvl="0" indent="-171450" algn="l" rtl="0">
              <a:lnSpc>
                <a:spcPct val="90000"/>
              </a:lnSpc>
              <a:spcBef>
                <a:spcPts val="750"/>
              </a:spcBef>
              <a:spcAft>
                <a:spcPts val="0"/>
              </a:spcAft>
              <a:buClr>
                <a:schemeClr val="dk1"/>
              </a:buClr>
              <a:buSzPct val="100000"/>
              <a:buFont typeface="Arial"/>
              <a:buNone/>
            </a:pPr>
            <a:endParaRPr sz="2000" b="0" i="0" u="none" strike="noStrike" cap="none">
              <a:solidFill>
                <a:schemeClr val="dk1"/>
              </a:solidFill>
              <a:latin typeface="Calibri"/>
              <a:ea typeface="Calibri"/>
              <a:cs typeface="Calibri"/>
              <a:sym typeface="Calibri"/>
            </a:endParaRP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I have found that my students do better work, are more engaged and earn better grades since I began flipping the classroom. (Donna)</a:t>
            </a:r>
          </a:p>
          <a:p>
            <a:pPr marL="0" marR="0" lvl="0" indent="0" algn="l" rtl="0">
              <a:lnSpc>
                <a:spcPct val="90000"/>
              </a:lnSpc>
              <a:spcBef>
                <a:spcPts val="750"/>
              </a:spcBef>
              <a:spcAft>
                <a:spcPts val="0"/>
              </a:spcAft>
              <a:buClr>
                <a:schemeClr val="dk1"/>
              </a:buClr>
              <a:buSzPct val="25000"/>
              <a:buFont typeface="Arial"/>
              <a:buNone/>
            </a:pPr>
            <a:endParaRPr sz="2000" b="0" i="0" u="none" strike="noStrike" cap="none">
              <a:solidFill>
                <a:schemeClr val="dk1"/>
              </a:solidFill>
              <a:latin typeface="Calibri"/>
              <a:ea typeface="Calibri"/>
              <a:cs typeface="Calibri"/>
              <a:sym typeface="Calibri"/>
            </a:endParaRPr>
          </a:p>
          <a:p>
            <a:pPr marL="0" marR="0" lvl="0" indent="0" algn="l" rtl="0">
              <a:lnSpc>
                <a:spcPct val="90000"/>
              </a:lnSpc>
              <a:spcBef>
                <a:spcPts val="750"/>
              </a:spcBef>
              <a:buClr>
                <a:schemeClr val="dk1"/>
              </a:buClr>
              <a:buSzPct val="25000"/>
              <a:buFont typeface="Arial"/>
              <a:buNone/>
            </a:pPr>
            <a:endParaRPr sz="2000" b="0" i="0" u="none" strike="noStrike" cap="none">
              <a:solidFill>
                <a:schemeClr val="dk1"/>
              </a:solidFill>
              <a:latin typeface="Calibri"/>
              <a:ea typeface="Calibri"/>
              <a:cs typeface="Calibri"/>
              <a:sym typeface="Calibri"/>
            </a:endParaRPr>
          </a:p>
        </p:txBody>
      </p:sp>
      <p:pic>
        <p:nvPicPr>
          <p:cNvPr id="272" name="Shape 272"/>
          <p:cNvPicPr preferRelativeResize="0"/>
          <p:nvPr/>
        </p:nvPicPr>
        <p:blipFill rotWithShape="1">
          <a:blip r:embed="rId9">
            <a:alphaModFix/>
          </a:blip>
          <a:srcRect/>
          <a:stretch/>
        </p:blipFill>
        <p:spPr>
          <a:xfrm>
            <a:off x="274661" y="5181600"/>
            <a:ext cx="2346278" cy="1571530"/>
          </a:xfrm>
          <a:prstGeom prst="rect">
            <a:avLst/>
          </a:prstGeom>
          <a:noFill/>
          <a:ln>
            <a:noFill/>
          </a:ln>
        </p:spPr>
      </p:pic>
      <p:pic>
        <p:nvPicPr>
          <p:cNvPr id="273" name="Shape 273"/>
          <p:cNvPicPr preferRelativeResize="0"/>
          <p:nvPr/>
        </p:nvPicPr>
        <p:blipFill rotWithShape="1">
          <a:blip r:embed="rId10">
            <a:alphaModFix/>
          </a:blip>
          <a:srcRect/>
          <a:stretch/>
        </p:blipFill>
        <p:spPr>
          <a:xfrm>
            <a:off x="16936" y="0"/>
            <a:ext cx="2619375" cy="647700"/>
          </a:xfrm>
          <a:prstGeom prst="rect">
            <a:avLst/>
          </a:prstGeom>
          <a:noFill/>
          <a:ln>
            <a:noFill/>
          </a:ln>
        </p:spPr>
      </p:pic>
      <p:sp>
        <p:nvSpPr>
          <p:cNvPr id="274" name="Shape 274"/>
          <p:cNvSpPr txBox="1"/>
          <p:nvPr/>
        </p:nvSpPr>
        <p:spPr>
          <a:xfrm>
            <a:off x="3048000" y="76200"/>
            <a:ext cx="52577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Calibri"/>
                <a:ea typeface="Calibri"/>
                <a:cs typeface="Calibri"/>
                <a:sym typeface="Calibri"/>
              </a:rPr>
              <a:t>Tools for Flipping the Classroom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762000"/>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Questions? </a:t>
            </a:r>
          </a:p>
        </p:txBody>
      </p:sp>
      <p:pic>
        <p:nvPicPr>
          <p:cNvPr id="280" name="Shape 280"/>
          <p:cNvPicPr preferRelativeResize="0"/>
          <p:nvPr/>
        </p:nvPicPr>
        <p:blipFill rotWithShape="1">
          <a:blip r:embed="rId3">
            <a:alphaModFix/>
          </a:blip>
          <a:srcRect/>
          <a:stretch/>
        </p:blipFill>
        <p:spPr>
          <a:xfrm>
            <a:off x="0" y="34132"/>
            <a:ext cx="2619375" cy="647700"/>
          </a:xfrm>
          <a:prstGeom prst="rect">
            <a:avLst/>
          </a:prstGeom>
          <a:noFill/>
          <a:ln>
            <a:noFill/>
          </a:ln>
        </p:spPr>
      </p:pic>
      <p:pic>
        <p:nvPicPr>
          <p:cNvPr id="281" name="Shape 281"/>
          <p:cNvPicPr preferRelativeResize="0"/>
          <p:nvPr/>
        </p:nvPicPr>
        <p:blipFill rotWithShape="1">
          <a:blip r:embed="rId4">
            <a:alphaModFix/>
          </a:blip>
          <a:srcRect/>
          <a:stretch/>
        </p:blipFill>
        <p:spPr>
          <a:xfrm>
            <a:off x="4400550" y="609600"/>
            <a:ext cx="3143249" cy="2274093"/>
          </a:xfrm>
          <a:prstGeom prst="rect">
            <a:avLst/>
          </a:prstGeom>
          <a:noFill/>
          <a:ln>
            <a:noFill/>
          </a:ln>
        </p:spPr>
      </p:pic>
      <p:pic>
        <p:nvPicPr>
          <p:cNvPr id="282" name="Shape 282"/>
          <p:cNvPicPr preferRelativeResize="0"/>
          <p:nvPr/>
        </p:nvPicPr>
        <p:blipFill rotWithShape="1">
          <a:blip r:embed="rId5">
            <a:alphaModFix/>
          </a:blip>
          <a:srcRect/>
          <a:stretch/>
        </p:blipFill>
        <p:spPr>
          <a:xfrm>
            <a:off x="5181600" y="4114800"/>
            <a:ext cx="3162300" cy="2448232"/>
          </a:xfrm>
          <a:prstGeom prst="rect">
            <a:avLst/>
          </a:prstGeom>
          <a:noFill/>
          <a:ln>
            <a:noFill/>
          </a:ln>
        </p:spPr>
      </p:pic>
      <p:pic>
        <p:nvPicPr>
          <p:cNvPr id="283" name="Shape 283"/>
          <p:cNvPicPr preferRelativeResize="0"/>
          <p:nvPr/>
        </p:nvPicPr>
        <p:blipFill rotWithShape="1">
          <a:blip r:embed="rId6">
            <a:alphaModFix/>
          </a:blip>
          <a:srcRect/>
          <a:stretch/>
        </p:blipFill>
        <p:spPr>
          <a:xfrm>
            <a:off x="990600" y="2167731"/>
            <a:ext cx="2666020" cy="31018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52400" y="677956"/>
            <a:ext cx="8610599" cy="1143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200" b="0" i="0" u="none" strike="noStrike" cap="none">
                <a:solidFill>
                  <a:schemeClr val="dk1"/>
                </a:solidFill>
                <a:latin typeface="Calibri"/>
                <a:ea typeface="Calibri"/>
                <a:cs typeface="Calibri"/>
                <a:sym typeface="Calibri"/>
              </a:rPr>
              <a:t> I went back to the books. How do my adult students learn?  Andragogy vs. Pedagogy</a:t>
            </a:r>
          </a:p>
        </p:txBody>
      </p:sp>
      <p:sp>
        <p:nvSpPr>
          <p:cNvPr id="110" name="Shape 110"/>
          <p:cNvSpPr txBox="1">
            <a:spLocks noGrp="1"/>
          </p:cNvSpPr>
          <p:nvPr>
            <p:ph type="body" idx="1"/>
          </p:nvPr>
        </p:nvSpPr>
        <p:spPr>
          <a:xfrm>
            <a:off x="495300" y="1524000"/>
            <a:ext cx="7924799" cy="4800600"/>
          </a:xfrm>
          <a:prstGeom prst="rect">
            <a:avLst/>
          </a:prstGeom>
          <a:noFill/>
          <a:ln>
            <a:noFill/>
          </a:ln>
        </p:spPr>
        <p:txBody>
          <a:bodyPr lIns="91425" tIns="45700" rIns="91425" bIns="45700" anchor="t" anchorCtr="0">
            <a:noAutofit/>
          </a:bodyPr>
          <a:lstStyle/>
          <a:p>
            <a:pPr marL="45720" marR="0" lvl="0" indent="-7619" algn="l" rtl="0">
              <a:lnSpc>
                <a:spcPct val="90000"/>
              </a:lnSpc>
              <a:spcBef>
                <a:spcPts val="0"/>
              </a:spcBef>
              <a:spcAft>
                <a:spcPts val="0"/>
              </a:spcAft>
              <a:buClr>
                <a:schemeClr val="dk1"/>
              </a:buClr>
              <a:buSzPct val="25000"/>
              <a:buFont typeface="Arial"/>
              <a:buNone/>
            </a:pPr>
            <a:endParaRPr sz="2100" b="1" i="0" u="none" strike="noStrike" cap="none">
              <a:solidFill>
                <a:schemeClr val="dk1"/>
              </a:solidFill>
              <a:latin typeface="Calibri"/>
              <a:ea typeface="Calibri"/>
              <a:cs typeface="Calibri"/>
              <a:sym typeface="Calibri"/>
            </a:endParaRP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Knowles (1968) – Assumptions about adult learners:</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Self-Concept: As a person matures, he or she moves from dependency to self-directness.</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Experience: Adults draw upon their experiences to aid their learning.</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Readiness: The learning readiness of adults is closely related to the assumption of new social roles.</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Orientation: As a person learns new knowledge, he or she wants to apply it immediately in problem solving.</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Motivation (Later added): As a person matures, he or she receives their motivation to learn from internal factors.</a:t>
            </a:r>
          </a:p>
          <a:p>
            <a:pPr marL="171450" marR="0" lvl="0" indent="-171450" algn="l" rtl="0">
              <a:lnSpc>
                <a:spcPct val="90000"/>
              </a:lnSpc>
              <a:spcBef>
                <a:spcPts val="750"/>
              </a:spcBef>
              <a:buClr>
                <a:schemeClr val="dk1"/>
              </a:buClr>
              <a:buSzPct val="100000"/>
              <a:buFont typeface="Arial"/>
              <a:buNone/>
            </a:pPr>
            <a:endParaRPr sz="2100" b="0" i="0" u="none" strike="noStrike" cap="none">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0" y="0"/>
            <a:ext cx="2619375" cy="647700"/>
          </a:xfrm>
          <a:prstGeom prst="rect">
            <a:avLst/>
          </a:prstGeom>
          <a:noFill/>
          <a:ln>
            <a:noFill/>
          </a:ln>
        </p:spPr>
      </p:pic>
      <p:pic>
        <p:nvPicPr>
          <p:cNvPr id="112" name="Shape 112"/>
          <p:cNvPicPr preferRelativeResize="0"/>
          <p:nvPr/>
        </p:nvPicPr>
        <p:blipFill rotWithShape="1">
          <a:blip r:embed="rId4">
            <a:alphaModFix/>
          </a:blip>
          <a:srcRect/>
          <a:stretch/>
        </p:blipFill>
        <p:spPr>
          <a:xfrm>
            <a:off x="6096000" y="5257800"/>
            <a:ext cx="2121647" cy="132229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16936" y="762000"/>
            <a:ext cx="9050863" cy="58674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400" b="0" i="0" u="none" strike="noStrike" cap="none">
                <a:solidFill>
                  <a:schemeClr val="dk1"/>
                </a:solidFill>
                <a:latin typeface="Calibri"/>
                <a:ea typeface="Calibri"/>
                <a:cs typeface="Calibri"/>
                <a:sym typeface="Calibri"/>
              </a:rPr>
              <a:t>7 Research Based Principles for Smart Teaching- Dr. Michele DiPietro</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1- Prior knowledge can help or hinder learning</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Old incorrect knowledge may supersede new knowledge</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2-Organization of knowledge</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Experts have rich complex mental structures-students have sparse superficial</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3-Motivation</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How will this help me be successful? </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4- Mastery</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Students must acquire skills, practice integration, know when to apply</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5-Goal-Directed Practice coupled with explicit feedback enhances learning</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Driving and the expert blind spot </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6-Students level of development and social climate interact to impact learning</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Accepting, resisting , passive- marginalizing, centralizing</a:t>
            </a:r>
          </a:p>
          <a:p>
            <a:pPr marL="171450" marR="0" lvl="0" indent="-171450" algn="l" rtl="0">
              <a:lnSpc>
                <a:spcPct val="90000"/>
              </a:lnSpc>
              <a:spcBef>
                <a:spcPts val="750"/>
              </a:spcBef>
              <a:spcAft>
                <a:spcPts val="0"/>
              </a:spcAft>
              <a:buClr>
                <a:schemeClr val="dk1"/>
              </a:buClr>
              <a:buSzPct val="100000"/>
              <a:buFont typeface="Arial"/>
              <a:buChar char="•"/>
            </a:pPr>
            <a:r>
              <a:rPr lang="en-US" sz="2000" b="0" i="0" u="none" strike="noStrike" cap="none">
                <a:solidFill>
                  <a:schemeClr val="dk1"/>
                </a:solidFill>
                <a:latin typeface="Calibri"/>
                <a:ea typeface="Calibri"/>
                <a:cs typeface="Calibri"/>
                <a:sym typeface="Calibri"/>
              </a:rPr>
              <a:t>7-Self-directed learners are self-aware</a:t>
            </a:r>
          </a:p>
          <a:p>
            <a:pPr marL="514350" marR="0" lvl="1" indent="-171450" algn="l" rtl="0">
              <a:lnSpc>
                <a:spcPct val="90000"/>
              </a:lnSpc>
              <a:spcBef>
                <a:spcPts val="375"/>
              </a:spcBef>
              <a:spcAft>
                <a:spcPts val="0"/>
              </a:spcAft>
              <a:buClr>
                <a:schemeClr val="dk1"/>
              </a:buClr>
              <a:buSzPct val="100000"/>
              <a:buFont typeface="Arial"/>
              <a:buChar char="•"/>
            </a:pPr>
            <a:r>
              <a:rPr lang="en-US" sz="1800" b="0" i="0" u="none" strike="noStrike" cap="none">
                <a:solidFill>
                  <a:schemeClr val="dk1"/>
                </a:solidFill>
                <a:latin typeface="Calibri"/>
                <a:ea typeface="Calibri"/>
                <a:cs typeface="Calibri"/>
                <a:sym typeface="Calibri"/>
              </a:rPr>
              <a:t>Metacognitive strategies- assess a task, self evaluation, plan, apply strategies, monitor performance, reflect and adjust – (students don’t do any of these) </a:t>
            </a:r>
          </a:p>
          <a:p>
            <a:pPr marL="171450" marR="0" lvl="0" indent="-171450" algn="l" rtl="0">
              <a:lnSpc>
                <a:spcPct val="90000"/>
              </a:lnSpc>
              <a:spcBef>
                <a:spcPts val="750"/>
              </a:spcBef>
              <a:spcAft>
                <a:spcPts val="0"/>
              </a:spcAft>
              <a:buClr>
                <a:schemeClr val="dk1"/>
              </a:buClr>
              <a:buSzPct val="100000"/>
              <a:buFont typeface="Arial"/>
              <a:buNone/>
            </a:pPr>
            <a:endParaRPr sz="2000" b="0" i="0" u="none" strike="noStrike" cap="none">
              <a:solidFill>
                <a:schemeClr val="dk1"/>
              </a:solidFill>
              <a:latin typeface="Calibri"/>
              <a:ea typeface="Calibri"/>
              <a:cs typeface="Calibri"/>
              <a:sym typeface="Calibri"/>
            </a:endParaRPr>
          </a:p>
          <a:p>
            <a:pPr marL="342900" marR="0" lvl="1" indent="0" algn="l" rtl="0">
              <a:lnSpc>
                <a:spcPct val="90000"/>
              </a:lnSpc>
              <a:spcBef>
                <a:spcPts val="375"/>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750"/>
              </a:spcBef>
              <a:buClr>
                <a:schemeClr val="dk1"/>
              </a:buClr>
              <a:buSzPct val="25000"/>
              <a:buFont typeface="Arial"/>
              <a:buNone/>
            </a:pPr>
            <a:endParaRPr sz="2000" b="0" i="0" u="none" strike="noStrike" cap="none">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16936" y="0"/>
            <a:ext cx="2619375" cy="647700"/>
          </a:xfrm>
          <a:prstGeom prst="rect">
            <a:avLst/>
          </a:prstGeom>
          <a:noFill/>
          <a:ln>
            <a:noFill/>
          </a:ln>
        </p:spPr>
      </p:pic>
      <p:sp>
        <p:nvSpPr>
          <p:cNvPr id="120" name="Shape 120" descr="data:image/jpeg;base64,/9j/4AAQSkZJRgABAQAAAQABAAD/2wCEAAkGBxQTEhUUExQUFRQXGBwXGBcXGBgdHBwXFxcXHhccGBcYHCggGBwlHBcXITEhJSkrLi4uGR8zODMsNygtLisBCgoKDg0OGxAQGywkICQsLCwsLCwsLCwsLCwsLSwsLCwsLCwsLCwsLCwsLCwsLCwsLCwsLCwsLCwsLCwsLCwsLP/AABEIAMIBAwMBEQACEQEDEQH/xAAbAAABBQEBAAAAAAAAAAAAAAAEAQIDBQYHAP/EAEcQAAIBAgQDBgMDCgQDCAMAAAECAwARBBIhMQVBUQYTImFxgTKRoUJSsQcUI2JygpLB0fAzssLhJKLxFVOTo7PS0+IWY4P/xAAbAQACAwEBAQAAAAAAAAAAAAACAwEEBQAGB//EADgRAAIBAgQEBAQFAwQDAQAAAAECAAMRBBIhMQUTQVEiYXGRMoGhsRTB0eHwQlLxFSMzYiQ0ghb/2gAMAwEAAhEDEQA/AGy+EWrp7VPFrKyZ668uqJAxqLxoiV150UCuvIi1150aTUXkgRt6i8K0UHxLXCIqfEBDuHfCvoPwopXPwiWEZooppMJKmKtFeYWroSqZUYmW5oby7TS0GJobx1pBFIM/8WwPVOlcJXzgvYef5SdZbgHyFTeMQeG8feuvCja6TGZvF5Wrrwdc0kU114UW9dBO0FSAmNdbeC2nmB51MrhC1Ma9IYBU3j5Asi5yAykkrpcX8La6X6V15Wcgki8uYEvUiC7WljBFaiAlV3hgopXjJcRYVBhKhMq8TPQy5TSV8j10tqsZeuhWk6JptUSMwg2JxNyaWTJp07CCMaG8fG1MKeFdIMUmuvOjS1DeEBIlNz7D+dTIB1Mly1NpxMb+bFmWy33+Jj/K9TaZ9YEsDb3MseGYdlVfCB4RexPTpapi1JygWlmqVMgmDYibKv7zf6q6ci3ldJiSedCTNBaYAkJehvGBYqeddece0jy+Lc/a+pHSuvELSCte/ePiFgPSujALC0kjfMbLdiOSgsfktzQPVVBdiB6xT16abkQ2LhGIbaIgdXKr9L5h8qoVeLYVP6r+msrtj6Y2BMeOzuKv8MP/AIrf/HSDxzC/9vb94v8A1D/r9ZOnZufmYR6M7fTKPxoG4/QGyk+0A8Qfoo95KOy7WJaYbH4Y7cupc/hSf/0F2AVPcxT42qR0k2D7PwlFbvXcECxDKFO2xVR060mtxnFBygUC3lFmvWOl4ZBgsIDbLGTmKDvDmOZdCB3hJPtVKricc+rMbWvpt9Is5m31ma7eYkB44lAAXxaaWZjptsRYfxVpcIV8hqE6n8pWqGxFoR2cx3eDKVbMqi7G2uttbbE2vb1r0tFw8tpXLix3mgFWJ2pkE89qgmNSmTK6We9RaW1p2g0jXro5RaQgV0ZeSww3NRAZwBLRINBQysXEzLb0qaQiGuvCiVF5MY+6+v8AI1F4Lbj1iB66GtovKpEhjYRsP8h/OiiaZvJrgak2AqYVSoqLdjYSfDwSM6JqoJzq+lyi5b3W/wCtbXqpI01WagA0nnMTjWdrIdL7ywkh/N0LZgUvds182p3z31PIA+QvUJVJNjF0sSU0bUfWTyvYb+9OvNdBmmfxuI6mwzNuf2qAmWBlRfmYxXuNCDUS2hBEeBU2hEyywHDFeJ5ZJXjVWy+FQRayanQndtTsAKyMZxCpSrilTUEkX1mViMTUWqUQ/SEHhOHUuDNO7RsiMg7seKUqEt4BfVtweRqp/qWLaxyqAQTfXpK5r4g/1faLEcHGxDQljcABpM+Y5plP+IwRbdy1ybUuq+NqgFamnkLdj016xZDvuxl5i8YFwbTYeygR94nhsLWv8OnK9ZKUi2KFOtrrY6xaqM1jPcH4kj+HvS7FjYN3YOig6LHsLXPi13osXhmTULYDtf8AP8pLKR0g0U8udiWl7zvXXusjFDHYiLX4VHwuXvzI8qeadIoBYZbDxX1v18/K0IgQdcdiIwryFillMveiKOzk2KxElRbfUk7CxN6PkYepdVtf+m1zp3M7Kp0EbgocTMveEm7EZW7xlCKkjBv0aeF8yi4OoNxsNaN3oUWyKNtxa9yR36WnEqukcezTGNI+8UCNmIuDJmDXHiWQ2UgG2nn1oP8AUkDl8pNx5C3trI5ove0sF4LYxESOCiqhIt41U3AbNfT6+dVvx1wwKjU3HleRn0M5zx3H55pX18TPltr4VyopH7q7dSOtemwtDJTVB0A99/uZns/WbHgODEEKqbZz4n/aPL0GgHpW0ihVtL9GkVWT4jE9KmXEpSvlmvUy0qWjAamFaJa9ROvaFYTCk1ETUqgSxhgArrSqahaT3FRpIsZi2aq15uAT1RJtGmukiRvy9f5GpnEaiJDuf75mpix8Zkknwn0qZz/CYuHiJPsP51MWjAE/KFQ4ZDNGsgzEeMLvrrYkbWADG555RzsQe4ExuK1gxVPnLedy0yhQbquXMdryMtgL/Ebql7bBh1qsSApvMknWGcYwboCj2s3hWQXyknYNzjJOm58jfQJw+ISptv2nZpmBjC8a3GU5RcDkRuNNta0rz1OFTNSVu4lXKthc5EGY3J992JFDFVBZbmw1MmixUYAJkXbckD61MbSxdGwGcfSTg31G1RLoII0mw7KRhsMwYXDOwIPMEAEfKvH8Zcri8w3AEwcUTz29fyEB4rhVwow4jjfETh3KAvZmUAs+c28QUBQL88tOwjtizUzsESwB8idBb16ypWxDLsL3k0+JwCxxysLmYZ41s7SNmZnOVFuQc0jbdSNqCnSx7VGpofg0J0AFtNT8pBxQUAk7+8lj47F3ckfdSYdkjLhJIwLodM6qCQwBOo38qE8Orc1amcOCbEg9e0Dng33B843sbxkzRIkqqk3drJYABXjYCzoBpvow5HyIqeLYLk1S6ElL29D2P5d4NCsXHi3+8n4VxxmwgllUGYM0RjT7UyuUCqDtcgb7A3OgNJxPDwuK5aHw2BueikXvCp1bpc77fOew0s0ueJZckkT5ZXyK1y6B7RAmyqM4ALA6LrfeiqLQolarJdWHhF7bG2vraQGZrgHUb/tAcLwnvsKZZCcRPlfKJmZo86lgv6EEIBdRyqzVxQpYoUlARLi+Ua2PnvACEpc6nzk3CeMyYrue5sFCo+IksLZigPcoPvXN2+6LczonFYOlhM5qbkkIPL+4/lCSoz2y/P8ASWHaLGSRQO8YQkC12YrYsQq2AU5tSNLiqeApU6tYK5PyHaNqkhdJzbhmHDPGPsp+kI/ZsE+tj717TDqWqFp2Go8xwvQazVtPetC02hTkTvUiMCxqRk1N5xYCWeHwItrUSo9c30k4wy1Foo1GkeOxiwqBbM7aKo3J5+gHM8vUgE1QsbLKmJxK0VzvKnB42Uu5dgQLDKoAUNqTYnU6FRcnXXQVFZQjZb3ncMqVMSDUbQbAQz88NV802eSJnyKTL4i1M6MNTJEilTUaka8vQ9a6JqC7CzWjMMGzHmPrud+v0rgYulnDkHUS1OF8BJBOh2FEIGIqhVML4emp8JHhG9urdDRWlFa2YwTjOIkWaJYQBLKO6VyLhSzpuOdtbchr6FdUgLdthM/HAlhbsZsuIxQxxxxZvFEyy5iVzHumWSUkbnMLk2FgXXbSsCk9So7P0OnvoJnkgQrg+KacSpMlgDlIYhgfiB22BtfKdRc8rUutTFIqUMlTecp4LK8ryRx+Mh2YOfhCOxILkc99Nzf1I9FmsoJmrhsfyKXLOp6fPv6TWYHgkcYJIzyanOwudb7fdHkPqdaUXJlCo7VCWc3MLkw5ZAudkGWxyhb7dWBH0oQbGARcTGnDxwysoYkk2OYMrZiAbMp8JuNcy6eQ5vuSJrcKrU1bIRr31/xN92PX/hh+2/8AmI/lXjeNH/yj6CdidazesikztjpcgUvFhlEQckLmldyxNhe36JBcdKJAi4JM17M5zW3sB+8zyTzTbcDSUfFcdPLDJiGijV8FMro8bllky3E6glQcoU2J6gjlWphqGHo1hQDkiqpBBGo/tO+8Q7OylrfCf8wvh8zPKJMYDHO2WOOIpaMI0qFgktysrNlF9QbDalVkWlT5eF1QXJN9bgHcdAIaEs1332tE4B2Z/RN45FnhldIZGJIRUc5Aq7FGUjMNzc66Cw47in+4BYFGUFh3JGp9R0nU6Om+o2lpwzgRTEyzOwKs3eRoNlkkRRM3qStgeQZvvGqOK4gtTDpSQa2sT1IB8IjUpEOWMfw9cuOxQ+9HBJ72kQ/5BQYghsFRPYsPsZKf8jD0hnC8O0MRDWJV5WFtfC0rsnvlIpGIqLWrgjrlH0AMJRlWQdlMIYsHApGVigZxa3jfxNfzuxouJ1ubina9xew9BpIorlQCU35RMXaKOIfFI2b2jFwPdsvyq7wWldmqHYC3v+0GsdgJnOCxkBmPNrC3RdPxzewFeuwwAW/eavDqdkLHrLNasXmhJ4Yb7114LtaWECgV0puSY+XFjlXXgikYDieIZQSfkNyTsB5k2HvXDU2EmrkpIXfYSsd2AMj6yNYW5D7qA9Bff1NaiquHp3O88XUqVMdiAB1Nh5SWBcqgXv1PUnUn3NzWM75iSZ77DYdaNMU16R+el3EtWgBqIwRDXQoxmA1JsPOukMwUXJjHwyta6qbHoOn+9dEtSpubkAybhmG8RtqOh/aOxP4fhUgSvY0ycpmmkgHdPcaZTTVEpYhrgxsOERVByKPCPsjkKkmKpqN5jcT2gAx0Uo8UULDbn4hnI66aD9nzqriFzqVlarU5rFRtaw9d5tu0GKhxKkxNnWSNlMiqCQsiBXVCRoSqi9zlXS4J2z8HRqJ8elvrM5lzGV0nHp1jEN5niYZGlEZeVVItcPEMhNudieetWPwdIvn69ukEkjTpIuHxI6mLDWjhQ2dwSHLW1AB1B2uz+gB3Dzpq28MeLaWMPColAGW/mWYn3JNzQZzDCCErGEBOtgOrHQeRJ+lRvJlFxsKZonWxDxtqNbhGQoQef+I3zpiXsRNThRvVI6W+xmp7JrbDJ+1If/NevG8Ya+Lb5faRW/5G9TAW7jFGeSdQi4aVoRIJHQ5VVC+Z1YeHMTptpVoDEYQU6dE3LgNawOp2sD5Sgcr3LdOsP4dKk0TIkJTDZCilhlDqRY5YyLhLcza/IW1qrXR6NVXd71L3Ntbep7+kNSGWwGkr8XxxIkWJUmmEXciR0UEJ4o7BiSMzkWOVQd6t0sBUqO1VmC5s1gdzv9PWAaoXwgE2tLDi3HUgbJkklcIZWWML4Ylvd2LsoA0Nhe5qlhuHVK658wUXygnqewhvVCm28r+M8TnkKrhHCEQHFMWS5Yad1GVbVc5zXO4y1cwmEoU1LYkXu2QWPuflAd2Pwdr/AKS6w2OjcRMCAZkDJ1KhQ1r+Qa/uazatCopdeiGx8o1WGnnAn4tFFJM80qxxqUhGdrDOFMjZRzNpFGn3asDB1alKmlNbk3Y27bD7QTUUEljLXDzrIodGDKwuGU3BHkaoVKb02KOLERgYEXE5z22xWbGNz7pVS3INlZyb9PGl/SvU8Lp5cMB/dc/W0Q5u1+0XARFUVTuBr68/revRLYCwnpKCcumFMuMLhranapvAd+gjp5lG1RmkLTY7wKTFGozx60hI+9NRmhZBIUXM2Y7Loo89i34ge/UVqYKjpzD8p4zj2O5lTkIdBv6/tA8ZMxa66AeFCftORqVHkL6nYBt+XYzUXOw+plThTMlQCmLudPJR1MMW9YpafQVEeKDNDgNMhgSPE4hUUlmC779bX96kRVeslNCzG0zuN4o7llFu7IIGmpGgPvvU6TzmIx9WqSqnw/W0HwkpQ3Q215bHbcc6EkyvQqGmboZ0Ds3aSNZAPivf1BII9jemATaXECqgaFY6F5mZVciJBZ1AtmYgG1wbki4v9nW1mN8sPUy6THxdQs2UHSOx2AwsaEtBGdNhGpJ+noPUgbmkBmJ3lU2AgsPA0yiTuMPAd8pjViB+s+gU23yjTqanP03ghNLyzwDtKiu6BLi4Qm/vy9ri9t7HQA2hhKbi5k8mKQOELqHb4VLAMfQbmosd5NxtKvtQrRxNiIjklQAZrDxIWAKsCLNa9x0I8zc0NzYyGHUTFx8fxIYM08hAOo8O3OwC2vRC3aNVFBu1yJpTxOXxFX7xHWy6C4ZgQHuOWoJHS9gOcWE0n4YSuambg29jBcJEUFmPhQFUHRMxb+dvRFot5fwuDGGLt7ek3vA8GYYEzOxIXMwJFgW8TAC2wJNeKxtf8RiCAo1Nr9e0yO7HrrKrspw5Z+HgTKCMQZJWBF9ZHYqdeYGU+oq7xLEtQ4hemfgCr7DWVaKBqVj11kPA+KuuFWTFShRGGw/dKLs8sd0OYkZnc5bhFAte5vybjMIjYnJQS5azZjsAddOnvBp1Dkux209pAMQ+C7x2QvhJJUlZ1+OFm7pnzp9pOhGo26U9qdPGsFVrVArAA7MNQLHvIzGncnY6+kseOxyRSrj8OO9AjCTxDdob5g8Z+8tybcxVHAlKtI4Kv4Te6t2bax8jCq3VuYuvf0j+F4lHxOKmBuhhgYH/APWUlYHy3b5VGIpVKdGjS652v63EJWBZm8hM8quq4KTUDA4aB5B5T2SS/msSM1ai5GFal1rMQP8A529zEajKf7QPrDJc0UWH4jlz5WkklUjUQ4pw2ZejIvdj0BpCMtWpUwN7aAKR/co29CYTXCrU9/QzX4SGOKM5LLHdpNzbxszsdeV2Jrz1V6tarZ/i0HtpLQAVdJytHM0lzctLISb72La39EUCvZ0aQDqo2W30g0BdgO5mkCqvrWhmno/E0jlxhIsNqEvDWiBqYMTQFo60ShzTrRJXsCTyF/lUg3MCo2VSZ4kJEM5sAoufx9yfxr1AsiC+wE+WMWq1SepMjw8BZs7CxtZV+6vT1Nhf0A5XPnsXi+Y3kNp7nhPDVwqZm+M7+XlDUwpJrPauomxnAhSYI25Uk4kQeaJSILmtG8tbRnEeDPNE6L8VwQDz0Bt76+4olBmTjgKtJkG97zGyxMhF1Kk65WBG/MX5E8xcVxHQzz2xuPaRqdQwFr7/AIe+tq4jS04E3DCdB7DYwLhJSQSYnfT90PoPc01PhlzDucjeRP2nuzfEQ57uSVEYaCJWF3kIDyuxG5zMwyqbfFfNpSKgtrKAJv4pppIMzKTsuoH63In0F/nflSAbRhEE4+P0JH2S0Yfp3RlQS38sha/leiTeC+0k4xjhBBJKdcik26n7I9zYVyrc2nM1hecrgwQxGDxmOklb84imhtrbSQuD+AtbbIaugACZ5JJuZe8a4tPPhYCy5I2y5iSLyOFLXsPhS6ki+pNthugqFvNFKbsquw0+8z5Ol9qADWOO01nDcO0caq1iRcadLm30tQswvPU4Om1OiEbpCJFuNiRzA3I5287XqLkjSTigeSwXe0tsb2/wjq8briVuCrABVYAjXZ7g6156lwXE06gqArcG/U/lPKPiF1VgRAOHdouHRlAgxngAyqZZGUAbeDvspHla1W6+Ex9a+Yprv4QD72iUeku1/eEYXtNwyOaSUd4JZCWJaNzbMBmygAhQbC5G/PlS6uD4jURKZIyrYaHf1kipSUk9TKxuNRSxywjGIsMpXOHhmMihljDhH0ULfNa40A9KvDDlKi1jSJdb2sRY6m1xvFl7grm0PlLoCAu35lxCGLvUWN0fK98iBEZAzKVYLYcwbCs/mVQB+JoFipJBGm5vY76XjSBfwNaXEHZ7CskaB2ISJYWCy2EkabLKFNmF7/xEbG1UX4hiwzMU3JYXHwk9u0YKSaC/S3rLeDhyqZifEJiCQQLBRGqBLc1spP7xrPq4l2CAaZevne940KBfzlBxdcXIk+EEAKyXSOYMgjWFwB4lvmzKCwsBrpWthTg6bpijU1XUrrcsPyMRU5hBS2/XyhHa1u44e6IbnIsS35g2U/8ALmNVuH/7+NznuWjKgypYTB8NjAfQ31Y+w8NvmzV6mmxJue0ucOpg1fSWt6aWnoJ6hLSYhoC8metUZp0jxifo29LfPT+dNouDUVfMSjxB8uGqEdjFxyhhYmwGrN0Xna+lyLj0vXq6qhlynafNablGzDeWnA+Hju8wtZ/H7EC2vM2Auet68Vjq4ao2UWA0nuMAWp0BmNydSfWXMUAGtZZJaWGcmSCZai07K0ynDcIWO1emC3mnVqhRNCIchDciMp/0n5kj97yp4FpkMcz3nO+2XEFml7pLERFvF1LG5A8lIt6ilu8zK9maw6Shja40Fv71t1pR0OsBTcaQyHEMiOocqr2zcr5b8+Wh162FQGNrCMvlB894OyG3hV+WUhW33XKbb7EWqQpinZbWM6ZjOPxwx3kN2AtlFrtIB4wvodzsNt9KXk1gBukw/GOOTYi4dssf/dqfD+8d399PKiFhtDFO/wAUTimAfuVjVpT3mGEgjzvbOjKzjJe3wcrbinAgReJoZVBHUXmNgiZyEUEljoBzNMJtKSIzsFUXJnQsZgG/NRGpuyKuX1Ua/PX51UFS7az2NbBkYPlruAPpM2ouoA5gAepsB+NEPimDa6gek3yx1Xnrw1hLDAYPUEinU07ytWraWEB47waCcqXzI4HxJYEi2xuCD62uKaWA0mdUwC4izHQymfs3ADoZCBtdunoKA1D0jKfBqAHiv7xv/wCPQ66NqbnxGh5hhng+GAOh95XR8Ciym8hW+Xcj7qk7W6mj5hvKH+l0CpOe3zHaC4XBo8VxmzDKoOgve3wqNNTca/yoGdhUy9DMpKYYabw08AljHwxt12vfnqbVLODuZfHDMQBoAZIss6CwOIjtr4C/0y3BpJp02OoB9QIpsNWXdSP55Q2DtZjIbfpc46SAfUnW/wAqrPw3CVRqlvSKJqpv9ZJxrtc+KjSKRAhDh8wJFyAQLo2y675umlBhuGJhnZ0N7i0g1c2hicIjuXYi17D8SfbxVZuFFhN3hSaM59IBxbtKI2yRhXI3NzYHppvWlhOHPWGZ7gdNN4nHcZWk+SkA3c9I7g/aQSOEdQhbRSDoTyBvtU4zhb0Ezqbidg+Mis+SoLE9ek0YhNYpebmaEwYS9KaraKeqBJOKYLLCx6Zf8wosFVLYlB5iZHEq2bDuB2gOQSSJGbi5uSLaZdefP8ND0v63imKOHoFl3njsBhxWqhTtNDnCgKoAAFgBsANAK8GS1Q3M9tSpAC0hacmmpTlgIBI81MyCHaMbErGMq716G9otKTVNWgeIxrGhLSylBRMRJwR2LsRYDPl3ubXtp52386C8xm4dUbMxG17dzAANiKWZTEJweCaVgoBIuAx5Ac9etuW9Eo6xlKkarZRt1m2gSSFmaMf4iCMaEhXBPdsQPs+Jr+i1Ns28t8RoZnVk9D+UyXHIgsvd3LGNQpY7liMx+hU+pbmTXOZSqIiNkXp17nrBcPgu8za2y5S2/wADFg9rbkAAioBAGs5KJqk26b+nWaKPEK2JwkikEZmUEHSzALagQk5gZd4mUZKbUzca7fKGz4WP86lKIi5QqHKqi7EZ2JsNSc6j92gqMbAQ+EUVGapbyk4i5UAmyxuDMh2dwJkmjQj4PE/lk/8Avl+tWbbzy+HTNUVe2p+X7zoTMkfmaG6rN4B3gcuPYkW/vShNSMFAdYKrkgegpZqR6LYCIRQGpD0gPHZikLEaMbKOviNiR6C59qKkczSjxCvy6By7nT3mO7gFSBobfWwq1mIM8vkDLpCnxpZAEBUhgb3tYrsBbW4oAgV8xgqWIGXTWabs5imlQh9XQgE9Qdj66H5VVxAykEbGel4finqoQ+46y5EFVs8vl5KmGzaEAjzqDVtFOQd5Diez8TizRrbyuv8AltXDFsp0MqVMPh30KiZ/tDIuEh7pSzPJe2Y3IFrEk+QsB/1rV4bh2xlW+wG8pYuumDocpNS1/lMPtXs8yIQvWeWtDuBYUzYiJF5uCbclXVj8hVPieJSnhWbuLe8fhqZqVlUd/tOyQ4G/KvnHMJnsGr2lnDgQoua51Nryk9cubSq7Qm8TgdPwp3D2JxCeoi8St8M/oZRYGNTLmYjNqY1v4ioOUueg1sANNbm5Om3xfFtUJpr8INie5lDg+CVAKj/ERcDy7y1aSsJVAnpFWMza0yFaJnroVhK1mrdJjVGkYWpZMYBCcDhc58q5ReKq1MkG492fiWCaQIAyoz3HVQT/ACpmWY+JSmUZguu8D7DyLllVtw6t7OLfihoRtrF4RyMyjvf+e0uV4ja4Gug/nQPVttL+GoFiS0wHEcSTNKzC13Jv18TL/ptU2zAGYlY5ar32v+cgia+YgLqAAb6ggk309TpU6LFqb3t1hXC1yzQ2/wC9j0//AKIPnbSoBvIIyiajtI88Mp7uO4mYlWALG4RbrkUfFZSdeQ562EKG1liljnopkUfOVvCeOSJMExAuGIF2GTJcaXGTUk6akcqLIBrHYfiFUvlY3BNr7WmghRIzIYlymRszHqf5C5Jt5nrVd682KODSmSw6xrXNIapLgsICwJe3iY5vhTT7A3Y8/celEG8N5TqVPHYEnyHp3lhw7BtlW45D7RJ28xVepUAO8KnVIXUfWH/mvQUk1x0kipMv2zWxiU9Wb+EW/wBdXcESwYzL4m4OVfn/AD3mTDBCpOzAX8iBvV8gteY+YKR5x8pCsLA3PIc/nz/vpXKCRrJYhW06zY9lMIRF3h3k1t0UXAHmdz71m4up48vab3DktTzn+qaCKAk1TNQCXWcAS4wOAqs9S8pVa0tFwq2peYSmarXmG7U9iWxWKEolVI8gUixLeEsTYba33v7Vu8N46MHRNNVuSd5UxGEevUzX0kXFey8MMaGOPvDEDkiZ1VWckeJy3xMTYAcyQANanCYzE4qowLWzbnrbsJOISjQRTa9th3Pcwbs+cvEp48REsM6RqiopBAAszeIaEkMh05A07iWHejhVAN1vr6mLwlcVa5JFjawm4/PlG1Ygaw0E1eQx3kOK4soW7Gw/uwA5nyo6avVbKouYDotJSzmwnN+1fbJpM0cPhHN+ehvoduXL516nh3AeXarVOo1mNiOIGqCiCy/UwrsVw9ljM0hYvIBa5JIjGo1PXf0ArO4riFZ+Wmw+p6zU4Thiqcxtzt6TS3rJvNu0aanNJFo7IajPOuICYT0rcMYHBjVjJoJJa0uuHxZFuacmgmfWbM1hKntNjL4eZRzjcfNSKAv4rQa1G1ByexmO4POVmUcn8PuLMPwb50BPhMz8EwFdQeuk0WG3Pt+LVXbWb9Hc/wA7zKdpVJxDKANlOvpp9Sat0rBATPNcTu2JYDykcakDU3/vyoSbxS6CXPZfDd5iohyU5z6JqP8Amyj3roDzo+MwyyKUbnqLbggghl6EGxv6UANtYBF5ju0nZmKPDtIiMrr8SoQUYczkdvCp38J0vsbUxWzHWCbqNJT8I40YwFkDMnI7svkR9ofX1pFajm1XeauF4g9MBX1H1H6zYYTJIoZGDKeYNZdRmQ2ImwtdXF1NxAMXxGCJ7M4BDfCt2I/Rn7K3I10p6UqlRNB/LynVxdNG1Pt6QYdsFRQI4WYgAXdgo25WzE+4FEeHljdm9pTbHEiyr7wL/t/G4l+7hHi+5CgJA/WZ75R+t4acMHh6Qu3uTKr4modL/IRcZ2Lxar3rkPJlJMYYu5UEfbO7C/wi/Ox5USYyiTlGg9hFmm98x/UzJYYZjcbADe++oI3sOdXmNpXQZjcdJb8D4O2Il7pAEsuZnABsLgaDqb6X6HpVavXWimY6+Us0qRd8oFvOdOwHBwiKiiyqAB6Aczzrz1TEF2LGbK1FpqFHSWeHwIGppJYtFPWvJ5cQFGlcLxaoW3gUuPqeXeWFoiCS4vS5NhTUpXNhDyACUfDcflLiZkfMUZ0mVMrKpuFBN7LfMpA1Fteh1+dUwxARLgzPfCJXuHaxEGxuHaXFSYtY7TMbq5LBfgCgFfuZRbbNz00o6uMeooSofD1X9+8ijgRTN6Y8Q2J29u0JaCdt5svkiLp6M39KRnoL8Ke5/S0vLRxBHiqW9B+t4Dxfg0jowWRmJW2pGYbG6HQa2sRpcHcVewHE6VBvEgHmJn4/htSqAyOTboZkT2fMZIlIvYmx8I2J1ZtL6G1ri430NelbiC4mkRSImBUR6ThaikTomCKuishuhHh9PQ6j0rwdUsrENvPbU3UqCu0IWKlFoeePEVDmkZo8RVGaRmhMiJ5V6o2lVS8GMCg3obCODsRAsfiraKaU79o+lSvqZQcV1gk9D+NJU3YQsZ/67+ky+bKVb7rKfkwv9L05dTaebzZCGHQgyyxXGSSwhuq/fI8R8TfCp+HlqdfIUIpgb6y5U4g7XCaDv16yod+gJubFje2bc3c7tofOmWvvM5ntqPfz9ZNPhbJAzXJkDvzAygpk09Df3qAwuQOlob0yqoW/quf0mu/J/EM0jkjNYKo52Gr/AIx1DbRbHxTVcUNlB210bXwudEJt9knwkfrdL0K7wW2jMconwxyosgdMwRtmBF7Zh8JIOjDY61w0acdRMFB2YxDoHQxsp1UFiCU+ybhSCSLHlvypL4yirlTcS2uGrFA2hgWJws+HuHSWHNoTchW6DOpyt6XvTEenV1UgwLsmhuJXkgHkNRYe3Ic6fqRFEgGbPsn2HbEBXnYxx2uEX42Hm2yDyF21+zaqeIxQp6LqfpJUFvITpnD+GxQIEhRUQclHPqTux8zrWLVrO7XcxygKNJDjMQqFmY2VFcn0AjJoGN7KnUiECRqZxrExCSzEkMQSWFtRYm2oIPO1b4cqSOkq+k6vwPgkOFjyoviNi7E3ZmA5noNbAWAuetebxGMes/i2G0vU0K7Q2TEgbUpSY5aZO8CmxZNNUR60gIDJJTgseFkRNEIwCRyrcW1HO4tuNt9KbTco2YTit4yCHKDa5JNyTuT1P0HlYCpqVmc3MFUCiTW0JOgGpvSr9BJLWkXfINWZV0vZiAbciQdRUlXvYC/pANZQNdIizgsF112PXS4I6g2Ovl5ipKMFzGBzgTYTH9oEbE40Qp9myDTY2uzewv8AwCtXD2o4fO3rKFds9Ww6Tb4PBKiCNNkAW2506+dY1WqWbM3WXEYKMohSwUo1BCzyRcMb0JqiQXEmXAGo50DnLMmMS1el5pmvyljszHnQmoTIyqOkilj215/yNDmkM9iLSj7UYnKoQfavfcbPcFW2OgZSD1HXV9ADeZHEq7WCdD+vf6ShlOnuPxGwFMG8y32ltw3gV1MuIPdxj7JNibE/G32R5DXz5UmpXscqamXKGDBGesbL2/X9JY4viGHOSIZDGdtsgsRYMCCAPOx57UpadTVjv9ZZq4mgbU1tb6CR9q4GyRORbK5Q+jjT/mVR71GFcFmUHpeL4gCVR+xt7yXsC4GJdebRE/wsn/uq63wzKceKbvExZkYdQbevI+xsaUDYyDBeLTMEQJbO8iZQdjlOdhp+qja/jUM6oCzbCSqlyFEJ4LgyI0DDKbXK6aE62uNNL20rz2JqCpVYrteaqkpTCntLfEIuQqQrAixDi6253HMeVDSYIb9YhrvOdcU7OYOGQzOSkQtlDFhdybgwpGVZSCLAEiw+dbNLF1ai5VFz5fmZTeiqm52/m003DO1uFJjRcS8jHQAoxvbQ3OS/Lcn3N6oVcNiQSxQD5/vGq6GwvNA+KrNd2aWlpSrxDq7lWAZSGuDsf8H+lMTMqhhvcfnCFK+hlKezmHsLKymwBs7dLbMSBudutWvx1W+tj8pP4NJcmcmqWWWcokckoAuSAPM2o1UmGqk6CQDEK2gZT5Bhf2F6cEIhlGXcGI8Z6VN7Tgwnlw5NCagklxJRhqHmQOZFENRnkFoksNx5XGnXoPnapVyDAYzFdu8Gz2kAzqgs4G4VzeNgNyp2J5Eettnh7hRl7/lvM/Etc3O38tF/J7N+jxBc+GEByeikMSB0H6MH1Lda7iSksgX+rT+e8Xh3yA3h/YzBqmHmx+IZUMpNi19FL+KwGpLNoFG+UW3pOOctUXD09bdv50ghjYmH8E7WwPOsORo0bRHZkUX6FBZVvytc0nEYCoEz3uRuNfvJzMlrzafmq1klRuDGLVbaRyOBtS941QTvGCU11oeUTF5K9Nmm5eOC1BMEmI6ar6/6WqLwWO0GxvCu/UAsygMT4cu+Y9QT8jUivyzKtegKwsSRGwcEigs1mZrr4mBYjxDbKLL8hQnEPU0G0r8mjQ13PcwzEYeNo5GKLMqgNlFj4s0ltdl9TtqeVKVnDqL5SZ1WrTKG+onPUcNdgAAT8NyQvlqSfma2SLaTIUgi83HZmEY3CyQOfGgyX55TrE/qCLeqVkYpjhq61Bsf4ZdStzKRpN/O0oOy7tHjIg2hzNE46GzKR/GB8q19CNJnnUAzp4pMiDYeHvMUT9mGP2LzH8VSP/zKo8Se1IKOp+0dh/jv2lu8gUVjLoJeCljKrinFVijaSQ2VfmTyAHMk2AFFTpNWcIsY+WkuZpyzi3E3xEplk56IvJV18I69SeZ8rAemoUFopkT/ADMxmzHM0XhuCMji0YkVLM6nYpcAiw3NiSB+rz2M1XCLqbX0HrCVCx0F7To8UUcKZUIjXkM2g/ZDGw9BXnSXqtdheaoRaYsNIAuOHfZVniY2bwm19otPCwtz5HarXJHL1Q9Pzig/i0YSxwkpZFJFiVHO+4HOqdRArkCWV1FzKnifGCjFVA00v586fTogi5mjQwgYZmlJPi3c3ZifWrIQDQS+lNUFlEiR7m16kgAQzaaXhXEmUAHxL0PL0O4qjVWZeJwytqNDNJhpUfbQ/dP8jzqiynpMp1dN/eSvFQBrQQ0jXDE00EnaSagEKXht110/l5inCk4GYyu9foJXYjhZzA3AIJy21ylhq66XGmYFDcbWNO56Kv8APY/rEHM05p2gibBzYqCIBYp1UDyTMGFvTxp6VtYaouIppVO4++37xfLN/wCfKGYnDYjHrGEXuMHEFWMud7WXPb7R9NN9d7qV6OFY5jmdtTb3t5ScrGFcK7GxhryytKtz4BEy5grWsWZj4flvvSq/EHy2RbHvfa/kIarfQzfQ4m66WFtLA3A6C40v5DavPumUywiRmbWoj7WkqqaGReZbIa9GWmrcSRICaW1QCCXAj2wDNYCwF9Sb6aHp/UUK1V6yvVrdpaYDhQQEsb+55m+gJNt6r16lxcGVeadhPY+SMCwklXxL8EYb7a8+7a9BRW51APzt+crVC56mRQCOV5A2Vw0YRmW6kg94Csi3vezX9eQ5sqVDRUZRbXY69tjBFMve85v2iRVxUyqAqqwVVGwVUUKB+7atugxekrHqJWAy3WSdkeJ/m+LRibI36N/2ZDp/C4U35C9DjKPNoEDfceokLo/86ybtRaLiEjDbOk4+hP8Azo596jAuXoIT6Sai5WZfnOkgU2JgXDJ7HEHW7TH2yxxpYfwk+5rG4ldqoHYfvNDBUwVLecdisUEVndgqqLljsBVKnTZ2yrvL7FUW52nOOP8AGWxLg2IiU/o05knTMw+8b2A5X6k16LC4ZaC26nczKrVjVOY7dJVohBJbRgSLdLHb6Vb9IlRfUzd9ksEIcOZXNjJZyTpZPsA/O/q1qxMbVNWqEXW336zSwqhKeduv2k83anDI+TOx6sqkqLeYGvteljAV2XNaG2Lpg2g2H7V4WR2Vsyg3OaRRkIsoIOpK/DsQKY2BxCKCuvkN4oYykxsZo8DhlyLksVsLEG4tbTLyt6aVmVqpzHNvLKsANJkO02H7udhewNmFvPf6g1pYV89MECbmEqZ6Qv6SpQL6/M1ZN4+6yW3QH2BoJxaG4HG2Nm/v1FV6tK/wxbi80eFe9rGsyoNZn1FtLqDGMBvf11+tVmlB6KmHQ44cxY1Yp4nKLWlZ6Dd4QZSaCtiXaKCAQLHmTK3dgF7HKGJC35XIBsPal0spcZ726w+nh3nMuJ9ncY6mecF5FYDJoxZBe5smmW50Ucidtq9NSxmGVhSp6DvsP8+cUUY6zY8CxkssCGZMjBjcZSvhUnIcp1Gy1jYqnTp1jyzfTvfU76x9O5XaSJgASCbDTYBd2N3uSDfW1QcQbWH59NpIpdTLHD4cAaXPLU/hyHoKru5beFosITD60BMg1NIYkGlLN4rPKWTDoGI3tpW49QKbS4ruygzwdRsKrPVJk5SY44nTYUlix0kcuV/F+MJAhZzryUEZmPIAE0zD4Z6rWXbvBqOtMXO8xEnbTEPmULCtiLEAkizX1BOu3lW2vDKKWOpmd+LqPcC0s+CdrGLhJwviOVZFFrE7BhfYnmPLTnVbE8OULmp9OksUsQb2f3lV2yhy4tz99Ef31Q/RFq1w9s1ADsSIjELlqnz1lCwuxH6uvoSf6Ve6SudWtDOL43vhGzG8ghMcnmY2OVv3lkB9SelLo0+XmA2vcfOSz5iL72t7f5nWsO3hX0H4VB3ixKp8WkAneRsqLLe55lkRgANySWtYVl4yi9SsAo3E0sLVVKRLHYzC8c40+JbUFIlN0j8+TPbdug2Hmda0MNhloDTU9T+krVapqm527S07EcI71zOw8EZsnnINz5hfxP6tV+IYnlgUxuft+8ZhlDNmOw+/7Sh4bghNMkS3yyOb/sEl3v6qCL9SKt1qvKplz0H1/wAyuq3IUdTNB29xWZ1w4+BAHYcix+AH0Gtv1h0qjwtPAap3O3pLWKYMcnQTM3rUlaCQRAk22XawtqN9ef8A1oiYlVBm/wDyWoWWT9IxCNYIG8OoufAbkeI/EDYknoawOOMFy+Ea9ba+8s4U7i+0B7USH85lzC5DWHoNvpR4MDlLaevwlhQXKJVw4kryqy9MGOD23ENjxg53FV2onpJuDJwyP0NLIZJFoZgImQ+BtPunUe3Sk1WVh4hE1cpGs0EExtqvy1rOdB0MzWQdDCFmXr89PxpRQxZUwmJqUQYph3kuelm8Xlni3nXXM60Y1ufzFOp1O8LXpCIcGb9R1qx1sIl6wtDfzYCmthze15W5pMmQKKclBE1Y3gEsY/vFof8Aa7SMrTLFDehLTZBFondUJaTmkeMk7uN3tfIrNbrlBNvpRUhncL3MCo+VSZxyeVpJGdm8bkksb8+QubgHS2uwFevVQihRsJ58ks1+pjodDqbHYDQC3l15VB12krodYQy3FuR0oRoY06y443OZYcJMTdsskTnq8bKL++Vj71Vw6cupUQdwR84TsWCMexB+UC/7OPcDEW3mMV/1MgsT++GH71O5v+5y/K/1/SDk/r87fSAzQXIYb2yn0J39jr86cp6QXXXMJ2dRYWpMCYLt/B/xCPc2MegvoGViCbbXIZRfoKYvwyVHilJwrhkmJmWCLRm1ZuSID4mP4AcyRScRXTD0zUfp9T2hG5OUTq+LwyYTBvkFkhiYgfsqfmSefMmvJU6r4rFLm3YiXCwp07DoJhvyfRIjT4iTSPDxBb+batYcyAi/x1v8WLOqUV3Y/b/Mr0jlbMeg+8z2NxZlkeV9C7FiOl9l87Cy+1aVOmKaBF2AtBv1MEdc25sOg5+ppo0gHWNEXL7OwUaD36115GX2ms/J3gMS+Id8OyIipldnjzLe9wlgQb210YWG+4qhxAUmphagJ16G3z/gnAkP4ZuO2fZkTL3sQHeqPEB9sD/UOXXbpWXSqJR8JOk2+G8QNM8up8J+n7TmpjrQDT0mWetXXgWia8qnSdtLbhuPOx3/ABqlXo9RIdAwmgw2LB/pWa9MiUKlIiHLJfe1JIttK5FpIkY5aen9NqWWPWASesfmYbEH1/qP6VFlO8iwnu/PNT7a/wC/0qOWDsZGS+xkgnB5+3+1DyyIOQiFYXFlNPs/h5ijpvaIq0c+vWS4nFGr1JM2sXTpgQcTGrgpiMyiSCU13JWRlEFzCqWVe8cAYheo8MK0R4cwIOxBB9xUCsqEEdJDai0yb/k8TZZXA0uGVWvprrpv0N/lpWkONf3L7GZ5wYGze8yHFOFPhpDFINdwbeF16r+BHL5E69HELXQOn+DKpXKchgiDLpy/A/0p284aQ7vb4UpfVMSrj9mWCUafvRE+9KykVb91+xH6yCenn+U3/Z7ga4jhSxXy5w7Bt7P3rMrW52YA28qwcXjWoY69tBb2tHr4qVv5vOf4zCPC7RSqUkXdT9Cp+0p5Gt+m61FDobgxam++86X2acthYSd8gH8NwPoK5t4ozN9t43lxMMMSl5chIUdGa12OyqMupNQzrTQu5sJKnWw1M2fZLs+mDito0r2Mr23PIDoq6gD1O5ryHEMacU//AFGw/OWqdLKNd5XflNxuTBhBoZpFT91bu3sQlv3qs8DpZ8Rn/tH7QK5sAO85pFxEmDuV0QymRz95hZUH7KhA3mT+rXqDRHN5h3tYeXf3ldTmv6wdzzOgH93pghnuZpuzvYvEYkB2/QQnZnBzMP1I9DbzYjqL1SxWPpUB3PYSBdtptMJ2AwMdiyySsObyNYnzRCq28rVjPxqodrD5RgoX1M0EJSNAkaKiLoFUAADyAqlUxjObneWEoARRiL1SdmbeM5dpz3tthcmIzKLB1DfvXIb8B863uH1M9LXpPQcOqFqNu32mcuelaEu3MUEelRYydIo8qiSAJZYLHW0aqtWj1WA9PNtL3DzdD7H+tZ7rbeUKid4fFiAPiFvXb50hk7SsydoSHpOUxdot660i0RiDuL1wv0nRhBHwn2Oo/qKK4O8K46z0eLto2nkdj6H/AKUxSyaoZDUb6iFq6+nkf5VepYtT8WkQVYR+cdRTvxVLvByntIUivWWzRuYCEJCKSzmATJ1QUu5iyZJpUAQNZWce4PFiojHILc1cfEjcmU/iNiKuYXFNh3zKfUd4upSzjWcgx+DeGVoZRZ16bMp+F18j9DcV6+lVWqgqJsf5aU9QcrbwaUG41IANyOuhA+V/xpogMNQZ2HsDP/wEPlnHylcV5DioP4pvl9paor4ZX/lD4rCsYiaNJJmF1zC/dqdM99wdwLHUg8gaucJoVi2e5Cj6+UGqBt1mS7MY6Vp4IGmlEJOTKCBpkbLZrZviy8628VUZKLOm4F4jli4nVuG8HjhBCLqfiYlmZrfediWb3NeNxGJr4hvGb/b2llQqbSxSKpTDi13MhnM5x+WA+LCqNiJj7juQPozfOt7ggQCpl8vziKlywEwcEJZljjUs7aKijUny/mToNzWy7hQWY2A3Mg2UTpnZPsKkJEuKyyTDVUGscZ5b/wCI4+8dByHM+Xx/GWe6UNB36n9BCFItq3tNlLNWNmY7mWlSCPNUhY4JIDrTAI3aERQmhMUziZ3t5w1miWRRfu75v2TbX2tWnw1wpKnrL/DMQquUPWc8zm+341uWm3mPaSCWhyw88QkHlUgWnE3hMIUi3OlOWEkS04aWU73FU61mERXAIl0s3X61RyygU7RUP3Tb02+VQfMQT5iTrKw3F/T+lDlBgFRHiUUOWDli5q60i0azX3qQLQgLbSNbj4Tp0O3+1Tod4Rsd4/vj90/SoyDvByDvLKJTQtKhIhCKaQTBJEmVaEAk2EWTHGI9KfyKlr2ghxGCA0PKbtC5glB2x7LHFRXSwnj1jJ59UY/db6GxrU4bWqUKmVh4Tv8ArK2IAcXG4nKhfUEEEEhlOhVgbEEciDcV6faVgbi86Z2IxSw8KM8nwRmdiOuWV9B5k6e9ZGJwPOxNz5faElXLTPqZzviOJlklaSYEPJ4yTpodFCg6hQBYX3AB1vetVEVVCrsNICtcyXg0hXE4Yjf84h/9VL/Sl1jamx8j9oTbD1H3ndvzivGnE6bayxy5G09VWZm3hinM/wBruAjGxqufu3RsytbMNRZgVuLg6cxqBV3h2NOEcki4O4gVKRbbQxezvZ6HBg5AXkbRpWtmI6C2ir+qPe51rsbjquKOui9B/N5NOgF13MtmmNUgkeEEiuTTAsOwEJgwRNGovtFPXAhkWBtXEW3ldq94UuHFRkVusQajSPHqqROzaqqsTfoAbim0AC4F4VIszgDckThDg8q9ILT3diIhc/2P96mwnZj1ngw8q6068nilHMUsoehk5odg3APhNvI1XqqbaiC4uNZdRT9dKoskosnaEKR5Us3ijeSC3K4oINj1ji58j611hIyxhbyI9Km0m0QP0IP0qbSbCeE1twRUZe04pfaTLKOooSpiyp7TRRxWqy+HIGsys8nRRS6dADUwCx6RVlUUxK1GnraQUYx/5xQtjrnaRyonf0P4tQbgSeXEOJp3+o26TuTMr2o7JRYp+9U9zMdGYC6tbYulxcgaXBB2vewtYpcYy6FbiLOH1uDKiftPFgcOuFwrCaRLgv8AYVmYly1viOYk5AfUiraUq+JfmVPCvbqf53i7qoyrqfpMNNMzszuxZ2OZmbcnqf7sLWGgrVAAFhIGglz2P4NLLPBMB+gWQknTeIXWw3N3IH7jVn8QxVOnSanfxEfeSis7Ajb9J1lVJryJAl8kRRGelDIzCSCA0N4BcTxw5rrzhUEfHgSanPaQ1cCHQ4ACpAZpVauTCVAFGxFMaGKNzPM1INYzgIzvLUvMTCyyg7eY/Jg2HOQhB76t9AfnV3htMvXv2mhwqhnxIPbWckY16gCewJjGNEIJMSukR0Vr1zXkrCxH0JFILHrCMNw2KI0b2NIemDqsS9O+olgknmaqkSuyxxnPkfpUZBB5YjkxXUH8ag0xINPzkyTg86A0yIsoRJNDQ6iDaNydCR+H1qb+Um/eJlPRT7V1x5ybjzmmU1Vaqx6zItJL0sux6yLCeobzp5jUSQI0yVNpOWITRWk2E5zx+TiGJkdBDOsQYqsajKGUGwLvcBr72vbW2u9enwiYOggbMCe5/ITNc1HYgg27Sll7O4tXEa4aQnKD4RdRflmHgB8s1XhjMOVzlxb+fOAcynLaaLAfkzxEioZXVCWGZRrlSxub2sz3ygDYakltqoPxqipIQE2Huf0gsrdZ03h3A0iRY0FkQWA/qeZ53515qviHqOWbcx4rBRYSzjwgAqm7NEtVJkgw4rlufig5zF7oUXOUSMxnu7Fdzx0E65iMwFFziekkAmQSYmuF4wU5Dc1xEZYT1zQkCRYRwoTIMy35RsA8kCyJtESWX9VrXPtYe160+E1VSoUPWanCKypWKH+rrOYZT1r0txPSWa8VkPX6VFxJKmNyt1FFpAIaNIbqKnSR4hJ48TbelNTjA46w6CQN50hkKyT5Q+I9D86rML7xDeclzdR8qCwg2kiEVBUwDJPrQbQJ5Lcrj0rjON48X6g+v+1RpB0jg7dPrUZROss1SAEVmkTGvHkUNpEXLU2nXid3XTs1o9MMTUZrQTUtCocDQmrEtXhCcPFL5p6RRrmExYVRXFyN4pqrGTZlFDzW/pi7EzwlFQXczspjs460s5jItGtKKkKTJC3g0uJpgpCOWnBziCaZyxGcsCKGJosonWAiWogJ0cGoSJBF4uahyyLR4auyQSIyR76HY1AQg3EIC2s5T2u4J+bS3QfonPh/VPNf6eXpXp8HiOcljuJ6rA4vnJZviG/6yivVy0v3i1Mm8aa6CY0iigRyD+xUEzrSwwsx2vrVZ0G8k6iWKSHyPp/vVVkEUQI8uOf1/rQ2I2g2McrHkb+v9aE+ciw6xRL10/vrXZe0jLJkelkQCslzChtAtNNh/hHtVM7zEELSlyGjjXQJNGNBS2gtDMOKUN4h5OtA0WYrGrTAZYIg7mq53jRIr0xYcS9TJjlNQZBik1AkCQtRxqxoqTJMkFRAMe1GNoMjaohxCaLpIky0CwDGNTBCEznbgf8AByeRS38Yq5gP+WaPD/8AnHznMRW/PTRaicJ41IkNGCpgxVrjJk6UMFpYxHWqjzm2hYqvFyHE6ajQ0xNZKyeM6Utt4D7zynxW5Vx2ndJNelwJ/9k="/>
          <p:cNvSpPr/>
          <p:nvPr/>
        </p:nvSpPr>
        <p:spPr>
          <a:xfrm>
            <a:off x="120650"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121" name="Shape 121"/>
          <p:cNvPicPr preferRelativeResize="0"/>
          <p:nvPr/>
        </p:nvPicPr>
        <p:blipFill rotWithShape="1">
          <a:blip r:embed="rId4">
            <a:alphaModFix/>
          </a:blip>
          <a:srcRect/>
          <a:stretch/>
        </p:blipFill>
        <p:spPr>
          <a:xfrm>
            <a:off x="7801917" y="2057400"/>
            <a:ext cx="1265883" cy="1743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2616249" y="5334000"/>
            <a:ext cx="6512510" cy="1143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I Needed More Time in Class Working on Critical Thinking Skills </a:t>
            </a:r>
          </a:p>
        </p:txBody>
      </p:sp>
      <p:sp>
        <p:nvSpPr>
          <p:cNvPr id="128" name="Shape 128"/>
          <p:cNvSpPr txBox="1">
            <a:spLocks noGrp="1"/>
          </p:cNvSpPr>
          <p:nvPr>
            <p:ph type="body" idx="1"/>
          </p:nvPr>
        </p:nvSpPr>
        <p:spPr>
          <a:xfrm>
            <a:off x="38100" y="838200"/>
            <a:ext cx="8839199" cy="4648199"/>
          </a:xfrm>
          <a:prstGeom prst="rect">
            <a:avLst/>
          </a:prstGeom>
          <a:noFill/>
          <a:ln>
            <a:noFill/>
          </a:ln>
        </p:spPr>
        <p:txBody>
          <a:bodyPr lIns="91425" tIns="45700" rIns="91425" bIns="45700" anchor="t" anchorCtr="0">
            <a:noAutofit/>
          </a:bodyPr>
          <a:lstStyle/>
          <a:p>
            <a:pPr marL="171450" marR="0" lvl="0" indent="-171450" algn="l" rtl="0">
              <a:lnSpc>
                <a:spcPct val="80000"/>
              </a:lnSpc>
              <a:spcBef>
                <a:spcPts val="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Kolb furthers the second definition of experiential learning by developing a model which details learning process through experiences. Kolb and Fry's (1975) experiential learning model is a continuous spiral process which consists of four basic elements: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Concrete experience</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Observation and reflection</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Forming abstract concepts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Testing in new situations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Immediate or concrete experiences are the basis for observation and reflections. These reflections are assimilated and distilled into abstract concepts from which new implications for action can be drawn (Kolb &amp; Fry).</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According to Kolb and Fry (1975), the adult learner can enter the process at any one of the elements. The adult learner moves to the next step once he or she processes their experience in the previous step.</a:t>
            </a:r>
          </a:p>
          <a:p>
            <a:pPr marL="171450" marR="0" lvl="0" indent="-171450" algn="l" rtl="0">
              <a:lnSpc>
                <a:spcPct val="80000"/>
              </a:lnSpc>
              <a:spcBef>
                <a:spcPts val="750"/>
              </a:spcBef>
              <a:buClr>
                <a:schemeClr val="dk1"/>
              </a:buClr>
              <a:buSzPct val="100000"/>
              <a:buFont typeface="Arial"/>
              <a:buNone/>
            </a:pPr>
            <a:endParaRPr sz="2100" b="0" i="0" u="none" strike="noStrike" cap="none">
              <a:solidFill>
                <a:schemeClr val="dk1"/>
              </a:solidFill>
              <a:latin typeface="Calibri"/>
              <a:ea typeface="Calibri"/>
              <a:cs typeface="Calibri"/>
              <a:sym typeface="Calibri"/>
            </a:endParaRPr>
          </a:p>
        </p:txBody>
      </p:sp>
      <p:pic>
        <p:nvPicPr>
          <p:cNvPr id="129" name="Shape 129"/>
          <p:cNvPicPr preferRelativeResize="0"/>
          <p:nvPr/>
        </p:nvPicPr>
        <p:blipFill rotWithShape="1">
          <a:blip r:embed="rId3">
            <a:alphaModFix/>
          </a:blip>
          <a:srcRect/>
          <a:stretch/>
        </p:blipFill>
        <p:spPr>
          <a:xfrm>
            <a:off x="381000" y="5334000"/>
            <a:ext cx="1691277" cy="1266825"/>
          </a:xfrm>
          <a:prstGeom prst="rect">
            <a:avLst/>
          </a:prstGeom>
          <a:noFill/>
          <a:ln>
            <a:noFill/>
          </a:ln>
        </p:spPr>
      </p:pic>
      <p:pic>
        <p:nvPicPr>
          <p:cNvPr id="130" name="Shape 130"/>
          <p:cNvPicPr preferRelativeResize="0"/>
          <p:nvPr/>
        </p:nvPicPr>
        <p:blipFill rotWithShape="1">
          <a:blip r:embed="rId4">
            <a:alphaModFix/>
          </a:blip>
          <a:srcRect/>
          <a:stretch/>
        </p:blipFill>
        <p:spPr>
          <a:xfrm>
            <a:off x="0" y="34132"/>
            <a:ext cx="2619375" cy="647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0" y="1295400"/>
            <a:ext cx="9144000" cy="5181600"/>
          </a:xfrm>
          <a:prstGeom prst="rect">
            <a:avLst/>
          </a:prstGeom>
          <a:noFill/>
          <a:ln>
            <a:noFill/>
          </a:ln>
        </p:spPr>
        <p:txBody>
          <a:bodyPr lIns="91425" tIns="45700" rIns="91425" bIns="45700" anchor="t" anchorCtr="0">
            <a:noAutofit/>
          </a:bodyPr>
          <a:lstStyle/>
          <a:p>
            <a:pPr marL="171450" marR="0" lvl="0" indent="-171450" algn="l" rtl="0">
              <a:lnSpc>
                <a:spcPct val="80000"/>
              </a:lnSpc>
              <a:spcBef>
                <a:spcPts val="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Adults learn complex tasks and concepts by doing them, then reflecting and </a:t>
            </a:r>
            <a:r>
              <a:rPr lang="en-US"/>
              <a:t>dialoguing</a:t>
            </a:r>
            <a:r>
              <a:rPr lang="en-US" sz="2100" b="0" i="0" u="none" strike="noStrike" cap="none">
                <a:solidFill>
                  <a:schemeClr val="dk1"/>
                </a:solidFill>
                <a:latin typeface="Calibri"/>
                <a:ea typeface="Calibri"/>
                <a:cs typeface="Calibri"/>
                <a:sym typeface="Calibri"/>
              </a:rPr>
              <a:t> about them</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Teaching-learning relationships are build in small groups over time</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Teaching-learning partnerships are based on mutual respect</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Adult learners need to take initiative, make choices, act and react</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Learners should be doing more talking than the teachers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Ask questions that you do not know the answer to</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Be clear about goals and expectations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Assist learners in setting their own goals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Pay attention to the needs of your learners</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Value diversity</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Students needs support and challenge to grow</a:t>
            </a:r>
          </a:p>
          <a:p>
            <a:pPr marL="171450" marR="0" lvl="0" indent="-171450" algn="l" rtl="0">
              <a:lnSpc>
                <a:spcPct val="8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Use journal activities to allow everyone time to process thoughts</a:t>
            </a:r>
          </a:p>
          <a:p>
            <a:pPr marL="171450" marR="0" lvl="0" indent="-171450" algn="l" rtl="0">
              <a:lnSpc>
                <a:spcPct val="80000"/>
              </a:lnSpc>
              <a:spcBef>
                <a:spcPts val="750"/>
              </a:spcBef>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The environment must feel safe for all</a:t>
            </a:r>
          </a:p>
        </p:txBody>
      </p:sp>
      <p:pic>
        <p:nvPicPr>
          <p:cNvPr id="136" name="Shape 136"/>
          <p:cNvPicPr preferRelativeResize="0"/>
          <p:nvPr/>
        </p:nvPicPr>
        <p:blipFill rotWithShape="1">
          <a:blip r:embed="rId3">
            <a:alphaModFix/>
          </a:blip>
          <a:srcRect/>
          <a:stretch/>
        </p:blipFill>
        <p:spPr>
          <a:xfrm>
            <a:off x="16936" y="0"/>
            <a:ext cx="2619375" cy="647700"/>
          </a:xfrm>
          <a:prstGeom prst="rect">
            <a:avLst/>
          </a:prstGeom>
          <a:noFill/>
          <a:ln>
            <a:noFill/>
          </a:ln>
        </p:spPr>
      </p:pic>
      <p:sp>
        <p:nvSpPr>
          <p:cNvPr id="137" name="Shape 137"/>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Betty Jones- Teaching Adults Revisited</a:t>
            </a:r>
          </a:p>
        </p:txBody>
      </p:sp>
      <p:pic>
        <p:nvPicPr>
          <p:cNvPr id="138" name="Shape 138"/>
          <p:cNvPicPr preferRelativeResize="0"/>
          <p:nvPr/>
        </p:nvPicPr>
        <p:blipFill rotWithShape="1">
          <a:blip r:embed="rId4">
            <a:alphaModFix/>
          </a:blip>
          <a:srcRect/>
          <a:stretch/>
        </p:blipFill>
        <p:spPr>
          <a:xfrm>
            <a:off x="5791200" y="3276600"/>
            <a:ext cx="2857499" cy="16001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743200" y="152400"/>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The Questions</a:t>
            </a:r>
          </a:p>
        </p:txBody>
      </p:sp>
      <p:sp>
        <p:nvSpPr>
          <p:cNvPr id="145" name="Shape 145"/>
          <p:cNvSpPr txBox="1">
            <a:spLocks noGrp="1"/>
          </p:cNvSpPr>
          <p:nvPr>
            <p:ph type="body" idx="1"/>
          </p:nvPr>
        </p:nvSpPr>
        <p:spPr>
          <a:xfrm>
            <a:off x="381000" y="1295400"/>
            <a:ext cx="8305799" cy="2895600"/>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What are the tasks that I expect of my students that should be taught using adult learning strategies example?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How do I integrate the correct amount of “play” with the more focused learning adults need?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How do I help my students learn to blend the lessons in my classrooms into hands-on play-based activities for children that promote learning?</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I began implementing a flipped classroom model. </a:t>
            </a:r>
          </a:p>
          <a:p>
            <a:pPr marL="171450" marR="0" lvl="0" indent="-171450" algn="l" rtl="0">
              <a:lnSpc>
                <a:spcPct val="90000"/>
              </a:lnSpc>
              <a:spcBef>
                <a:spcPts val="750"/>
              </a:spcBef>
              <a:buClr>
                <a:schemeClr val="dk1"/>
              </a:buClr>
              <a:buSzPct val="100000"/>
              <a:buFont typeface="Arial"/>
              <a:buNone/>
            </a:pPr>
            <a:endParaRPr sz="2100" b="0" i="0" u="none" strike="noStrike" cap="none">
              <a:solidFill>
                <a:schemeClr val="dk1"/>
              </a:solidFill>
              <a:latin typeface="Calibri"/>
              <a:ea typeface="Calibri"/>
              <a:cs typeface="Calibri"/>
              <a:sym typeface="Calibri"/>
            </a:endParaRPr>
          </a:p>
        </p:txBody>
      </p:sp>
      <p:pic>
        <p:nvPicPr>
          <p:cNvPr id="146" name="Shape 146"/>
          <p:cNvPicPr preferRelativeResize="0"/>
          <p:nvPr/>
        </p:nvPicPr>
        <p:blipFill rotWithShape="1">
          <a:blip r:embed="rId3">
            <a:alphaModFix/>
          </a:blip>
          <a:srcRect/>
          <a:stretch/>
        </p:blipFill>
        <p:spPr>
          <a:xfrm>
            <a:off x="0" y="34132"/>
            <a:ext cx="2619375" cy="647700"/>
          </a:xfrm>
          <a:prstGeom prst="rect">
            <a:avLst/>
          </a:prstGeom>
          <a:noFill/>
          <a:ln>
            <a:noFill/>
          </a:ln>
        </p:spPr>
      </p:pic>
      <p:pic>
        <p:nvPicPr>
          <p:cNvPr id="147" name="Shape 147"/>
          <p:cNvPicPr preferRelativeResize="0"/>
          <p:nvPr/>
        </p:nvPicPr>
        <p:blipFill rotWithShape="1">
          <a:blip r:embed="rId4">
            <a:alphaModFix/>
          </a:blip>
          <a:srcRect/>
          <a:stretch/>
        </p:blipFill>
        <p:spPr>
          <a:xfrm>
            <a:off x="3671887" y="3886200"/>
            <a:ext cx="1724025" cy="2647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The Work Group Idea Takes Off</a:t>
            </a:r>
          </a:p>
        </p:txBody>
      </p:sp>
      <p:sp>
        <p:nvSpPr>
          <p:cNvPr id="153" name="Shape 153"/>
          <p:cNvSpPr txBox="1">
            <a:spLocks noGrp="1"/>
          </p:cNvSpPr>
          <p:nvPr>
            <p:ph type="body" idx="1"/>
          </p:nvPr>
        </p:nvSpPr>
        <p:spPr>
          <a:xfrm>
            <a:off x="628650" y="2128634"/>
            <a:ext cx="7886700" cy="4351338"/>
          </a:xfrm>
          <a:prstGeom prst="rect">
            <a:avLst/>
          </a:prstGeom>
          <a:noFill/>
          <a:ln>
            <a:noFill/>
          </a:ln>
        </p:spPr>
        <p:txBody>
          <a:bodyPr lIns="91425" tIns="45700" rIns="91425" bIns="45700" anchor="t" anchorCtr="0">
            <a:noAutofit/>
          </a:bodyPr>
          <a:lstStyle/>
          <a:p>
            <a:pPr marL="171450" marR="0" lvl="0" indent="-171450" algn="l" rtl="0">
              <a:lnSpc>
                <a:spcPct val="90000"/>
              </a:lnSpc>
              <a:spcBef>
                <a:spcPts val="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Around the time I was embracing Flipping and was presenting all around the country, our college came into some funds from our foundation for innovative practices for faculty.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Some of those funds went to develop our </a:t>
            </a:r>
            <a:r>
              <a:rPr lang="en-US" sz="2100" b="0" i="0" u="sng" strike="noStrike" cap="none">
                <a:solidFill>
                  <a:schemeClr val="hlink"/>
                </a:solidFill>
                <a:latin typeface="Calibri"/>
                <a:ea typeface="Calibri"/>
                <a:cs typeface="Calibri"/>
                <a:sym typeface="Calibri"/>
                <a:hlinkClick r:id="rId3"/>
              </a:rPr>
              <a:t>Berger Faculty Innovation Center.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I requested some funds to start a Flipping the Classroom Faculty Inquiry Group. I submitted a request for 21 IPads and 20, $25.00 ITunes gift cards, along with IPads in Education For Dummies Books.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The request was granted and we began meeting once a month on Friday afternoons to both explore ways to use our IPads and Flipped Activities. </a:t>
            </a:r>
          </a:p>
          <a:p>
            <a:pPr marL="171450" marR="0" lvl="0" indent="-171450" algn="l" rtl="0">
              <a:lnSpc>
                <a:spcPct val="90000"/>
              </a:lnSpc>
              <a:spcBef>
                <a:spcPts val="750"/>
              </a:spcBef>
              <a:spcAft>
                <a:spcPts val="0"/>
              </a:spcAft>
              <a:buClr>
                <a:schemeClr val="dk1"/>
              </a:buClr>
              <a:buSzPct val="100000"/>
              <a:buFont typeface="Arial"/>
              <a:buChar char="•"/>
            </a:pPr>
            <a:r>
              <a:rPr lang="en-US" sz="2100" b="0" i="0" u="none" strike="noStrike" cap="none">
                <a:solidFill>
                  <a:schemeClr val="dk1"/>
                </a:solidFill>
                <a:latin typeface="Calibri"/>
                <a:ea typeface="Calibri"/>
                <a:cs typeface="Calibri"/>
                <a:sym typeface="Calibri"/>
              </a:rPr>
              <a:t>We began meeting in Spring of 15 after a Flex Presentation to roll out the idea. </a:t>
            </a:r>
          </a:p>
          <a:p>
            <a:pPr marL="0" marR="0" lvl="0" indent="0" algn="l" rtl="0">
              <a:lnSpc>
                <a:spcPct val="90000"/>
              </a:lnSpc>
              <a:spcBef>
                <a:spcPts val="750"/>
              </a:spcBef>
              <a:buClr>
                <a:schemeClr val="dk1"/>
              </a:buClr>
              <a:buSzPct val="25000"/>
              <a:buFont typeface="Arial"/>
              <a:buNone/>
            </a:pPr>
            <a:endParaRPr sz="2100" b="0" i="0" u="none" strike="noStrike" cap="none">
              <a:solidFill>
                <a:schemeClr val="dk1"/>
              </a:solidFill>
              <a:latin typeface="Calibri"/>
              <a:ea typeface="Calibri"/>
              <a:cs typeface="Calibri"/>
              <a:sym typeface="Calibri"/>
            </a:endParaRPr>
          </a:p>
        </p:txBody>
      </p:sp>
      <p:pic>
        <p:nvPicPr>
          <p:cNvPr id="154" name="Shape 154"/>
          <p:cNvPicPr preferRelativeResize="0"/>
          <p:nvPr/>
        </p:nvPicPr>
        <p:blipFill rotWithShape="1">
          <a:blip r:embed="rId4">
            <a:alphaModFix/>
          </a:blip>
          <a:srcRect/>
          <a:stretch/>
        </p:blipFill>
        <p:spPr>
          <a:xfrm>
            <a:off x="6477000" y="99219"/>
            <a:ext cx="2466974" cy="1857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628650" y="365126"/>
            <a:ext cx="7886700"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300" b="0" i="0" u="none" strike="noStrike" cap="none">
                <a:solidFill>
                  <a:schemeClr val="dk1"/>
                </a:solidFill>
                <a:latin typeface="Calibri"/>
                <a:ea typeface="Calibri"/>
                <a:cs typeface="Calibri"/>
                <a:sym typeface="Calibri"/>
              </a:rPr>
              <a:t>                   Looking Back and Forward</a:t>
            </a:r>
          </a:p>
        </p:txBody>
      </p:sp>
      <p:pic>
        <p:nvPicPr>
          <p:cNvPr id="160" name="Shape 160"/>
          <p:cNvPicPr preferRelativeResize="0">
            <a:picLocks noGrp="1"/>
          </p:cNvPicPr>
          <p:nvPr>
            <p:ph type="body" idx="1"/>
          </p:nvPr>
        </p:nvPicPr>
        <p:blipFill rotWithShape="1">
          <a:blip r:embed="rId3">
            <a:alphaModFix/>
          </a:blip>
          <a:srcRect/>
          <a:stretch/>
        </p:blipFill>
        <p:spPr>
          <a:xfrm>
            <a:off x="457200" y="289724"/>
            <a:ext cx="1770300" cy="1325700"/>
          </a:xfrm>
          <a:prstGeom prst="rect">
            <a:avLst/>
          </a:prstGeom>
          <a:noFill/>
          <a:ln>
            <a:noFill/>
          </a:ln>
        </p:spPr>
      </p:pic>
      <p:sp>
        <p:nvSpPr>
          <p:cNvPr id="161" name="Shape 161"/>
          <p:cNvSpPr txBox="1"/>
          <p:nvPr/>
        </p:nvSpPr>
        <p:spPr>
          <a:xfrm>
            <a:off x="628650" y="1783259"/>
            <a:ext cx="7886700" cy="4351200"/>
          </a:xfrm>
          <a:prstGeom prst="rect">
            <a:avLst/>
          </a:prstGeom>
          <a:noFill/>
          <a:ln>
            <a:noFill/>
          </a:ln>
        </p:spPr>
        <p:txBody>
          <a:bodyPr lIns="91425" tIns="45700" rIns="91425" bIns="45700" anchor="t" anchorCtr="0">
            <a:noAutofit/>
          </a:bodyPr>
          <a:lstStyle/>
          <a:p>
            <a:pPr marL="171450" marR="0" lvl="0" indent="-171450" algn="l" rtl="0">
              <a:lnSpc>
                <a:spcPct val="80000"/>
              </a:lnSpc>
              <a:spcBef>
                <a:spcPts val="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Some faculty were really not interested in Flipping and just wanted to join to use an Ipad. </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Some faculty did not attend meetings, yet kept the Ipad. </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One faculty member was teaching fully online ( I missed that).</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We have revised our membership parameters. </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However, several core faculty are still involved and are developing new and better practices around flipping. </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We have a course shell in Canvas where we share ideas and resources.</a:t>
            </a:r>
          </a:p>
          <a:p>
            <a:pPr marL="171450" marR="0" lvl="0" indent="-171450" algn="l" rtl="0">
              <a:lnSpc>
                <a:spcPct val="80000"/>
              </a:lnSpc>
              <a:spcBef>
                <a:spcPts val="750"/>
              </a:spcBef>
              <a:spcAft>
                <a:spcPts val="0"/>
              </a:spcAft>
              <a:buClr>
                <a:schemeClr val="dk1"/>
              </a:buClr>
              <a:buSzPct val="100000"/>
              <a:buFont typeface="Arial"/>
              <a:buChar char="•"/>
            </a:pPr>
            <a:r>
              <a:rPr lang="en-US" sz="2100">
                <a:solidFill>
                  <a:schemeClr val="dk1"/>
                </a:solidFill>
                <a:latin typeface="Calibri"/>
                <a:ea typeface="Calibri"/>
                <a:cs typeface="Calibri"/>
                <a:sym typeface="Calibri"/>
              </a:rPr>
              <a:t>I have asked for five more IPads to expand the group. </a:t>
            </a:r>
          </a:p>
          <a:p>
            <a:pPr marL="171450" marR="0" lvl="0" indent="-171450" algn="l" rtl="0">
              <a:lnSpc>
                <a:spcPct val="80000"/>
              </a:lnSpc>
              <a:spcBef>
                <a:spcPts val="750"/>
              </a:spcBef>
              <a:buClr>
                <a:schemeClr val="dk1"/>
              </a:buClr>
              <a:buSzPct val="100000"/>
              <a:buFont typeface="Arial"/>
              <a:buChar char="•"/>
            </a:pPr>
            <a:r>
              <a:rPr lang="en-US" sz="2100">
                <a:solidFill>
                  <a:schemeClr val="dk1"/>
                </a:solidFill>
                <a:latin typeface="Calibri"/>
                <a:ea typeface="Calibri"/>
                <a:cs typeface="Calibri"/>
                <a:sym typeface="Calibri"/>
              </a:rPr>
              <a:t>As the Instructional Designer, I have been the core facilitator but am seeking to move that role to other faculty within the group who have been committed and attending for a while. </a:t>
            </a:r>
          </a:p>
        </p:txBody>
      </p:sp>
    </p:spTree>
  </p:cSld>
  <p:clrMapOvr>
    <a:masterClrMapping/>
  </p:clrMapOvr>
</p:sld>
</file>

<file path=ppt/theme/theme1.xml><?xml version="1.0" encoding="utf-8"?>
<a:theme xmlns:a="http://schemas.openxmlformats.org/drawingml/2006/main" name="Office Theme">
  <a:themeElements>
    <a:clrScheme name="Yellow">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2544</Words>
  <Application>Microsoft Office PowerPoint</Application>
  <PresentationFormat>On-screen Show (4:3)</PresentationFormat>
  <Paragraphs>202</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Flipping the Classroom A Campus Faculty Inquiry Group Experience</vt:lpstr>
      <vt:lpstr>We can’t keep doing what we have  always done. </vt:lpstr>
      <vt:lpstr> I went back to the books. How do my adult students learn?  Andragogy vs. Pedagogy</vt:lpstr>
      <vt:lpstr>PowerPoint Presentation</vt:lpstr>
      <vt:lpstr>I Needed More Time in Class Working on Critical Thinking Skills </vt:lpstr>
      <vt:lpstr>Betty Jones- Teaching Adults Revisited</vt:lpstr>
      <vt:lpstr>The Questions</vt:lpstr>
      <vt:lpstr>The Work Group Idea Takes Off</vt:lpstr>
      <vt:lpstr>                   Looking Back and Forward</vt:lpstr>
      <vt:lpstr>Embracing Flipping </vt:lpstr>
      <vt:lpstr>Get Flipping</vt:lpstr>
      <vt:lpstr>Just Flip It!</vt:lpstr>
      <vt:lpstr>How to Build Flipping Proficiency</vt:lpstr>
      <vt:lpstr>How to Build Flipping Proficiency</vt:lpstr>
      <vt:lpstr>            Syllabus Statement </vt:lpstr>
      <vt:lpstr>Success Group Work and Self Evaluation</vt:lpstr>
      <vt:lpstr>Group/Self Evaluation</vt:lpstr>
      <vt:lpstr>Group/Self Evaluation </vt:lpstr>
      <vt:lpstr> Flipping Outcomes</vt:lpstr>
      <vt:lpstr>Flipping Outcomes</vt:lpstr>
      <vt:lpstr>Let’s Flip Together!</vt:lpstr>
      <vt:lpstr>Compare Nutrition Facts Labels</vt:lpstr>
      <vt:lpstr>These are just some of the many!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 the Classroom A Campus Faculty Inquiry Group Experience</dc:title>
  <dc:creator>Donna Greene</dc:creator>
  <cp:lastModifiedBy>Donna Greene</cp:lastModifiedBy>
  <cp:revision>1</cp:revision>
  <dcterms:modified xsi:type="dcterms:W3CDTF">2017-03-17T23:24:33Z</dcterms:modified>
</cp:coreProperties>
</file>