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11a4e4d0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g511a4e4d0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511a4e4d0a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511a4e4d0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g511a4e4d0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511a4e4d0a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11a4e4d0a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11a4e4d0a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511a4e4d0a_0_1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4" name="Google Shape;104;p14"/>
          <p:cNvCxnSpPr/>
          <p:nvPr/>
        </p:nvCxnSpPr>
        <p:spPr>
          <a:xfrm>
            <a:off x="685800" y="3398520"/>
            <a:ext cx="7848600" cy="1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22" name="Google Shape;122;p17"/>
          <p:cNvCxnSpPr/>
          <p:nvPr/>
        </p:nvCxnSpPr>
        <p:spPr>
          <a:xfrm>
            <a:off x="731520" y="4599432"/>
            <a:ext cx="7848600" cy="15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8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8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8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8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9" name="Google Shape;139;p19"/>
          <p:cNvCxnSpPr/>
          <p:nvPr/>
        </p:nvCxnSpPr>
        <p:spPr>
          <a:xfrm rot="5400000">
            <a:off x="2217794" y="4045740"/>
            <a:ext cx="4709100" cy="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00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132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00" cy="42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1" name="Google Shape;151;p21"/>
          <p:cNvCxnSpPr/>
          <p:nvPr/>
        </p:nvCxnSpPr>
        <p:spPr>
          <a:xfrm rot="5400000">
            <a:off x="-13102" y="3580280"/>
            <a:ext cx="5577900" cy="1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00" cy="12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4" name="Google Shape;154;p22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00" cy="5500500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19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00" cy="42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1" name="Google Shape;161;p23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Google Shape;164;p2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7" name="Google Shape;167;p24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" name="Google Shape;53;p6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132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marL="914400" lvl="1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marL="1371600" lvl="2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9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0" y="0"/>
            <a:ext cx="9144000" cy="365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endy.brill@canyons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mcclurkin@noc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cap="none"/>
              <a:t>Integrating Noncredit Faculty </a:t>
            </a:r>
            <a:endParaRPr sz="3200" cap="none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cap="none"/>
              <a:t>Into Collegial Governance</a:t>
            </a:r>
            <a:br>
              <a:rPr lang="en-US" sz="3200" cap="none"/>
            </a:br>
            <a:endParaRPr sz="3200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5"/>
          <p:cNvSpPr txBox="1"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64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Wendy Brill-Wynkoop – College of the Canyons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/>
              <a:t>Tina McClurkin – North Orange Continuing Education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p25" descr="ASCCC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94265" y="3695698"/>
            <a:ext cx="4020835" cy="838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b="1"/>
              <a:t>Session Description</a:t>
            </a:r>
            <a:endParaRPr b="1"/>
          </a:p>
        </p:txBody>
      </p:sp>
      <p:sp>
        <p:nvSpPr>
          <p:cNvPr id="184" name="Google Shape;184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53339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/>
              <a:t>Collegial governance committees are essential for effective college and district decision making, but normally these committees only include full-time faculty. With the majority of noncredit instructors being part-time, </a:t>
            </a:r>
            <a:r>
              <a:rPr lang="en-US" b="1" i="1"/>
              <a:t>how do colleges make sure that the noncredit voice is included in governance discussions?</a:t>
            </a:r>
            <a:r>
              <a:rPr lang="en-US"/>
              <a:t> </a:t>
            </a:r>
            <a:endParaRPr/>
          </a:p>
          <a:p>
            <a:pPr marL="182880" lvl="0" indent="-53339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/>
          </a:p>
          <a:p>
            <a:pPr marL="182880" lvl="0" indent="-53339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/>
              <a:t>Please join us to discuss the importance of including noncredit voices in </a:t>
            </a:r>
            <a:r>
              <a:rPr lang="en-US" b="1" i="1"/>
              <a:t>collegial governance and collaborating with bargaining units</a:t>
            </a:r>
            <a:r>
              <a:rPr lang="en-US"/>
              <a:t> to ensure that noncredit instructors are able to participate 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 txBox="1">
            <a:spLocks noGrp="1"/>
          </p:cNvSpPr>
          <p:nvPr>
            <p:ph type="title"/>
          </p:nvPr>
        </p:nvSpPr>
        <p:spPr>
          <a:xfrm>
            <a:off x="457212" y="660368"/>
            <a:ext cx="82296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b="1"/>
              <a:t>Collective Bargaining</a:t>
            </a:r>
            <a:endParaRPr sz="4000" b="1" i="0" u="none" strike="noStrike" cap="none">
              <a:solidFill>
                <a:schemeClr val="dk2"/>
              </a:solidFill>
            </a:endParaRPr>
          </a:p>
        </p:txBody>
      </p:sp>
      <p:sp>
        <p:nvSpPr>
          <p:cNvPr id="191" name="Google Shape;191;p27"/>
          <p:cNvSpPr txBox="1">
            <a:spLocks noGrp="1"/>
          </p:cNvSpPr>
          <p:nvPr>
            <p:ph type="subTitle" idx="4294967295"/>
          </p:nvPr>
        </p:nvSpPr>
        <p:spPr>
          <a:xfrm>
            <a:off x="682475" y="1981201"/>
            <a:ext cx="8312100" cy="42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48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Class size;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Procedures for evaluation of employees;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Organization security;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Procedures for processing grievances;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Layoff procedures;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Alternative compensation or benefits for employees adversely affected by pension limitations;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Additional compensation or salary schedule based on criteria other than years of training and experience.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b="1"/>
              <a:t>Academic &amp; Professional Matters 10+1</a:t>
            </a:r>
            <a:endParaRPr b="1"/>
          </a:p>
        </p:txBody>
      </p:sp>
      <p:sp>
        <p:nvSpPr>
          <p:cNvPr id="197" name="Google Shape;197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</a:pPr>
            <a:endParaRPr sz="1800" b="1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/>
              <a:t>Title 5 §53200 (c) </a:t>
            </a:r>
            <a:endParaRPr sz="1800" b="1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“Academic and professional matters”</a:t>
            </a:r>
            <a:r>
              <a:rPr lang="en-US" sz="1800"/>
              <a:t> means the following policy development and implementation matters</a:t>
            </a:r>
            <a:endParaRPr sz="1800" b="1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Curriculum, including establishing prerequisites</a:t>
            </a:r>
            <a:endParaRPr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Degree &amp; Certificate Requirements</a:t>
            </a:r>
            <a:endParaRPr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Grading Policies</a:t>
            </a:r>
            <a:endParaRPr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Educational Program Development</a:t>
            </a:r>
            <a:endParaRPr/>
          </a:p>
          <a:p>
            <a:pPr marL="457200" lvl="0" indent="-381000" algn="l" rtl="0">
              <a:spcBef>
                <a:spcPts val="1000"/>
              </a:spcBef>
              <a:spcAft>
                <a:spcPts val="1000"/>
              </a:spcAft>
              <a:buSzPts val="2400"/>
              <a:buAutoNum type="arabicPeriod"/>
            </a:pPr>
            <a:r>
              <a:rPr lang="en-US"/>
              <a:t>Standards &amp; Policies regarding Student Preparation and Success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b="1"/>
              <a:t>10+ 1 continued</a:t>
            </a:r>
            <a:endParaRPr b="1"/>
          </a:p>
        </p:txBody>
      </p:sp>
      <p:sp>
        <p:nvSpPr>
          <p:cNvPr id="203" name="Google Shape;203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 startAt="6"/>
            </a:pPr>
            <a:r>
              <a:rPr lang="en-US"/>
              <a:t>College governance structures, as related to faculty roles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 startAt="6"/>
            </a:pPr>
            <a:r>
              <a:rPr lang="en-US"/>
              <a:t>Faculty roles and involvement in accreditation process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 startAt="6"/>
            </a:pPr>
            <a:r>
              <a:rPr lang="en-US"/>
              <a:t>Policies for faculty professional development activities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eriod" startAt="6"/>
            </a:pPr>
            <a:r>
              <a:rPr lang="en-US" b="1"/>
              <a:t>Processes</a:t>
            </a:r>
            <a:r>
              <a:rPr lang="en-US"/>
              <a:t> for program review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eriod" startAt="6"/>
            </a:pPr>
            <a:r>
              <a:rPr lang="en-US" b="1"/>
              <a:t>Processes</a:t>
            </a:r>
            <a:r>
              <a:rPr lang="en-US"/>
              <a:t> for institutional planning and budget development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...Other academic and professional matters as mutually agreed upon.</a:t>
            </a:r>
            <a:endParaRPr/>
          </a:p>
          <a:p>
            <a:pPr marL="182880" lvl="0" indent="-53339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/>
          </a:p>
        </p:txBody>
      </p:sp>
      <p:sp>
        <p:nvSpPr>
          <p:cNvPr id="204" name="Google Shape;204;p29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>
            <a:spLocks noGrp="1"/>
          </p:cNvSpPr>
          <p:nvPr>
            <p:ph type="title"/>
          </p:nvPr>
        </p:nvSpPr>
        <p:spPr>
          <a:xfrm>
            <a:off x="609612" y="812768"/>
            <a:ext cx="82296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b="1"/>
              <a:t>Possible Areas of Overlap Under   Senate &amp; Union Purview</a:t>
            </a:r>
            <a:endParaRPr b="1"/>
          </a:p>
        </p:txBody>
      </p:sp>
      <p:sp>
        <p:nvSpPr>
          <p:cNvPr id="211" name="Google Shape;211;p30"/>
          <p:cNvSpPr txBox="1">
            <a:spLocks noGrp="1"/>
          </p:cNvSpPr>
          <p:nvPr>
            <p:ph type="subTitle" idx="4294967295"/>
          </p:nvPr>
        </p:nvSpPr>
        <p:spPr>
          <a:xfrm>
            <a:off x="682475" y="2195201"/>
            <a:ext cx="8312100" cy="4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40"/>
              <a:buChar char="●"/>
            </a:pPr>
            <a:r>
              <a:rPr lang="en-US"/>
              <a:t>Academic Calendar</a:t>
            </a:r>
            <a:endParaRPr/>
          </a:p>
          <a:p>
            <a:pPr marL="457200" lvl="0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40"/>
              <a:buChar char="●"/>
            </a:pPr>
            <a:r>
              <a:rPr lang="en-US"/>
              <a:t>Faculty Evaluations</a:t>
            </a:r>
            <a:endParaRPr/>
          </a:p>
          <a:p>
            <a:pPr marL="457200" lvl="0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40"/>
              <a:buChar char="●"/>
            </a:pPr>
            <a:r>
              <a:rPr lang="en-US"/>
              <a:t>Tenure Review Process</a:t>
            </a:r>
            <a:endParaRPr/>
          </a:p>
          <a:p>
            <a:pPr marL="457200" lvl="0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40"/>
              <a:buChar char="●"/>
            </a:pPr>
            <a:r>
              <a:rPr lang="en-US"/>
              <a:t>Faculty Hiring Procedures</a:t>
            </a:r>
            <a:endParaRPr/>
          </a:p>
          <a:p>
            <a:pPr marL="457200" lvl="0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40"/>
              <a:buChar char="●"/>
            </a:pPr>
            <a:r>
              <a:rPr lang="en-US"/>
              <a:t>Enrollment Management</a:t>
            </a:r>
            <a:endParaRPr/>
          </a:p>
          <a:p>
            <a:pPr marL="457200" lvl="0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40"/>
              <a:buChar char="●"/>
            </a:pPr>
            <a:r>
              <a:rPr lang="en-US"/>
              <a:t>Program Viability/Discontinuance</a:t>
            </a:r>
            <a:endParaRPr/>
          </a:p>
          <a:p>
            <a:pPr marL="457200" lvl="0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40"/>
              <a:buChar char="●"/>
            </a:pPr>
            <a:r>
              <a:rPr lang="en-US"/>
              <a:t>Office Assignment</a:t>
            </a:r>
            <a:endParaRPr/>
          </a:p>
          <a:p>
            <a:pPr marL="457200" lvl="0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40"/>
              <a:buChar char="●"/>
            </a:pPr>
            <a:r>
              <a:rPr lang="en-US"/>
              <a:t>Textbooks</a:t>
            </a:r>
            <a:endParaRPr/>
          </a:p>
          <a:p>
            <a:pPr marL="457200" lvl="0" indent="-3581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40"/>
              <a:buChar char="●"/>
            </a:pPr>
            <a:r>
              <a:rPr lang="en-US"/>
              <a:t>Professional Development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Collegial Governance Comparing Two Districts</a:t>
            </a:r>
            <a:endParaRPr b="1"/>
          </a:p>
        </p:txBody>
      </p:sp>
      <p:sp>
        <p:nvSpPr>
          <p:cNvPr id="218" name="Google Shape;218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b="1" u="sng">
              <a:solidFill>
                <a:srgbClr val="3F3F3F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u="sng">
                <a:solidFill>
                  <a:srgbClr val="3F3F3F"/>
                </a:solidFill>
              </a:rPr>
              <a:t>North Orange Continuing Education, NOCCCD</a:t>
            </a:r>
            <a:endParaRPr b="1" u="sng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Multi-college district with one campus focused on Noncredit. Two additional campuses with minimal Noncredit offerings.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u="sng"/>
              <a:t>College of the Canyons, SCCCD</a:t>
            </a:r>
            <a:endParaRPr b="1" u="sng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Single college district with Noncredit instruction fairly recently developed.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b="1"/>
              <a:t>Discussion</a:t>
            </a:r>
            <a:endParaRPr b="1"/>
          </a:p>
        </p:txBody>
      </p:sp>
      <p:sp>
        <p:nvSpPr>
          <p:cNvPr id="224" name="Google Shape;224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53339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sz="3000"/>
          </a:p>
          <a:p>
            <a:pPr marL="182880" lvl="0" indent="-53339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 sz="3000"/>
              <a:t>What </a:t>
            </a:r>
            <a:r>
              <a:rPr lang="en-US" sz="3000" b="1"/>
              <a:t>success and struggles </a:t>
            </a:r>
            <a:r>
              <a:rPr lang="en-US" sz="3000"/>
              <a:t>has your district encountered with integrating Noncredit faculty in collegial governance? </a:t>
            </a:r>
            <a:endParaRPr sz="3000"/>
          </a:p>
          <a:p>
            <a:pPr marL="9144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How about part-time faculty?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sz="3000"/>
          </a:p>
          <a:p>
            <a:pPr marL="182880" lvl="0" indent="-53339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 sz="3000"/>
              <a:t>Can you share a best practice?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"/>
          <p:cNvSpPr txBox="1">
            <a:spLocks noGrp="1"/>
          </p:cNvSpPr>
          <p:nvPr>
            <p:ph type="ctrTitle"/>
          </p:nvPr>
        </p:nvSpPr>
        <p:spPr>
          <a:xfrm>
            <a:off x="685800" y="27813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/>
              <a:t>QUESTIONS?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THANK YOU!</a:t>
            </a:r>
            <a:endParaRPr/>
          </a:p>
        </p:txBody>
      </p:sp>
      <p:sp>
        <p:nvSpPr>
          <p:cNvPr id="230" name="Google Shape;230;p33"/>
          <p:cNvSpPr txBox="1">
            <a:spLocks noGrp="1"/>
          </p:cNvSpPr>
          <p:nvPr>
            <p:ph type="subTitle" idx="1"/>
          </p:nvPr>
        </p:nvSpPr>
        <p:spPr>
          <a:xfrm>
            <a:off x="685800" y="5105400"/>
            <a:ext cx="7568852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/>
              <a:t>Wendy Brill-Wynkoop –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wendy.brill@canyons.edu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/>
              <a:t>Tina M. McClurkin –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tmcclurkin@noce.edu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Clarity</vt:lpstr>
      <vt:lpstr>Clarity</vt:lpstr>
      <vt:lpstr>Integrating Noncredit Faculty  Into Collegial Governance </vt:lpstr>
      <vt:lpstr>Session Description</vt:lpstr>
      <vt:lpstr>Collective Bargaining</vt:lpstr>
      <vt:lpstr>Academic &amp; Professional Matters 10+1</vt:lpstr>
      <vt:lpstr>10+ 1 continued</vt:lpstr>
      <vt:lpstr>Possible Areas of Overlap Under   Senate &amp; Union Purview</vt:lpstr>
      <vt:lpstr>Collegial Governance Comparing Two Districts</vt:lpstr>
      <vt:lpstr>Discussion</vt:lpstr>
      <vt:lpstr>QUESTIONS? 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Noncredit Faculty  Into Collegial Governance </dc:title>
  <dc:creator>Student</dc:creator>
  <cp:lastModifiedBy>Student</cp:lastModifiedBy>
  <cp:revision>1</cp:revision>
  <dcterms:modified xsi:type="dcterms:W3CDTF">2019-04-25T09:54:06Z</dcterms:modified>
</cp:coreProperties>
</file>