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84" r:id="rId7"/>
    <p:sldId id="261" r:id="rId8"/>
    <p:sldId id="262" r:id="rId9"/>
    <p:sldId id="283"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80" r:id="rId25"/>
    <p:sldId id="281"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41"/>
    <p:restoredTop sz="94563"/>
  </p:normalViewPr>
  <p:slideViewPr>
    <p:cSldViewPr snapToGrid="0" snapToObjects="1">
      <p:cViewPr varScale="1">
        <p:scale>
          <a:sx n="133" d="100"/>
          <a:sy n="133" d="100"/>
        </p:scale>
        <p:origin x="5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2549e062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2549e062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17d68d7f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17d68d7f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purpose for integrating the guided pathways framework inside the strategic plan is to fully integrate the functions of the college and to stabilize the plan for long term implementation. This avoids the lurching and restarts that a stand-alone plan might be subject to as personnel (especially admin) change -- or new initiatives get dumped into the mix.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17d68d7f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17d68d7f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our district, we are locked into a 10 year cycle for re-doing the ed master plan. I don’t know if that is usual. It may be because it is so expensive to produce.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17d68d7f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17d68d7f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“Intently” ? or specifically? </a:t>
            </a:r>
            <a:endParaRPr/>
          </a:p>
          <a:p>
            <a:pPr marL="0" lvl="0" indent="0" algn="l" rtl="0">
              <a:spcBef>
                <a:spcPts val="0"/>
              </a:spcBef>
              <a:spcAft>
                <a:spcPts val="0"/>
              </a:spcAft>
              <a:buNone/>
            </a:pPr>
            <a:r>
              <a:rPr lang="en"/>
              <a:t>Is the third bullet backwards? The gp framework is designed to reach the equity goals. </a:t>
            </a:r>
            <a:endParaRPr/>
          </a:p>
          <a:p>
            <a:pPr marL="0" lvl="0" indent="0" algn="l" rtl="0">
              <a:spcBef>
                <a:spcPts val="0"/>
              </a:spcBef>
              <a:spcAft>
                <a:spcPts val="0"/>
              </a:spcAft>
              <a:buNone/>
            </a:pPr>
            <a:endParaRPr/>
          </a:p>
          <a:p>
            <a:pPr marL="0" lvl="0" indent="0" algn="l" rtl="0">
              <a:spcBef>
                <a:spcPts val="0"/>
              </a:spcBef>
              <a:spcAft>
                <a:spcPts val="0"/>
              </a:spcAft>
              <a:buNone/>
            </a:pPr>
            <a:r>
              <a:rPr lang="en"/>
              <a:t>The last bullet might be interesting to explore a bit more broadly somewhere else in this presentation if there is time: What funding buckets can we draw on? GP came with no real operational $$, yet the plans people are designing require new resources. </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17d68d7f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417d68d7f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might want to present the idea of starting somewhere else besides the metamajor discussion, and why: many colleges seem to have jumped into the discussion and alienated much of their faculty. Why not start with consolidation of existing plans of support? </a:t>
            </a:r>
            <a:endParaRPr/>
          </a:p>
          <a:p>
            <a:pPr marL="0" lvl="0" indent="0" algn="l" rtl="0">
              <a:spcBef>
                <a:spcPts val="0"/>
              </a:spcBef>
              <a:spcAft>
                <a:spcPts val="0"/>
              </a:spcAft>
              <a:buNone/>
            </a:pPr>
            <a:endParaRPr/>
          </a:p>
          <a:p>
            <a:pPr marL="0" lvl="0" indent="0" algn="l" rtl="0">
              <a:spcBef>
                <a:spcPts val="0"/>
              </a:spcBef>
              <a:spcAft>
                <a:spcPts val="0"/>
              </a:spcAft>
              <a:buNone/>
            </a:pPr>
            <a:r>
              <a:rPr lang="en"/>
              <a:t>We might also talk about the long pathway to full “completion” of the work plan. This isn’t a one or two year effort.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17d68d7f4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17d68d7f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think we landed on guided pathways collaborative teams, so we might want to introduce that term. </a:t>
            </a:r>
            <a:endParaRPr/>
          </a:p>
          <a:p>
            <a:pPr marL="0" lvl="0" indent="0" algn="l" rtl="0">
              <a:spcBef>
                <a:spcPts val="0"/>
              </a:spcBef>
              <a:spcAft>
                <a:spcPts val="0"/>
              </a:spcAft>
              <a:buNone/>
            </a:pPr>
            <a:r>
              <a:rPr lang="en"/>
              <a:t>Cross functional, which we would also have to mention, really doesn’t describe what these are. </a:t>
            </a:r>
            <a:endParaRPr/>
          </a:p>
          <a:p>
            <a:pPr marL="0" lvl="0" indent="0" algn="l" rtl="0">
              <a:spcBef>
                <a:spcPts val="0"/>
              </a:spcBef>
              <a:spcAft>
                <a:spcPts val="0"/>
              </a:spcAft>
              <a:buNone/>
            </a:pPr>
            <a:endParaRPr/>
          </a:p>
          <a:p>
            <a:pPr marL="0" lvl="0" indent="0" algn="l" rtl="0">
              <a:spcBef>
                <a:spcPts val="0"/>
              </a:spcBef>
              <a:spcAft>
                <a:spcPts val="0"/>
              </a:spcAft>
              <a:buNone/>
            </a:pPr>
            <a:r>
              <a:rPr lang="en"/>
              <a:t>With “inclusive decision making,” we should nail down the participatory governance and the faculty role specifically </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17d68d7f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417d68d7f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integrated tech bullet is something that I keep hearing horror stories about from our own district, that things don’t work or aren’t available -- but that’s just hearsay. Perhaps, Randy, you can fill us in on what is actually available now? </a:t>
            </a:r>
            <a:endParaRPr/>
          </a:p>
          <a:p>
            <a:pPr marL="0" lvl="0" indent="0" algn="l" rtl="0">
              <a:spcBef>
                <a:spcPts val="0"/>
              </a:spcBef>
              <a:spcAft>
                <a:spcPts val="0"/>
              </a:spcAft>
              <a:buNone/>
            </a:pPr>
            <a:endParaRPr/>
          </a:p>
          <a:p>
            <a:pPr marL="0" lvl="0" indent="0" algn="l" rtl="0">
              <a:spcBef>
                <a:spcPts val="0"/>
              </a:spcBef>
              <a:spcAft>
                <a:spcPts val="0"/>
              </a:spcAft>
              <a:buNone/>
            </a:pPr>
            <a:r>
              <a:rPr lang="en"/>
              <a:t>Program and general ed learning outcomes are natural expansions of the 4th bullet. </a:t>
            </a:r>
            <a:endParaRPr/>
          </a:p>
          <a:p>
            <a:pPr marL="0" lvl="0" indent="0" algn="l" rtl="0">
              <a:spcBef>
                <a:spcPts val="0"/>
              </a:spcBef>
              <a:spcAft>
                <a:spcPts val="0"/>
              </a:spcAft>
              <a:buNone/>
            </a:pPr>
            <a:endParaRPr/>
          </a:p>
          <a:p>
            <a:pPr marL="0" lvl="0" indent="0" algn="l" rtl="0">
              <a:spcBef>
                <a:spcPts val="0"/>
              </a:spcBef>
              <a:spcAft>
                <a:spcPts val="0"/>
              </a:spcAft>
              <a:buNone/>
            </a:pPr>
            <a:r>
              <a:rPr lang="en"/>
              <a:t>And I think we need to explain “applied learning opportunities” because that really does sound like applied arts: CTE only.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17d68d7f4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417d68d7f4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2549e062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2549e062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to discuss. Put ideas into a parking lot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2549e062b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2549e062b_2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8b79b8420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8b79b8420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17d68d7f4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417d68d7f4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417d68d7f4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417d68d7f4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1337ccae6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1337ccae6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Bring candy</a:t>
            </a:r>
            <a:endParaRPr/>
          </a:p>
          <a:p>
            <a:pPr marL="0" lvl="0" indent="0" algn="l" rtl="0">
              <a:spcBef>
                <a:spcPts val="0"/>
              </a:spcBef>
              <a:spcAft>
                <a:spcPts val="0"/>
              </a:spcAft>
              <a:buNone/>
            </a:pPr>
            <a:endParaRPr/>
          </a:p>
          <a:p>
            <a:pPr marL="0" lvl="0" indent="0" algn="l" rtl="0">
              <a:spcBef>
                <a:spcPts val="0"/>
              </a:spcBef>
              <a:spcAft>
                <a:spcPts val="0"/>
              </a:spcAft>
              <a:buNone/>
            </a:pPr>
            <a:r>
              <a:rPr lang="en"/>
              <a:t>I think I woudl move the last bullet to the #2 spot: plan → communication strategies. Then first steps ? </a:t>
            </a:r>
            <a:endParaRPr/>
          </a:p>
          <a:p>
            <a:pPr marL="0" lvl="0" indent="0" algn="l" rtl="0">
              <a:spcBef>
                <a:spcPts val="0"/>
              </a:spcBef>
              <a:spcAft>
                <a:spcPts val="0"/>
              </a:spcAft>
              <a:buNone/>
            </a:pPr>
            <a:r>
              <a:rPr lang="en"/>
              <a:t>“Adequate” isn’t quite right here since we want optimal, especially since so much of this is 10+1. Maybe the slide that Juie did showing the four principles aligned with 10+1? Could go here.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1337ccae6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1337ccae6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Write several scenarios related to GP; solve the issue in order to integrate GP into planning documents</a:t>
            </a:r>
            <a:endParaRPr/>
          </a:p>
          <a:p>
            <a:pPr marL="0" lvl="0" indent="0" algn="l" rtl="0">
              <a:spcBef>
                <a:spcPts val="0"/>
              </a:spcBef>
              <a:spcAft>
                <a:spcPts val="0"/>
              </a:spcAft>
              <a:buNone/>
            </a:pPr>
            <a:endParaRPr/>
          </a:p>
          <a:p>
            <a:pPr marL="0" lvl="0" indent="0" algn="l" rtl="0">
              <a:spcBef>
                <a:spcPts val="0"/>
              </a:spcBef>
              <a:spcAft>
                <a:spcPts val="0"/>
              </a:spcAft>
              <a:buNone/>
            </a:pPr>
            <a:r>
              <a:rPr lang="en"/>
              <a:t>How about writing a vision of the college in 5 years: what will the student experience be like in terms of integrated planning  -- and show the steps, perhaps by taking a student through the gauntlet. Show how those steps would have been integrated into various plans to reach this goal. </a:t>
            </a:r>
            <a:endParaRPr/>
          </a:p>
          <a:p>
            <a:pPr marL="0" lvl="0" indent="0" algn="l" rtl="0">
              <a:spcBef>
                <a:spcPts val="0"/>
              </a:spcBef>
              <a:spcAft>
                <a:spcPts val="0"/>
              </a:spcAft>
              <a:buNone/>
            </a:pPr>
            <a:endParaRPr/>
          </a:p>
          <a:p>
            <a:pPr marL="0" lvl="0" indent="0" algn="l" rtl="0">
              <a:spcBef>
                <a:spcPts val="0"/>
              </a:spcBef>
              <a:spcAft>
                <a:spcPts val="0"/>
              </a:spcAft>
              <a:buNone/>
            </a:pPr>
            <a:r>
              <a:rPr lang="en"/>
              <a:t>A new president arrives and has a grand new idea of how guided pathways is to be done because he/she did it perfectly at the previous college and there is only one way. You already have a fine plan that fits your culture and that is well along. What now? What help would you find in your planning documents? And how might they be revised? E</a:t>
            </a:r>
            <a:endParaRPr/>
          </a:p>
          <a:p>
            <a:pPr marL="0" lvl="0" indent="0" algn="l" rtl="0">
              <a:spcBef>
                <a:spcPts val="0"/>
              </a:spcBef>
              <a:spcAft>
                <a:spcPts val="0"/>
              </a:spcAft>
              <a:buNone/>
            </a:pPr>
            <a:endParaRPr/>
          </a:p>
          <a:p>
            <a:pPr marL="0" lvl="0" indent="0" algn="l" rtl="0">
              <a:spcBef>
                <a:spcPts val="0"/>
              </a:spcBef>
              <a:spcAft>
                <a:spcPts val="0"/>
              </a:spcAft>
              <a:buNone/>
            </a:pPr>
            <a:r>
              <a:rPr lang="en"/>
              <a:t>Your college has decided that your guided pathways framework will be built as a whole-campus equity plan How would you reinterpret the principles and tasks to do that? And how would that integration show up in your plans? Yo</a:t>
            </a:r>
            <a:endParaRPr/>
          </a:p>
          <a:p>
            <a:pPr marL="0" lvl="0" indent="0" algn="l" rtl="0">
              <a:spcBef>
                <a:spcPts val="0"/>
              </a:spcBef>
              <a:spcAft>
                <a:spcPts val="0"/>
              </a:spcAft>
              <a:buNone/>
            </a:pPr>
            <a:endParaRPr/>
          </a:p>
          <a:p>
            <a:pPr marL="0" lvl="0" indent="0" algn="l" rtl="0">
              <a:spcBef>
                <a:spcPts val="0"/>
              </a:spcBef>
              <a:spcAft>
                <a:spcPts val="0"/>
              </a:spcAft>
              <a:buNone/>
            </a:pPr>
            <a:r>
              <a:rPr lang="en"/>
              <a:t>You have a new educational master plan (within two years) that projects a 10% growth in minority students over the next 5 years. How does this change the planning process? And what plans would be affected? How?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cfcc882d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cfcc882d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c6ee538c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c6ee538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42549e062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42549e06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tables work together to determine how many common plans they have?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1337ccae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1337ccae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to discuss. Put ideas into a parking lot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089ff5f22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089ff5f22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will have been introduced in a general session - but that’s OK - here we are focusing on a different part</a:t>
            </a:r>
            <a:endParaRPr/>
          </a:p>
          <a:p>
            <a:pPr marL="0" lvl="0" indent="0" algn="l" rtl="0">
              <a:spcBef>
                <a:spcPts val="0"/>
              </a:spcBef>
              <a:spcAft>
                <a:spcPts val="0"/>
              </a:spcAft>
              <a:buNone/>
            </a:pPr>
            <a:endParaRPr/>
          </a:p>
          <a:p>
            <a:pPr marL="0" lvl="0" indent="0" algn="l" rtl="0">
              <a:spcBef>
                <a:spcPts val="0"/>
              </a:spcBef>
              <a:spcAft>
                <a:spcPts val="0"/>
              </a:spcAft>
              <a:buNone/>
            </a:pPr>
            <a:r>
              <a:rPr lang="en"/>
              <a:t>Add more here bvased on prvous slide oncverstaion </a:t>
            </a:r>
            <a:endParaRPr/>
          </a:p>
          <a:p>
            <a:pPr marL="0" lvl="0" indent="0" algn="l" rtl="0">
              <a:spcBef>
                <a:spcPts val="0"/>
              </a:spcBef>
              <a:spcAft>
                <a:spcPts val="0"/>
              </a:spcAft>
              <a:buNone/>
            </a:pPr>
            <a:endParaRPr/>
          </a:p>
          <a:p>
            <a:pPr marL="0" lvl="0" indent="0" algn="l" rtl="0">
              <a:spcBef>
                <a:spcPts val="0"/>
              </a:spcBef>
              <a:spcAft>
                <a:spcPts val="0"/>
              </a:spcAft>
              <a:buNone/>
            </a:pPr>
            <a:r>
              <a:rPr lang="en"/>
              <a:t>Student voices might be appropriate to add here: how are colleges discovering the student experience?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1337ccae6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1337ccae6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might want to talk about the disparity between our (faculty and admin) view of providing all sorts of great services and a fully integrated college vision -- and the students’ perceptions that we have just a whole bunch of unfindable stuff. The jig-saw puzzle analogy might be useful. Faculty recognizes that we value participatory governance so we seek additional voices around the table. Classified, admin, students. And all faculty (counseling, library, CTE, etc.). For the good of the institution.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1337ccae6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1337ccae6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might want to talk about the disparity between our (faculty and admin) view of providing all sorts of great services and a fully integrated college vision -- and the students’ perceptions that we have just a whole bunch of unfindable stuff. The jig-saw puzzle analogy might be useful. Faculty recognizes that we value participatory governance so we seek additional voices around the table. Classified, admin, students. And all faculty (counseling, library, CTE, etc.). For the good of the institution.  </a:t>
            </a:r>
            <a:endParaRPr/>
          </a:p>
        </p:txBody>
      </p:sp>
    </p:spTree>
    <p:extLst>
      <p:ext uri="{BB962C8B-B14F-4D97-AF65-F5344CB8AC3E}">
        <p14:creationId xmlns:p14="http://schemas.microsoft.com/office/powerpoint/2010/main" val="1079679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17d68d7f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17d68d7f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Is “establish” the right word in the first bullet? I hate the word, but the first thing that comes to mind is “operationalize” </a:t>
            </a:r>
            <a:endParaRPr/>
          </a:p>
          <a:p>
            <a:pPr marL="0" lvl="0" indent="0" algn="l" rtl="0">
              <a:spcBef>
                <a:spcPts val="0"/>
              </a:spcBef>
              <a:spcAft>
                <a:spcPts val="0"/>
              </a:spcAft>
              <a:buNone/>
            </a:pPr>
            <a:r>
              <a:rPr lang="en"/>
              <a:t>The mission/vision statements establish the goals, but the plans break them down into do-able steps with sub goals.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 name="Google Shape;14;p2"/>
          <p:cNvSpPr/>
          <p:nvPr/>
        </p:nvSpPr>
        <p:spPr>
          <a:xfrm>
            <a:off x="-14500" y="-51300"/>
            <a:ext cx="9144000" cy="452100"/>
          </a:xfrm>
          <a:prstGeom prst="rect">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6" name="Google Shape;5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8" name="Google Shape;58;p11"/>
          <p:cNvSpPr/>
          <p:nvPr/>
        </p:nvSpPr>
        <p:spPr>
          <a:xfrm>
            <a:off x="-14500" y="-51300"/>
            <a:ext cx="9144000" cy="452100"/>
          </a:xfrm>
          <a:prstGeom prst="rect">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2"/>
          <p:cNvSpPr/>
          <p:nvPr/>
        </p:nvSpPr>
        <p:spPr>
          <a:xfrm>
            <a:off x="-14500" y="-51300"/>
            <a:ext cx="9144000" cy="452100"/>
          </a:xfrm>
          <a:prstGeom prst="rect">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 name="Google Shape;18;p3"/>
          <p:cNvSpPr/>
          <p:nvPr/>
        </p:nvSpPr>
        <p:spPr>
          <a:xfrm>
            <a:off x="-14500" y="-51300"/>
            <a:ext cx="9144000" cy="452100"/>
          </a:xfrm>
          <a:prstGeom prst="rect">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4"/>
          <p:cNvSpPr/>
          <p:nvPr/>
        </p:nvSpPr>
        <p:spPr>
          <a:xfrm>
            <a:off x="-14500" y="-51300"/>
            <a:ext cx="9144000" cy="452100"/>
          </a:xfrm>
          <a:prstGeom prst="rect">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 name="Google Shape;29;p5"/>
          <p:cNvSpPr/>
          <p:nvPr/>
        </p:nvSpPr>
        <p:spPr>
          <a:xfrm>
            <a:off x="-14500" y="-51300"/>
            <a:ext cx="9144000" cy="452100"/>
          </a:xfrm>
          <a:prstGeom prst="rect">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3" name="Google Shape;33;p6"/>
          <p:cNvSpPr/>
          <p:nvPr/>
        </p:nvSpPr>
        <p:spPr>
          <a:xfrm>
            <a:off x="-14500" y="-51300"/>
            <a:ext cx="9144000" cy="452100"/>
          </a:xfrm>
          <a:prstGeom prst="rect">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7"/>
          <p:cNvSpPr/>
          <p:nvPr/>
        </p:nvSpPr>
        <p:spPr>
          <a:xfrm>
            <a:off x="-14500" y="-51300"/>
            <a:ext cx="9144000" cy="452100"/>
          </a:xfrm>
          <a:prstGeom prst="rect">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p8"/>
          <p:cNvSpPr/>
          <p:nvPr/>
        </p:nvSpPr>
        <p:spPr>
          <a:xfrm>
            <a:off x="-14500" y="-51300"/>
            <a:ext cx="9144000" cy="452100"/>
          </a:xfrm>
          <a:prstGeom prst="rect">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6" name="Google Shape;4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7" name="Google Shape;47;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9" name="Google Shape;49;p9"/>
          <p:cNvSpPr/>
          <p:nvPr/>
        </p:nvSpPr>
        <p:spPr>
          <a:xfrm>
            <a:off x="-14500" y="-51300"/>
            <a:ext cx="9144000" cy="452100"/>
          </a:xfrm>
          <a:prstGeom prst="rect">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52" name="Google Shape;5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0"/>
          <p:cNvSpPr/>
          <p:nvPr/>
        </p:nvSpPr>
        <p:spPr>
          <a:xfrm>
            <a:off x="-14500" y="-51300"/>
            <a:ext cx="9144000" cy="452100"/>
          </a:xfrm>
          <a:prstGeom prst="rect">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14500" y="-51300"/>
            <a:ext cx="9144000" cy="452100"/>
          </a:xfrm>
          <a:prstGeom prst="rect">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Info@asccc.or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mailto:mpilati@riohondo.edu" TargetMode="External"/><Relationship Id="rId5" Type="http://schemas.openxmlformats.org/officeDocument/2006/relationships/hyperlink" Target="mailto:jeff.burdick@cloviscollege.edu" TargetMode="External"/><Relationship Id="rId4" Type="http://schemas.openxmlformats.org/officeDocument/2006/relationships/hyperlink" Target="mailto:rbeach@swccd.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Info@asccc.or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mailto:mpilati@riohondo.edu" TargetMode="External"/><Relationship Id="rId5" Type="http://schemas.openxmlformats.org/officeDocument/2006/relationships/hyperlink" Target="mailto:jeff.burdick@cloviscollege.edu" TargetMode="External"/><Relationship Id="rId4" Type="http://schemas.openxmlformats.org/officeDocument/2006/relationships/hyperlink" Target="mailto:rbeach@swccd.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311700" y="1483225"/>
            <a:ext cx="8520600" cy="1314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Times New Roman"/>
                <a:ea typeface="Times New Roman"/>
                <a:cs typeface="Times New Roman"/>
                <a:sym typeface="Times New Roman"/>
              </a:rPr>
              <a:t>Integrated Planning: Guided Pathways in the Institutional Landscape</a:t>
            </a:r>
            <a:endParaRPr sz="4000">
              <a:latin typeface="Times New Roman"/>
              <a:ea typeface="Times New Roman"/>
              <a:cs typeface="Times New Roman"/>
              <a:sym typeface="Times New Roman"/>
            </a:endParaRPr>
          </a:p>
        </p:txBody>
      </p:sp>
      <p:sp>
        <p:nvSpPr>
          <p:cNvPr id="67" name="Google Shape;67;p13"/>
          <p:cNvSpPr txBox="1">
            <a:spLocks noGrp="1"/>
          </p:cNvSpPr>
          <p:nvPr>
            <p:ph type="subTitle" idx="1"/>
          </p:nvPr>
        </p:nvSpPr>
        <p:spPr>
          <a:xfrm>
            <a:off x="311700" y="2880775"/>
            <a:ext cx="8520600" cy="78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Times New Roman"/>
                <a:ea typeface="Times New Roman"/>
                <a:cs typeface="Times New Roman"/>
                <a:sym typeface="Times New Roman"/>
              </a:rPr>
              <a:t>Randy Beach, ASCCC Guided Pathways Task Force, Southwestern College</a:t>
            </a:r>
            <a:endParaRPr sz="1800">
              <a:latin typeface="Times New Roman"/>
              <a:ea typeface="Times New Roman"/>
              <a:cs typeface="Times New Roman"/>
              <a:sym typeface="Times New Roman"/>
            </a:endParaRPr>
          </a:p>
          <a:p>
            <a:pPr marL="0" lvl="0" indent="0" algn="l" rtl="0">
              <a:spcBef>
                <a:spcPts val="0"/>
              </a:spcBef>
              <a:spcAft>
                <a:spcPts val="0"/>
              </a:spcAft>
              <a:buNone/>
            </a:pPr>
            <a:r>
              <a:rPr lang="en" sz="1800">
                <a:latin typeface="Times New Roman"/>
                <a:ea typeface="Times New Roman"/>
                <a:cs typeface="Times New Roman"/>
                <a:sym typeface="Times New Roman"/>
              </a:rPr>
              <a:t>Jeff Burdick, ASCCC Guided Pathways Task Force, Clovis College  </a:t>
            </a:r>
            <a:br>
              <a:rPr lang="en" sz="1800">
                <a:latin typeface="Times New Roman"/>
                <a:ea typeface="Times New Roman"/>
                <a:cs typeface="Times New Roman"/>
                <a:sym typeface="Times New Roman"/>
              </a:rPr>
            </a:br>
            <a:r>
              <a:rPr lang="en" sz="1800">
                <a:latin typeface="Times New Roman"/>
                <a:ea typeface="Times New Roman"/>
                <a:cs typeface="Times New Roman"/>
                <a:sym typeface="Times New Roman"/>
              </a:rPr>
              <a:t>Michelle Pilati, ASCCC Guided Pathways Faculty Lead, Tool Development</a:t>
            </a:r>
            <a:endParaRPr sz="1800">
              <a:latin typeface="Times New Roman"/>
              <a:ea typeface="Times New Roman"/>
              <a:cs typeface="Times New Roman"/>
              <a:sym typeface="Times New Roman"/>
            </a:endParaRPr>
          </a:p>
        </p:txBody>
      </p:sp>
      <p:pic>
        <p:nvPicPr>
          <p:cNvPr id="68" name="Google Shape;68;p13"/>
          <p:cNvPicPr preferRelativeResize="0"/>
          <p:nvPr/>
        </p:nvPicPr>
        <p:blipFill>
          <a:blip r:embed="rId3">
            <a:alphaModFix/>
          </a:blip>
          <a:stretch>
            <a:fillRect/>
          </a:stretch>
        </p:blipFill>
        <p:spPr>
          <a:xfrm>
            <a:off x="2986075" y="583800"/>
            <a:ext cx="3171825" cy="581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do we have these plans?</a:t>
            </a:r>
            <a:endParaRPr/>
          </a:p>
        </p:txBody>
      </p:sp>
      <p:sp>
        <p:nvSpPr>
          <p:cNvPr id="126" name="Google Shape;126;p20"/>
          <p:cNvSpPr txBox="1">
            <a:spLocks noGrp="1"/>
          </p:cNvSpPr>
          <p:nvPr>
            <p:ph type="body" idx="1"/>
          </p:nvPr>
        </p:nvSpPr>
        <p:spPr>
          <a:xfrm>
            <a:off x="4004075" y="1152475"/>
            <a:ext cx="4828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To establish - achieve? the mission and broad goals of the college</a:t>
            </a:r>
            <a:endParaRPr/>
          </a:p>
          <a:p>
            <a:pPr marL="457200" lvl="0" indent="-342900" algn="l" rtl="0">
              <a:spcBef>
                <a:spcPts val="0"/>
              </a:spcBef>
              <a:spcAft>
                <a:spcPts val="0"/>
              </a:spcAft>
              <a:buSzPts val="1800"/>
              <a:buChar char="●"/>
            </a:pPr>
            <a:r>
              <a:rPr lang="en"/>
              <a:t>To define and concretize an institution’s and a community’s values</a:t>
            </a:r>
            <a:endParaRPr/>
          </a:p>
          <a:p>
            <a:pPr marL="457200" lvl="0" indent="-342900" algn="l" rtl="0">
              <a:spcBef>
                <a:spcPts val="0"/>
              </a:spcBef>
              <a:spcAft>
                <a:spcPts val="0"/>
              </a:spcAft>
              <a:buSzPts val="1800"/>
              <a:buChar char="●"/>
            </a:pPr>
            <a:r>
              <a:rPr lang="en"/>
              <a:t>To effectively utilize resources for the benefit of students</a:t>
            </a:r>
            <a:endParaRPr/>
          </a:p>
          <a:p>
            <a:pPr marL="457200" lvl="0" indent="-342900" algn="l" rtl="0">
              <a:spcBef>
                <a:spcPts val="0"/>
              </a:spcBef>
              <a:spcAft>
                <a:spcPts val="0"/>
              </a:spcAft>
              <a:buSzPts val="1800"/>
              <a:buChar char="●"/>
            </a:pPr>
            <a:r>
              <a:rPr lang="en"/>
              <a:t>To comply with regulation or accreditation requirements</a:t>
            </a:r>
            <a:endParaRPr/>
          </a:p>
        </p:txBody>
      </p:sp>
      <p:sp>
        <p:nvSpPr>
          <p:cNvPr id="127" name="Google Shape;12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128" name="Google Shape;128;p20"/>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129" name="Google Shape;129;p20"/>
          <p:cNvPicPr preferRelativeResize="0"/>
          <p:nvPr/>
        </p:nvPicPr>
        <p:blipFill>
          <a:blip r:embed="rId3">
            <a:alphaModFix/>
          </a:blip>
          <a:stretch>
            <a:fillRect/>
          </a:stretch>
        </p:blipFill>
        <p:spPr>
          <a:xfrm>
            <a:off x="311700" y="1443853"/>
            <a:ext cx="3742650" cy="2456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How do we integrate these plans? Where do we start? </a:t>
            </a:r>
            <a:br>
              <a:rPr lang="en" sz="2600"/>
            </a:br>
            <a:r>
              <a:rPr lang="en" sz="2600"/>
              <a:t> </a:t>
            </a:r>
            <a:endParaRPr sz="2600"/>
          </a:p>
        </p:txBody>
      </p:sp>
      <p:sp>
        <p:nvSpPr>
          <p:cNvPr id="135" name="Google Shape;135;p21"/>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36" name="Google Shape;13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37" name="Google Shape;137;p21"/>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138" name="Google Shape;138;p21"/>
          <p:cNvPicPr preferRelativeResize="0"/>
          <p:nvPr/>
        </p:nvPicPr>
        <p:blipFill>
          <a:blip r:embed="rId3">
            <a:alphaModFix/>
          </a:blip>
          <a:stretch>
            <a:fillRect/>
          </a:stretch>
        </p:blipFill>
        <p:spPr>
          <a:xfrm>
            <a:off x="1112901" y="1190775"/>
            <a:ext cx="6814100" cy="3952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Strategic Plan</a:t>
            </a:r>
            <a:endParaRPr/>
          </a:p>
        </p:txBody>
      </p:sp>
      <p:sp>
        <p:nvSpPr>
          <p:cNvPr id="144" name="Google Shape;144;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Seemingly obvious place to start</a:t>
            </a:r>
            <a:endParaRPr/>
          </a:p>
          <a:p>
            <a:pPr marL="457200" lvl="0" indent="-342900" algn="l" rtl="0">
              <a:spcBef>
                <a:spcPts val="0"/>
              </a:spcBef>
              <a:spcAft>
                <a:spcPts val="0"/>
              </a:spcAft>
              <a:buSzPts val="1800"/>
              <a:buChar char="●"/>
            </a:pPr>
            <a:r>
              <a:rPr lang="en"/>
              <a:t>Wholly compiled from local values and goals</a:t>
            </a:r>
            <a:endParaRPr/>
          </a:p>
          <a:p>
            <a:pPr marL="457200" lvl="0" indent="-342900" algn="l" rtl="0">
              <a:spcBef>
                <a:spcPts val="0"/>
              </a:spcBef>
              <a:spcAft>
                <a:spcPts val="0"/>
              </a:spcAft>
              <a:buSzPts val="1800"/>
              <a:buChar char="●"/>
            </a:pPr>
            <a:r>
              <a:rPr lang="en"/>
              <a:t>Often the result of collaborative and institution-wide dialog</a:t>
            </a:r>
            <a:endParaRPr/>
          </a:p>
          <a:p>
            <a:pPr marL="457200" lvl="0" indent="-342900" algn="l" rtl="0">
              <a:spcBef>
                <a:spcPts val="0"/>
              </a:spcBef>
              <a:spcAft>
                <a:spcPts val="0"/>
              </a:spcAft>
              <a:buSzPts val="1800"/>
              <a:buChar char="●"/>
            </a:pPr>
            <a:r>
              <a:rPr lang="en"/>
              <a:t>Often reflects a partnership with the community</a:t>
            </a:r>
            <a:endParaRPr/>
          </a:p>
          <a:p>
            <a:pPr marL="457200" lvl="0" indent="-342900" algn="l" rtl="0">
              <a:spcBef>
                <a:spcPts val="0"/>
              </a:spcBef>
              <a:spcAft>
                <a:spcPts val="0"/>
              </a:spcAft>
              <a:buSzPts val="1800"/>
              <a:buChar char="●"/>
            </a:pPr>
            <a:r>
              <a:rPr lang="en"/>
              <a:t>Drills down from broad goals to specific, measurable objectives</a:t>
            </a:r>
            <a:endParaRPr/>
          </a:p>
          <a:p>
            <a:pPr marL="457200" lvl="0" indent="-342900" algn="l" rtl="0">
              <a:spcBef>
                <a:spcPts val="0"/>
              </a:spcBef>
              <a:spcAft>
                <a:spcPts val="0"/>
              </a:spcAft>
              <a:buSzPts val="1800"/>
              <a:buChar char="●"/>
            </a:pPr>
            <a:r>
              <a:rPr lang="en"/>
              <a:t>Typically three-five year duration</a:t>
            </a:r>
            <a:endParaRPr/>
          </a:p>
          <a:p>
            <a:pPr marL="457200" lvl="0" indent="-342900" algn="l" rtl="0">
              <a:spcBef>
                <a:spcPts val="0"/>
              </a:spcBef>
              <a:spcAft>
                <a:spcPts val="0"/>
              </a:spcAft>
              <a:buSzPts val="1800"/>
              <a:buChar char="●"/>
            </a:pPr>
            <a:r>
              <a:rPr lang="en"/>
              <a:t>How easy or difficult would it be to revamp your SP around GP?</a:t>
            </a:r>
            <a:endParaRPr/>
          </a:p>
          <a:p>
            <a:pPr marL="0" lvl="0" indent="0" algn="l" rtl="0">
              <a:spcBef>
                <a:spcPts val="1600"/>
              </a:spcBef>
              <a:spcAft>
                <a:spcPts val="1600"/>
              </a:spcAft>
              <a:buNone/>
            </a:pPr>
            <a:endParaRPr/>
          </a:p>
        </p:txBody>
      </p:sp>
      <p:sp>
        <p:nvSpPr>
          <p:cNvPr id="145" name="Google Shape;14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146" name="Google Shape;146;p22"/>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Major Plans</a:t>
            </a:r>
            <a:endParaRPr/>
          </a:p>
        </p:txBody>
      </p:sp>
      <p:sp>
        <p:nvSpPr>
          <p:cNvPr id="152" name="Google Shape;152;p23"/>
          <p:cNvSpPr txBox="1">
            <a:spLocks noGrp="1"/>
          </p:cNvSpPr>
          <p:nvPr>
            <p:ph type="body" idx="1"/>
          </p:nvPr>
        </p:nvSpPr>
        <p:spPr>
          <a:xfrm>
            <a:off x="311425" y="1152475"/>
            <a:ext cx="8520600" cy="14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Educational Master Plan</a:t>
            </a:r>
            <a:endParaRPr/>
          </a:p>
          <a:p>
            <a:pPr marL="457200" lvl="0" indent="-342900" algn="l" rtl="0">
              <a:spcBef>
                <a:spcPts val="1600"/>
              </a:spcBef>
              <a:spcAft>
                <a:spcPts val="0"/>
              </a:spcAft>
              <a:buSzPts val="1800"/>
              <a:buChar char="●"/>
            </a:pPr>
            <a:r>
              <a:rPr lang="en"/>
              <a:t>Based on economic and workforce need indicators</a:t>
            </a:r>
            <a:endParaRPr/>
          </a:p>
          <a:p>
            <a:pPr marL="457200" lvl="0" indent="-342900" algn="l" rtl="0">
              <a:spcBef>
                <a:spcPts val="0"/>
              </a:spcBef>
              <a:spcAft>
                <a:spcPts val="0"/>
              </a:spcAft>
              <a:buSzPts val="1800"/>
              <a:buChar char="●"/>
            </a:pPr>
            <a:r>
              <a:rPr lang="en"/>
              <a:t>Informed by shifts in industry and community needs</a:t>
            </a:r>
            <a:endParaRPr/>
          </a:p>
        </p:txBody>
      </p:sp>
      <p:sp>
        <p:nvSpPr>
          <p:cNvPr id="153" name="Google Shape;15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154" name="Google Shape;154;p23"/>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155" name="Google Shape;155;p23"/>
          <p:cNvPicPr preferRelativeResize="0"/>
          <p:nvPr/>
        </p:nvPicPr>
        <p:blipFill>
          <a:blip r:embed="rId3">
            <a:alphaModFix/>
          </a:blip>
          <a:stretch>
            <a:fillRect/>
          </a:stretch>
        </p:blipFill>
        <p:spPr>
          <a:xfrm>
            <a:off x="4910450" y="2740975"/>
            <a:ext cx="3947801" cy="1973900"/>
          </a:xfrm>
          <a:prstGeom prst="rect">
            <a:avLst/>
          </a:prstGeom>
          <a:noFill/>
          <a:ln>
            <a:noFill/>
          </a:ln>
        </p:spPr>
      </p:pic>
      <p:sp>
        <p:nvSpPr>
          <p:cNvPr id="156" name="Google Shape;156;p23"/>
          <p:cNvSpPr txBox="1"/>
          <p:nvPr/>
        </p:nvSpPr>
        <p:spPr>
          <a:xfrm>
            <a:off x="332725" y="2317550"/>
            <a:ext cx="4497300" cy="2253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Char char="●"/>
            </a:pPr>
            <a:r>
              <a:rPr lang="en" sz="1800">
                <a:solidFill>
                  <a:schemeClr val="dk2"/>
                </a:solidFill>
              </a:rPr>
              <a:t>Responsive to changes in standards at the college and transfer institutions</a:t>
            </a:r>
            <a:endParaRPr sz="18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a:solidFill>
                  <a:schemeClr val="dk2"/>
                </a:solidFill>
              </a:rPr>
              <a:t>Includes student support as well as academic planning</a:t>
            </a:r>
            <a:endParaRPr sz="18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a:solidFill>
                  <a:schemeClr val="dk2"/>
                </a:solidFill>
              </a:rPr>
              <a:t>How easy or difficult would it be to revamp your EMP around GP?</a:t>
            </a:r>
            <a:endParaRPr sz="1800">
              <a:solidFill>
                <a:schemeClr val="dk2"/>
              </a:solidFill>
            </a:endParaRPr>
          </a:p>
          <a:p>
            <a:pPr marL="0" lvl="0" indent="0" algn="l" rtl="0">
              <a:spcBef>
                <a:spcPts val="160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Major Plans</a:t>
            </a:r>
            <a:endParaRPr/>
          </a:p>
        </p:txBody>
      </p:sp>
      <p:sp>
        <p:nvSpPr>
          <p:cNvPr id="162" name="Google Shape;162;p24"/>
          <p:cNvSpPr txBox="1">
            <a:spLocks noGrp="1"/>
          </p:cNvSpPr>
          <p:nvPr>
            <p:ph type="body" idx="1"/>
          </p:nvPr>
        </p:nvSpPr>
        <p:spPr>
          <a:xfrm>
            <a:off x="311700" y="1152475"/>
            <a:ext cx="5000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 Equity and Achievement Program </a:t>
            </a:r>
            <a:endParaRPr/>
          </a:p>
          <a:p>
            <a:pPr marL="457200" lvl="0" indent="-342900" algn="l" rtl="0">
              <a:spcBef>
                <a:spcPts val="1600"/>
              </a:spcBef>
              <a:spcAft>
                <a:spcPts val="0"/>
              </a:spcAft>
              <a:buSzPts val="1800"/>
              <a:buChar char="●"/>
            </a:pPr>
            <a:r>
              <a:rPr lang="en"/>
              <a:t>Combines Equity, Basic Skills Initiative, and SSSP funding</a:t>
            </a:r>
            <a:endParaRPr/>
          </a:p>
          <a:p>
            <a:pPr marL="457200" lvl="0" indent="-342900" algn="l" rtl="0">
              <a:spcBef>
                <a:spcPts val="0"/>
              </a:spcBef>
              <a:spcAft>
                <a:spcPts val="0"/>
              </a:spcAft>
              <a:buSzPts val="1800"/>
              <a:buChar char="●"/>
            </a:pPr>
            <a:r>
              <a:rPr lang="en"/>
              <a:t>Program created intently to support Guided Pathways</a:t>
            </a:r>
            <a:endParaRPr/>
          </a:p>
          <a:p>
            <a:pPr marL="457200" lvl="0" indent="-342900" algn="l" rtl="0">
              <a:spcBef>
                <a:spcPts val="0"/>
              </a:spcBef>
              <a:spcAft>
                <a:spcPts val="0"/>
              </a:spcAft>
              <a:buSzPts val="1800"/>
              <a:buChar char="●"/>
            </a:pPr>
            <a:r>
              <a:rPr lang="en"/>
              <a:t>Encompasses the equity goals embedded in Guided Pathways</a:t>
            </a:r>
            <a:endParaRPr/>
          </a:p>
          <a:p>
            <a:pPr marL="457200" lvl="0" indent="-342900" algn="l" rtl="0">
              <a:spcBef>
                <a:spcPts val="0"/>
              </a:spcBef>
              <a:spcAft>
                <a:spcPts val="0"/>
              </a:spcAft>
              <a:buSzPts val="1800"/>
              <a:buChar char="●"/>
            </a:pPr>
            <a:r>
              <a:rPr lang="en"/>
              <a:t>Provides opportunities for funding to enhance design and implementation efforts</a:t>
            </a:r>
            <a:endParaRPr/>
          </a:p>
          <a:p>
            <a:pPr marL="457200" lvl="0" indent="0" algn="l" rtl="0">
              <a:spcBef>
                <a:spcPts val="1600"/>
              </a:spcBef>
              <a:spcAft>
                <a:spcPts val="1600"/>
              </a:spcAft>
              <a:buNone/>
            </a:pPr>
            <a:endParaRPr/>
          </a:p>
        </p:txBody>
      </p:sp>
      <p:sp>
        <p:nvSpPr>
          <p:cNvPr id="163" name="Google Shape;16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164" name="Google Shape;164;p24"/>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165" name="Google Shape;165;p24"/>
          <p:cNvPicPr preferRelativeResize="0"/>
          <p:nvPr/>
        </p:nvPicPr>
        <p:blipFill>
          <a:blip r:embed="rId3">
            <a:alphaModFix/>
          </a:blip>
          <a:stretch>
            <a:fillRect/>
          </a:stretch>
        </p:blipFill>
        <p:spPr>
          <a:xfrm>
            <a:off x="5362600" y="1017725"/>
            <a:ext cx="3247524" cy="2435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then there’s this… The CCCCO GP Work Plan</a:t>
            </a:r>
            <a:endParaRPr/>
          </a:p>
        </p:txBody>
      </p:sp>
      <p:sp>
        <p:nvSpPr>
          <p:cNvPr id="171" name="Google Shape;171;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Colleges required to submit a work plan to qualify for funding </a:t>
            </a:r>
            <a:endParaRPr/>
          </a:p>
          <a:p>
            <a:pPr marL="457200" lvl="0" indent="-342900" algn="l" rtl="0">
              <a:spcBef>
                <a:spcPts val="0"/>
              </a:spcBef>
              <a:spcAft>
                <a:spcPts val="0"/>
              </a:spcAft>
              <a:buSzPts val="1800"/>
              <a:buChar char="●"/>
            </a:pPr>
            <a:r>
              <a:rPr lang="en"/>
              <a:t>Includes 14 elements for assessment and planning</a:t>
            </a:r>
            <a:endParaRPr/>
          </a:p>
          <a:p>
            <a:pPr marL="457200" lvl="0" indent="-342900" algn="l" rtl="0">
              <a:spcBef>
                <a:spcPts val="0"/>
              </a:spcBef>
              <a:spcAft>
                <a:spcPts val="0"/>
              </a:spcAft>
              <a:buSzPts val="1800"/>
              <a:buChar char="●"/>
            </a:pPr>
            <a:r>
              <a:rPr lang="en"/>
              <a:t>Requires a project management approach</a:t>
            </a:r>
            <a:endParaRPr/>
          </a:p>
          <a:p>
            <a:pPr marL="457200" lvl="0" indent="-342900" algn="l" rtl="0">
              <a:spcBef>
                <a:spcPts val="0"/>
              </a:spcBef>
              <a:spcAft>
                <a:spcPts val="0"/>
              </a:spcAft>
              <a:buSzPts val="1800"/>
              <a:buChar char="●"/>
            </a:pPr>
            <a:r>
              <a:rPr lang="en"/>
              <a:t>Some pitfalls: Tendency to overcommitting / can be overwhelming</a:t>
            </a:r>
            <a:endParaRPr/>
          </a:p>
          <a:p>
            <a:pPr marL="457200" lvl="0" indent="-342900" algn="l" rtl="0">
              <a:spcBef>
                <a:spcPts val="0"/>
              </a:spcBef>
              <a:spcAft>
                <a:spcPts val="0"/>
              </a:spcAft>
              <a:buSzPts val="1800"/>
              <a:buChar char="●"/>
            </a:pPr>
            <a:r>
              <a:rPr lang="en"/>
              <a:t>Goal is integration/institutionalization/sustainability/longevity</a:t>
            </a:r>
            <a:endParaRPr/>
          </a:p>
        </p:txBody>
      </p:sp>
      <p:sp>
        <p:nvSpPr>
          <p:cNvPr id="172" name="Google Shape;17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173" name="Google Shape;173;p25"/>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174" name="Google Shape;174;p25"/>
          <p:cNvPicPr preferRelativeResize="0"/>
          <p:nvPr/>
        </p:nvPicPr>
        <p:blipFill>
          <a:blip r:embed="rId3">
            <a:alphaModFix/>
          </a:blip>
          <a:stretch>
            <a:fillRect/>
          </a:stretch>
        </p:blipFill>
        <p:spPr>
          <a:xfrm>
            <a:off x="2265175" y="2917600"/>
            <a:ext cx="4613649" cy="1557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CCCCO GP Work Plan: The Elements</a:t>
            </a:r>
            <a:endParaRPr/>
          </a:p>
        </p:txBody>
      </p:sp>
      <p:sp>
        <p:nvSpPr>
          <p:cNvPr id="180" name="Google Shape;180;p26"/>
          <p:cNvSpPr txBox="1">
            <a:spLocks noGrp="1"/>
          </p:cNvSpPr>
          <p:nvPr>
            <p:ph type="body" idx="1"/>
          </p:nvPr>
        </p:nvSpPr>
        <p:spPr>
          <a:xfrm>
            <a:off x="311700" y="1152475"/>
            <a:ext cx="4369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Cross-Functional Inquiry</a:t>
            </a:r>
            <a:endParaRPr/>
          </a:p>
          <a:p>
            <a:pPr marL="457200" lvl="0" indent="-342900" algn="l" rtl="0">
              <a:spcBef>
                <a:spcPts val="0"/>
              </a:spcBef>
              <a:spcAft>
                <a:spcPts val="0"/>
              </a:spcAft>
              <a:buSzPts val="1800"/>
              <a:buChar char="●"/>
            </a:pPr>
            <a:r>
              <a:rPr lang="en" sz="1800"/>
              <a:t>Shared Metrics</a:t>
            </a:r>
            <a:endParaRPr/>
          </a:p>
          <a:p>
            <a:pPr marL="457200" lvl="0" indent="-342900" algn="l" rtl="0">
              <a:spcBef>
                <a:spcPts val="0"/>
              </a:spcBef>
              <a:spcAft>
                <a:spcPts val="0"/>
              </a:spcAft>
              <a:buSzPts val="1800"/>
              <a:buChar char="●"/>
            </a:pPr>
            <a:r>
              <a:rPr lang="en" sz="1800"/>
              <a:t>Integrated Planning</a:t>
            </a:r>
            <a:endParaRPr/>
          </a:p>
          <a:p>
            <a:pPr marL="457200" lvl="0" indent="-342900" algn="l" rtl="0">
              <a:spcBef>
                <a:spcPts val="0"/>
              </a:spcBef>
              <a:spcAft>
                <a:spcPts val="0"/>
              </a:spcAft>
              <a:buSzPts val="1800"/>
              <a:buChar char="●"/>
            </a:pPr>
            <a:r>
              <a:rPr lang="en" sz="1800"/>
              <a:t>Inclusive Decision-Making</a:t>
            </a:r>
            <a:endParaRPr/>
          </a:p>
          <a:p>
            <a:pPr marL="457200" lvl="0" indent="-342900" algn="l" rtl="0">
              <a:spcBef>
                <a:spcPts val="0"/>
              </a:spcBef>
              <a:spcAft>
                <a:spcPts val="0"/>
              </a:spcAft>
              <a:buSzPts val="1800"/>
              <a:buChar char="●"/>
            </a:pPr>
            <a:r>
              <a:rPr lang="en" sz="1800"/>
              <a:t>Intersegmental Alignment</a:t>
            </a:r>
            <a:endParaRPr/>
          </a:p>
          <a:p>
            <a:pPr marL="457200" lvl="0" indent="-342900" algn="l" rtl="0">
              <a:spcBef>
                <a:spcPts val="0"/>
              </a:spcBef>
              <a:spcAft>
                <a:spcPts val="0"/>
              </a:spcAft>
              <a:buSzPts val="1800"/>
              <a:buChar char="●"/>
            </a:pPr>
            <a:r>
              <a:rPr lang="en" sz="1800"/>
              <a:t>Guided Major and Career Exploration Opportunities</a:t>
            </a:r>
            <a:endParaRPr sz="1800"/>
          </a:p>
          <a:p>
            <a:pPr marL="457200" lvl="0" indent="-342900" algn="l" rtl="0">
              <a:spcBef>
                <a:spcPts val="0"/>
              </a:spcBef>
              <a:spcAft>
                <a:spcPts val="0"/>
              </a:spcAft>
              <a:buSzPts val="1800"/>
              <a:buChar char="●"/>
            </a:pPr>
            <a:r>
              <a:rPr lang="en"/>
              <a:t>Clear Program Requirements</a:t>
            </a:r>
            <a:endParaRPr/>
          </a:p>
        </p:txBody>
      </p:sp>
      <p:sp>
        <p:nvSpPr>
          <p:cNvPr id="181" name="Google Shape;18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182" name="Google Shape;182;p26"/>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183" name="Google Shape;183;p26"/>
          <p:cNvPicPr preferRelativeResize="0"/>
          <p:nvPr/>
        </p:nvPicPr>
        <p:blipFill>
          <a:blip r:embed="rId3">
            <a:alphaModFix/>
          </a:blip>
          <a:stretch>
            <a:fillRect/>
          </a:stretch>
        </p:blipFill>
        <p:spPr>
          <a:xfrm>
            <a:off x="4103250" y="1235706"/>
            <a:ext cx="4369200" cy="28982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CCCCO GP Work Plan: The Elements</a:t>
            </a:r>
            <a:endParaRPr/>
          </a:p>
          <a:p>
            <a:pPr marL="0" lvl="0" indent="0" algn="l" rtl="0">
              <a:spcBef>
                <a:spcPts val="0"/>
              </a:spcBef>
              <a:spcAft>
                <a:spcPts val="0"/>
              </a:spcAft>
              <a:buNone/>
            </a:pPr>
            <a:endParaRPr/>
          </a:p>
        </p:txBody>
      </p:sp>
      <p:sp>
        <p:nvSpPr>
          <p:cNvPr id="189" name="Google Shape;189;p27"/>
          <p:cNvSpPr txBox="1">
            <a:spLocks noGrp="1"/>
          </p:cNvSpPr>
          <p:nvPr>
            <p:ph type="body" idx="1"/>
          </p:nvPr>
        </p:nvSpPr>
        <p:spPr>
          <a:xfrm>
            <a:off x="4141750" y="1152475"/>
            <a:ext cx="46905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Proactive and Integrated Academic and Student Supports </a:t>
            </a:r>
            <a:endParaRPr/>
          </a:p>
          <a:p>
            <a:pPr marL="457200" lvl="0" indent="-342900" algn="l" rtl="0">
              <a:spcBef>
                <a:spcPts val="0"/>
              </a:spcBef>
              <a:spcAft>
                <a:spcPts val="0"/>
              </a:spcAft>
              <a:buSzPts val="1800"/>
              <a:buChar char="●"/>
            </a:pPr>
            <a:r>
              <a:rPr lang="en"/>
              <a:t>Integrated Technology Infrastructure</a:t>
            </a:r>
            <a:endParaRPr/>
          </a:p>
          <a:p>
            <a:pPr marL="457200" lvl="0" indent="-342900" algn="l" rtl="0">
              <a:spcBef>
                <a:spcPts val="0"/>
              </a:spcBef>
              <a:spcAft>
                <a:spcPts val="0"/>
              </a:spcAft>
              <a:buSzPts val="1800"/>
              <a:buChar char="●"/>
            </a:pPr>
            <a:r>
              <a:rPr lang="en"/>
              <a:t>Strategic Professional Development</a:t>
            </a:r>
            <a:endParaRPr/>
          </a:p>
          <a:p>
            <a:pPr marL="457200" lvl="0" indent="-342900" algn="l" rtl="0">
              <a:spcBef>
                <a:spcPts val="0"/>
              </a:spcBef>
              <a:spcAft>
                <a:spcPts val="0"/>
              </a:spcAft>
              <a:buSzPts val="1800"/>
              <a:buChar char="●"/>
            </a:pPr>
            <a:r>
              <a:rPr lang="en"/>
              <a:t>Aligned Learning Outcomes</a:t>
            </a:r>
            <a:endParaRPr/>
          </a:p>
          <a:p>
            <a:pPr marL="457200" lvl="0" indent="-342900" algn="l" rtl="0">
              <a:spcBef>
                <a:spcPts val="0"/>
              </a:spcBef>
              <a:spcAft>
                <a:spcPts val="0"/>
              </a:spcAft>
              <a:buSzPts val="1800"/>
              <a:buChar char="●"/>
            </a:pPr>
            <a:r>
              <a:rPr lang="en"/>
              <a:t>Assessing and Documenting Learning</a:t>
            </a:r>
            <a:endParaRPr/>
          </a:p>
          <a:p>
            <a:pPr marL="457200" lvl="0" indent="-342900" algn="l" rtl="0">
              <a:spcBef>
                <a:spcPts val="0"/>
              </a:spcBef>
              <a:spcAft>
                <a:spcPts val="0"/>
              </a:spcAft>
              <a:buSzPts val="1800"/>
              <a:buChar char="●"/>
            </a:pPr>
            <a:r>
              <a:rPr lang="en"/>
              <a:t>Applied Learning Opportunities</a:t>
            </a:r>
            <a:br>
              <a:rPr lang="en"/>
            </a:br>
            <a:endParaRPr/>
          </a:p>
        </p:txBody>
      </p:sp>
      <p:sp>
        <p:nvSpPr>
          <p:cNvPr id="190" name="Google Shape;19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191" name="Google Shape;191;p27"/>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192" name="Google Shape;192;p27"/>
          <p:cNvPicPr preferRelativeResize="0"/>
          <p:nvPr/>
        </p:nvPicPr>
        <p:blipFill>
          <a:blip r:embed="rId3">
            <a:alphaModFix/>
          </a:blip>
          <a:stretch>
            <a:fillRect/>
          </a:stretch>
        </p:blipFill>
        <p:spPr>
          <a:xfrm>
            <a:off x="175954" y="1127800"/>
            <a:ext cx="3878500" cy="3101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CCCCO GP Work Plan: More Food for Thought</a:t>
            </a:r>
            <a:endParaRPr/>
          </a:p>
          <a:p>
            <a:pPr marL="0" lvl="0" indent="0" algn="l" rtl="0">
              <a:spcBef>
                <a:spcPts val="0"/>
              </a:spcBef>
              <a:spcAft>
                <a:spcPts val="0"/>
              </a:spcAft>
              <a:buNone/>
            </a:pPr>
            <a:endParaRPr/>
          </a:p>
        </p:txBody>
      </p:sp>
      <p:sp>
        <p:nvSpPr>
          <p:cNvPr id="198" name="Google Shape;19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What existing planning processes do you see embedded in the CCCCO work plan elements? </a:t>
            </a:r>
            <a:endParaRPr sz="2400"/>
          </a:p>
          <a:p>
            <a:pPr marL="457200" lvl="0" indent="-381000" algn="l" rtl="0">
              <a:spcBef>
                <a:spcPts val="0"/>
              </a:spcBef>
              <a:spcAft>
                <a:spcPts val="0"/>
              </a:spcAft>
              <a:buSzPts val="2400"/>
              <a:buChar char="●"/>
            </a:pPr>
            <a:r>
              <a:rPr lang="en" sz="2400"/>
              <a:t>Does your work plan put you on the pathway to being a GP institution? </a:t>
            </a:r>
            <a:endParaRPr sz="2400"/>
          </a:p>
          <a:p>
            <a:pPr marL="457200" lvl="0" indent="-381000" algn="l" rtl="0">
              <a:spcBef>
                <a:spcPts val="0"/>
              </a:spcBef>
              <a:spcAft>
                <a:spcPts val="0"/>
              </a:spcAft>
              <a:buSzPts val="2400"/>
              <a:buChar char="●"/>
            </a:pPr>
            <a:r>
              <a:rPr lang="en" sz="2400"/>
              <a:t>Can the work plan integrate with existing plans or do they all need to be aligned?</a:t>
            </a:r>
            <a:endParaRPr sz="2400"/>
          </a:p>
          <a:p>
            <a:pPr marL="457200" lvl="0" indent="-381000" algn="l" rtl="0">
              <a:spcBef>
                <a:spcPts val="0"/>
              </a:spcBef>
              <a:spcAft>
                <a:spcPts val="0"/>
              </a:spcAft>
              <a:buSzPts val="2400"/>
              <a:buChar char="●"/>
            </a:pPr>
            <a:r>
              <a:rPr lang="en" sz="2400"/>
              <a:t>What committees and decision-making structures?</a:t>
            </a:r>
            <a:endParaRPr sz="2400"/>
          </a:p>
          <a:p>
            <a:pPr marL="457200" lvl="0" indent="-381000" algn="l" rtl="0">
              <a:spcBef>
                <a:spcPts val="0"/>
              </a:spcBef>
              <a:spcAft>
                <a:spcPts val="0"/>
              </a:spcAft>
              <a:buSzPts val="2400"/>
              <a:buChar char="●"/>
            </a:pPr>
            <a:r>
              <a:rPr lang="en" sz="2400"/>
              <a:t>What are the senate’s roles? </a:t>
            </a:r>
            <a:endParaRPr sz="2400"/>
          </a:p>
        </p:txBody>
      </p:sp>
      <p:sp>
        <p:nvSpPr>
          <p:cNvPr id="199" name="Google Shape;19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200" name="Google Shape;200;p28"/>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Food for Thought: Revisited</a:t>
            </a:r>
            <a:endParaRPr/>
          </a:p>
        </p:txBody>
      </p:sp>
      <p:sp>
        <p:nvSpPr>
          <p:cNvPr id="206" name="Google Shape;206;p29"/>
          <p:cNvSpPr txBox="1">
            <a:spLocks noGrp="1"/>
          </p:cNvSpPr>
          <p:nvPr>
            <p:ph type="body" idx="1"/>
          </p:nvPr>
        </p:nvSpPr>
        <p:spPr>
          <a:xfrm>
            <a:off x="311700" y="1152475"/>
            <a:ext cx="2969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does it mean for an institution to be a “Guided Pathways Institution?”</a:t>
            </a:r>
            <a:endParaRPr/>
          </a:p>
          <a:p>
            <a:pPr marL="0" lvl="0" indent="0" algn="l" rtl="0">
              <a:spcBef>
                <a:spcPts val="1600"/>
              </a:spcBef>
              <a:spcAft>
                <a:spcPts val="0"/>
              </a:spcAft>
              <a:buNone/>
            </a:pPr>
            <a:r>
              <a:rPr lang="en"/>
              <a:t>Being a Guided Pathways institution means integrating planning and funding sources to support student-centered operations and programs </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07" name="Google Shape;20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208" name="Google Shape;208;p29"/>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209" name="Google Shape;209;p29"/>
          <p:cNvPicPr preferRelativeResize="0"/>
          <p:nvPr/>
        </p:nvPicPr>
        <p:blipFill>
          <a:blip r:embed="rId3">
            <a:alphaModFix/>
          </a:blip>
          <a:stretch>
            <a:fillRect/>
          </a:stretch>
        </p:blipFill>
        <p:spPr>
          <a:xfrm>
            <a:off x="3281275" y="1426949"/>
            <a:ext cx="5862725" cy="3263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Description</a:t>
            </a:r>
            <a:endParaRPr/>
          </a:p>
        </p:txBody>
      </p:sp>
      <p:sp>
        <p:nvSpPr>
          <p:cNvPr id="74" name="Google Shape;74;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Colleges plan constantly: educational master plans, facilities master plans, enrollment management plans, distance education plans, and more. But how do</a:t>
            </a:r>
            <a:br>
              <a:rPr lang="en"/>
            </a:br>
            <a:r>
              <a:rPr lang="en"/>
              <a:t>these plans serve the design and implementation of your college’s guided pathways framework? This workshop will explore the various planning documents</a:t>
            </a:r>
            <a:br>
              <a:rPr lang="en"/>
            </a:br>
            <a:r>
              <a:rPr lang="en"/>
              <a:t>that impact a college’s instructional mission and how these plans support the</a:t>
            </a:r>
            <a:br>
              <a:rPr lang="en"/>
            </a:br>
            <a:r>
              <a:rPr lang="en"/>
              <a:t>four principles of guided pathways. This is a preliminary companion to the interactive workshop on Integrated Planning and Guided Pathways: Guided Pathways as an Organizing Framework in the 2nd workshop session.</a:t>
            </a:r>
            <a:endParaRPr/>
          </a:p>
        </p:txBody>
      </p:sp>
      <p:sp>
        <p:nvSpPr>
          <p:cNvPr id="75" name="Google Shape;7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76" name="Google Shape;76;p14"/>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3600"/>
          </a:p>
          <a:p>
            <a:pPr marL="0" lvl="0" indent="0" algn="l" rtl="0">
              <a:spcBef>
                <a:spcPts val="1600"/>
              </a:spcBef>
              <a:spcAft>
                <a:spcPts val="0"/>
              </a:spcAft>
              <a:buNone/>
            </a:pPr>
            <a:r>
              <a:rPr lang="en" sz="3600"/>
              <a:t>Questions? </a:t>
            </a:r>
            <a:r>
              <a:rPr lang="en" sz="3600" u="sng">
                <a:solidFill>
                  <a:schemeClr val="hlink"/>
                </a:solidFill>
                <a:hlinkClick r:id="rId3"/>
              </a:rPr>
              <a:t>Info@asccc.org</a:t>
            </a:r>
            <a:r>
              <a:rPr lang="en" sz="3600"/>
              <a:t> </a:t>
            </a:r>
            <a:endParaRPr sz="3600"/>
          </a:p>
          <a:p>
            <a:pPr marL="0" lvl="0" indent="0" algn="l" rtl="0">
              <a:spcBef>
                <a:spcPts val="1600"/>
              </a:spcBef>
              <a:spcAft>
                <a:spcPts val="1600"/>
              </a:spcAft>
              <a:buNone/>
            </a:pPr>
            <a:r>
              <a:rPr lang="en" sz="1400"/>
              <a:t>Randy Beach, ASCCC Guided Pathways Task Force, Southwestern College, </a:t>
            </a:r>
            <a:r>
              <a:rPr lang="en" sz="1400" u="sng">
                <a:solidFill>
                  <a:schemeClr val="hlink"/>
                </a:solidFill>
                <a:hlinkClick r:id="rId4"/>
              </a:rPr>
              <a:t>rbeach@swccd.edu</a:t>
            </a:r>
            <a:r>
              <a:rPr lang="en" sz="1400"/>
              <a:t> </a:t>
            </a:r>
            <a:br>
              <a:rPr lang="en" sz="1400"/>
            </a:br>
            <a:r>
              <a:rPr lang="en" sz="1400"/>
              <a:t>Jeff Burdick, ASCCC Guided Pathways Task Force, Clovis College, </a:t>
            </a:r>
            <a:r>
              <a:rPr lang="en" sz="1400" u="sng">
                <a:solidFill>
                  <a:schemeClr val="hlink"/>
                </a:solidFill>
                <a:hlinkClick r:id="rId5"/>
              </a:rPr>
              <a:t>jeff.burdick@cloviscollege.edu</a:t>
            </a:r>
            <a:r>
              <a:rPr lang="en" sz="1400"/>
              <a:t>   </a:t>
            </a:r>
            <a:br>
              <a:rPr lang="en" sz="1400"/>
            </a:br>
            <a:r>
              <a:rPr lang="en" sz="1400"/>
              <a:t>Michelle Pilati, ASCCC Guided Pathways Faculty Lead, Tool Development, </a:t>
            </a:r>
            <a:r>
              <a:rPr lang="en" sz="1400" u="sng">
                <a:solidFill>
                  <a:schemeClr val="hlink"/>
                </a:solidFill>
                <a:hlinkClick r:id="rId6"/>
              </a:rPr>
              <a:t>mpilati@riohondo.edu</a:t>
            </a:r>
            <a:br>
              <a:rPr lang="en" sz="1400"/>
            </a:br>
            <a:r>
              <a:rPr lang="en" sz="3600"/>
              <a:t> </a:t>
            </a:r>
            <a:endParaRPr sz="3600"/>
          </a:p>
        </p:txBody>
      </p:sp>
      <p:sp>
        <p:nvSpPr>
          <p:cNvPr id="216" name="Google Shape;216;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217" name="Google Shape;217;p30"/>
          <p:cNvSpPr txBox="1"/>
          <p:nvPr/>
        </p:nvSpPr>
        <p:spPr>
          <a:xfrm>
            <a:off x="0" y="4512425"/>
            <a:ext cx="9144000" cy="44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a:p>
            <a:pPr marL="0" lvl="0" indent="0" algn="ctr" rtl="0">
              <a:spcBef>
                <a:spcPts val="0"/>
              </a:spcBef>
              <a:spcAft>
                <a:spcPts val="0"/>
              </a:spcAft>
              <a:buNone/>
            </a:pPr>
            <a:endParaRPr sz="1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a:spLocks noGrp="1"/>
          </p:cNvSpPr>
          <p:nvPr>
            <p:ph type="ctrTitle"/>
          </p:nvPr>
        </p:nvSpPr>
        <p:spPr>
          <a:xfrm>
            <a:off x="311700" y="1483225"/>
            <a:ext cx="8520600" cy="1314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Times New Roman"/>
                <a:ea typeface="Times New Roman"/>
                <a:cs typeface="Times New Roman"/>
                <a:sym typeface="Times New Roman"/>
              </a:rPr>
              <a:t>Integrated Planning: Guided Pathways in the Institutional Landscape</a:t>
            </a:r>
            <a:endParaRPr sz="4000">
              <a:latin typeface="Times New Roman"/>
              <a:ea typeface="Times New Roman"/>
              <a:cs typeface="Times New Roman"/>
              <a:sym typeface="Times New Roman"/>
            </a:endParaRPr>
          </a:p>
        </p:txBody>
      </p:sp>
      <p:sp>
        <p:nvSpPr>
          <p:cNvPr id="223" name="Google Shape;223;p31"/>
          <p:cNvSpPr txBox="1">
            <a:spLocks noGrp="1"/>
          </p:cNvSpPr>
          <p:nvPr>
            <p:ph type="subTitle" idx="1"/>
          </p:nvPr>
        </p:nvSpPr>
        <p:spPr>
          <a:xfrm>
            <a:off x="311700" y="2880775"/>
            <a:ext cx="8520600" cy="78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Times New Roman"/>
                <a:ea typeface="Times New Roman"/>
                <a:cs typeface="Times New Roman"/>
                <a:sym typeface="Times New Roman"/>
              </a:rPr>
              <a:t>Randy Beach, ASCCC Guided Pathways Task Force, Southwestern College</a:t>
            </a:r>
            <a:endParaRPr sz="1800">
              <a:latin typeface="Times New Roman"/>
              <a:ea typeface="Times New Roman"/>
              <a:cs typeface="Times New Roman"/>
              <a:sym typeface="Times New Roman"/>
            </a:endParaRPr>
          </a:p>
          <a:p>
            <a:pPr marL="0" lvl="0" indent="0" algn="l" rtl="0">
              <a:spcBef>
                <a:spcPts val="0"/>
              </a:spcBef>
              <a:spcAft>
                <a:spcPts val="0"/>
              </a:spcAft>
              <a:buNone/>
            </a:pPr>
            <a:r>
              <a:rPr lang="en" sz="1800">
                <a:latin typeface="Times New Roman"/>
                <a:ea typeface="Times New Roman"/>
                <a:cs typeface="Times New Roman"/>
                <a:sym typeface="Times New Roman"/>
              </a:rPr>
              <a:t>Jeff Burdick, ASCCC Guided Pathways Task Force, Clovis College  </a:t>
            </a:r>
            <a:br>
              <a:rPr lang="en" sz="1800">
                <a:latin typeface="Times New Roman"/>
                <a:ea typeface="Times New Roman"/>
                <a:cs typeface="Times New Roman"/>
                <a:sym typeface="Times New Roman"/>
              </a:rPr>
            </a:br>
            <a:r>
              <a:rPr lang="en" sz="1800">
                <a:latin typeface="Times New Roman"/>
                <a:ea typeface="Times New Roman"/>
                <a:cs typeface="Times New Roman"/>
                <a:sym typeface="Times New Roman"/>
              </a:rPr>
              <a:t>Michelle Pilati, ASCCC Guided Pathways Faculty Lead, Tool Development</a:t>
            </a:r>
            <a:endParaRPr sz="1800">
              <a:latin typeface="Times New Roman"/>
              <a:ea typeface="Times New Roman"/>
              <a:cs typeface="Times New Roman"/>
              <a:sym typeface="Times New Roman"/>
            </a:endParaRPr>
          </a:p>
        </p:txBody>
      </p:sp>
      <p:pic>
        <p:nvPicPr>
          <p:cNvPr id="224" name="Google Shape;224;p31"/>
          <p:cNvPicPr preferRelativeResize="0"/>
          <p:nvPr/>
        </p:nvPicPr>
        <p:blipFill>
          <a:blip r:embed="rId3">
            <a:alphaModFix/>
          </a:blip>
          <a:stretch>
            <a:fillRect/>
          </a:stretch>
        </p:blipFill>
        <p:spPr>
          <a:xfrm>
            <a:off x="2986075" y="583800"/>
            <a:ext cx="3171825" cy="581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Description</a:t>
            </a:r>
            <a:endParaRPr/>
          </a:p>
        </p:txBody>
      </p:sp>
      <p:sp>
        <p:nvSpPr>
          <p:cNvPr id="230" name="Google Shape;23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College plans are often siloed both in their development and implementation.</a:t>
            </a:r>
            <a:br>
              <a:rPr lang="en"/>
            </a:br>
            <a:r>
              <a:rPr lang="en"/>
              <a:t>But what if your institutional plans could be designed to serve your guided pathways design framework and your collaborative vision of guided pathways? In</a:t>
            </a:r>
            <a:br>
              <a:rPr lang="en"/>
            </a:br>
            <a:r>
              <a:rPr lang="en"/>
              <a:t>this workshop, participants will discuss strategies for developing and revising</a:t>
            </a:r>
            <a:br>
              <a:rPr lang="en"/>
            </a:br>
            <a:r>
              <a:rPr lang="en"/>
              <a:t>institutional plans to support guided pathways vision while avoiding duplication,</a:t>
            </a:r>
            <a:br>
              <a:rPr lang="en"/>
            </a:br>
            <a:r>
              <a:rPr lang="en"/>
              <a:t>leveraging precious resources, and reducing conflict.</a:t>
            </a:r>
            <a:endParaRPr/>
          </a:p>
        </p:txBody>
      </p:sp>
      <p:sp>
        <p:nvSpPr>
          <p:cNvPr id="231" name="Google Shape;23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232" name="Google Shape;232;p32"/>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 MORE Food for Thought</a:t>
            </a:r>
            <a:endParaRPr/>
          </a:p>
        </p:txBody>
      </p:sp>
      <p:sp>
        <p:nvSpPr>
          <p:cNvPr id="238" name="Google Shape;238;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SzPts val="1800"/>
              <a:buChar char="●"/>
            </a:pPr>
            <a:r>
              <a:rPr lang="en"/>
              <a:t>How do we plan as a GP institution?</a:t>
            </a:r>
            <a:endParaRPr/>
          </a:p>
          <a:p>
            <a:pPr marL="457200" marR="0" lvl="0" indent="-342900" algn="l" rtl="0">
              <a:lnSpc>
                <a:spcPct val="115000"/>
              </a:lnSpc>
              <a:spcBef>
                <a:spcPts val="0"/>
              </a:spcBef>
              <a:spcAft>
                <a:spcPts val="0"/>
              </a:spcAft>
              <a:buSzPts val="1800"/>
              <a:buChar char="●"/>
            </a:pPr>
            <a:r>
              <a:rPr lang="en"/>
              <a:t>What are the first steps to develop a planning process driven by GP with full involvement of faculty?</a:t>
            </a:r>
            <a:endParaRPr/>
          </a:p>
          <a:p>
            <a:pPr marL="457200" marR="0" lvl="0" indent="-342900" algn="l" rtl="0">
              <a:lnSpc>
                <a:spcPct val="115000"/>
              </a:lnSpc>
              <a:spcBef>
                <a:spcPts val="0"/>
              </a:spcBef>
              <a:spcAft>
                <a:spcPts val="0"/>
              </a:spcAft>
              <a:buSzPts val="1800"/>
              <a:buChar char="●"/>
            </a:pPr>
            <a:r>
              <a:rPr lang="en"/>
              <a:t>What does adequate involvement of faculty look like? </a:t>
            </a:r>
            <a:endParaRPr/>
          </a:p>
          <a:p>
            <a:pPr marL="457200" marR="0" lvl="0" indent="-342900" algn="l" rtl="0">
              <a:lnSpc>
                <a:spcPct val="115000"/>
              </a:lnSpc>
              <a:spcBef>
                <a:spcPts val="0"/>
              </a:spcBef>
              <a:spcAft>
                <a:spcPts val="0"/>
              </a:spcAft>
              <a:buSzPts val="1800"/>
              <a:buChar char="●"/>
            </a:pPr>
            <a:r>
              <a:rPr lang="en"/>
              <a:t>What changes to your decision-making structure should be implemented to support integration of plans under a gp umbrella?   </a:t>
            </a:r>
            <a:endParaRPr/>
          </a:p>
          <a:p>
            <a:pPr marL="457200" marR="0" lvl="0" indent="-342900" algn="l" rtl="0">
              <a:lnSpc>
                <a:spcPct val="115000"/>
              </a:lnSpc>
              <a:spcBef>
                <a:spcPts val="0"/>
              </a:spcBef>
              <a:spcAft>
                <a:spcPts val="0"/>
              </a:spcAft>
              <a:buSzPts val="1800"/>
              <a:buChar char="●"/>
            </a:pPr>
            <a:r>
              <a:rPr lang="en"/>
              <a:t>What are effective communication strategies for breaking down silos to support integration of GP?</a:t>
            </a:r>
            <a:endParaRPr/>
          </a:p>
        </p:txBody>
      </p:sp>
      <p:sp>
        <p:nvSpPr>
          <p:cNvPr id="239" name="Google Shape;23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240" name="Google Shape;240;p33"/>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Scenarios	</a:t>
            </a:r>
            <a:endParaRPr/>
          </a:p>
        </p:txBody>
      </p:sp>
      <p:sp>
        <p:nvSpPr>
          <p:cNvPr id="270" name="Google Shape;270;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Take 15 minutes with your group at your table to review the scenario provided and brainstorm possible ways to address and solve the issue.</a:t>
            </a:r>
          </a:p>
          <a:p>
            <a:pPr marL="0" lvl="0" indent="0" algn="l" rtl="0">
              <a:spcBef>
                <a:spcPts val="0"/>
              </a:spcBef>
              <a:spcAft>
                <a:spcPts val="0"/>
              </a:spcAft>
              <a:buNone/>
            </a:pPr>
            <a:endParaRPr lang="en-US" sz="2400" dirty="0"/>
          </a:p>
          <a:p>
            <a:pPr marL="0" lvl="0" indent="0" algn="l" rtl="0">
              <a:spcBef>
                <a:spcPts val="0"/>
              </a:spcBef>
              <a:spcAft>
                <a:spcPts val="0"/>
              </a:spcAft>
              <a:buNone/>
            </a:pPr>
            <a:r>
              <a:rPr lang="en-US" sz="2400" dirty="0"/>
              <a:t>Select a reporter to share after</a:t>
            </a:r>
          </a:p>
          <a:p>
            <a:pPr marL="0" lvl="0" indent="0" algn="l" rtl="0">
              <a:spcBef>
                <a:spcPts val="0"/>
              </a:spcBef>
              <a:spcAft>
                <a:spcPts val="0"/>
              </a:spcAft>
              <a:buNone/>
            </a:pPr>
            <a:endParaRPr sz="2400" dirty="0"/>
          </a:p>
          <a:p>
            <a:pPr marL="0" lvl="0" indent="0" algn="l" rtl="0">
              <a:spcBef>
                <a:spcPts val="1600"/>
              </a:spcBef>
              <a:spcAft>
                <a:spcPts val="1600"/>
              </a:spcAft>
              <a:buNone/>
            </a:pPr>
            <a:endParaRPr sz="2400" dirty="0"/>
          </a:p>
        </p:txBody>
      </p:sp>
      <p:sp>
        <p:nvSpPr>
          <p:cNvPr id="271" name="Google Shape;27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3600"/>
          </a:p>
          <a:p>
            <a:pPr marL="0" lvl="0" indent="0" algn="l" rtl="0">
              <a:spcBef>
                <a:spcPts val="1600"/>
              </a:spcBef>
              <a:spcAft>
                <a:spcPts val="0"/>
              </a:spcAft>
              <a:buNone/>
            </a:pPr>
            <a:r>
              <a:rPr lang="en" sz="3600"/>
              <a:t>Questions? </a:t>
            </a:r>
            <a:r>
              <a:rPr lang="en" sz="3600" u="sng">
                <a:solidFill>
                  <a:schemeClr val="hlink"/>
                </a:solidFill>
                <a:hlinkClick r:id="rId3"/>
              </a:rPr>
              <a:t>Info@asccc.org</a:t>
            </a:r>
            <a:r>
              <a:rPr lang="en" sz="3600"/>
              <a:t> </a:t>
            </a:r>
            <a:endParaRPr sz="3600"/>
          </a:p>
          <a:p>
            <a:pPr marL="0" lvl="0" indent="0" algn="l" rtl="0">
              <a:spcBef>
                <a:spcPts val="1600"/>
              </a:spcBef>
              <a:spcAft>
                <a:spcPts val="1600"/>
              </a:spcAft>
              <a:buNone/>
            </a:pPr>
            <a:r>
              <a:rPr lang="en" sz="1400"/>
              <a:t>Randy Beach, ASCCC Guided Pathways Task Force, Southwestern College, </a:t>
            </a:r>
            <a:r>
              <a:rPr lang="en" sz="1400" u="sng">
                <a:solidFill>
                  <a:schemeClr val="hlink"/>
                </a:solidFill>
                <a:hlinkClick r:id="rId4"/>
              </a:rPr>
              <a:t>rbeach@swccd.edu</a:t>
            </a:r>
            <a:r>
              <a:rPr lang="en" sz="1400"/>
              <a:t> </a:t>
            </a:r>
            <a:br>
              <a:rPr lang="en" sz="1400"/>
            </a:br>
            <a:r>
              <a:rPr lang="en" sz="1400"/>
              <a:t>Jeff Burdick, ASCCC Guided Pathways Task Force, Clovis College, </a:t>
            </a:r>
            <a:r>
              <a:rPr lang="en" sz="1400" u="sng">
                <a:solidFill>
                  <a:schemeClr val="hlink"/>
                </a:solidFill>
                <a:hlinkClick r:id="rId5"/>
              </a:rPr>
              <a:t>jeff.burdick@cloviscollege.edu</a:t>
            </a:r>
            <a:r>
              <a:rPr lang="en" sz="1400"/>
              <a:t>   </a:t>
            </a:r>
            <a:br>
              <a:rPr lang="en" sz="1400"/>
            </a:br>
            <a:r>
              <a:rPr lang="en" sz="1400"/>
              <a:t>Michelle Pilati, ASCCC Guided Pathways Faculty Lead, Tool Development, </a:t>
            </a:r>
            <a:r>
              <a:rPr lang="en" sz="1400" u="sng">
                <a:solidFill>
                  <a:schemeClr val="hlink"/>
                </a:solidFill>
                <a:hlinkClick r:id="rId6"/>
              </a:rPr>
              <a:t>mpilati@riohondo.edu</a:t>
            </a:r>
            <a:br>
              <a:rPr lang="en" sz="1400"/>
            </a:br>
            <a:r>
              <a:rPr lang="en" sz="3600"/>
              <a:t> </a:t>
            </a:r>
            <a:endParaRPr sz="3600"/>
          </a:p>
        </p:txBody>
      </p:sp>
      <p:sp>
        <p:nvSpPr>
          <p:cNvPr id="278" name="Google Shape;27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279" name="Google Shape;279;p38"/>
          <p:cNvSpPr txBox="1"/>
          <p:nvPr/>
        </p:nvSpPr>
        <p:spPr>
          <a:xfrm>
            <a:off x="0" y="4512425"/>
            <a:ext cx="9144000" cy="44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a:p>
            <a:pPr marL="0" lvl="0" indent="0" algn="ctr" rtl="0">
              <a:spcBef>
                <a:spcPts val="0"/>
              </a:spcBef>
              <a:spcAft>
                <a:spcPts val="0"/>
              </a:spcAft>
              <a:buNone/>
            </a:pP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body" idx="1"/>
          </p:nvPr>
        </p:nvSpPr>
        <p:spPr>
          <a:xfrm>
            <a:off x="2454825" y="1152475"/>
            <a:ext cx="63774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400"/>
          </a:p>
          <a:p>
            <a:pPr marL="0" lvl="0" indent="0" algn="ctr" rtl="0">
              <a:spcBef>
                <a:spcPts val="1600"/>
              </a:spcBef>
              <a:spcAft>
                <a:spcPts val="1600"/>
              </a:spcAft>
              <a:buNone/>
            </a:pPr>
            <a:r>
              <a:rPr lang="en" sz="2400"/>
              <a:t>What brings you to this breakout?</a:t>
            </a:r>
            <a:br>
              <a:rPr lang="en" sz="2400"/>
            </a:br>
            <a:br>
              <a:rPr lang="en" sz="2400"/>
            </a:br>
            <a:r>
              <a:rPr lang="en" sz="2400"/>
              <a:t>What do you hope to learn?</a:t>
            </a:r>
            <a:endParaRPr sz="2400"/>
          </a:p>
        </p:txBody>
      </p:sp>
      <p:sp>
        <p:nvSpPr>
          <p:cNvPr id="82" name="Google Shape;8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83" name="Google Shape;83;p15"/>
          <p:cNvPicPr preferRelativeResize="0"/>
          <p:nvPr/>
        </p:nvPicPr>
        <p:blipFill>
          <a:blip r:embed="rId3">
            <a:alphaModFix/>
          </a:blip>
          <a:stretch>
            <a:fillRect/>
          </a:stretch>
        </p:blipFill>
        <p:spPr>
          <a:xfrm>
            <a:off x="311688" y="554888"/>
            <a:ext cx="2143125" cy="2143125"/>
          </a:xfrm>
          <a:prstGeom prst="rect">
            <a:avLst/>
          </a:prstGeom>
          <a:noFill/>
          <a:ln>
            <a:noFill/>
          </a:ln>
        </p:spPr>
      </p:pic>
      <p:sp>
        <p:nvSpPr>
          <p:cNvPr id="84" name="Google Shape;84;p15"/>
          <p:cNvSpPr txBox="1"/>
          <p:nvPr/>
        </p:nvSpPr>
        <p:spPr>
          <a:xfrm>
            <a:off x="0" y="4512425"/>
            <a:ext cx="9144000" cy="44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ASCCC Academic Academy</a:t>
            </a:r>
            <a:br>
              <a:rPr lang="en" sz="1000"/>
            </a:br>
            <a:r>
              <a:rPr lang="en" sz="1000"/>
              <a:t>September 14-15, 2018 San Francisco, CA </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Integrated Planning</a:t>
            </a:r>
            <a:endParaRPr/>
          </a:p>
        </p:txBody>
      </p:sp>
      <p:sp>
        <p:nvSpPr>
          <p:cNvPr id="90" name="Google Shape;90;p16"/>
          <p:cNvSpPr txBox="1">
            <a:spLocks noGrp="1"/>
          </p:cNvSpPr>
          <p:nvPr>
            <p:ph type="body" idx="1"/>
          </p:nvPr>
        </p:nvSpPr>
        <p:spPr>
          <a:xfrm>
            <a:off x="311700" y="1152475"/>
            <a:ext cx="4782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 does this mean?</a:t>
            </a:r>
            <a:endParaRPr/>
          </a:p>
          <a:p>
            <a:pPr marL="457200" lvl="0" indent="-342900" algn="l" rtl="0">
              <a:spcBef>
                <a:spcPts val="0"/>
              </a:spcBef>
              <a:spcAft>
                <a:spcPts val="0"/>
              </a:spcAft>
              <a:buSzPts val="1800"/>
              <a:buChar char="●"/>
            </a:pPr>
            <a:r>
              <a:rPr lang="en"/>
              <a:t>Why is it necessary as an element of implementing guided pathways?</a:t>
            </a:r>
            <a:endParaRPr/>
          </a:p>
          <a:p>
            <a:pPr marL="457200" lvl="0" indent="-342900" algn="l" rtl="0">
              <a:spcBef>
                <a:spcPts val="0"/>
              </a:spcBef>
              <a:spcAft>
                <a:spcPts val="0"/>
              </a:spcAft>
              <a:buSzPts val="1800"/>
              <a:buChar char="●"/>
            </a:pPr>
            <a:r>
              <a:rPr lang="en"/>
              <a:t>What plans/planning does your college engage in?</a:t>
            </a:r>
            <a:endParaRPr/>
          </a:p>
          <a:p>
            <a:pPr marL="457200" lvl="0" indent="-342900" algn="l" rtl="0">
              <a:spcBef>
                <a:spcPts val="0"/>
              </a:spcBef>
              <a:spcAft>
                <a:spcPts val="0"/>
              </a:spcAft>
              <a:buSzPts val="1800"/>
              <a:buChar char="●"/>
            </a:pPr>
            <a:r>
              <a:rPr lang="en"/>
              <a:t>When/how are faculty involved?</a:t>
            </a:r>
            <a:endParaRPr/>
          </a:p>
        </p:txBody>
      </p:sp>
      <p:sp>
        <p:nvSpPr>
          <p:cNvPr id="91" name="Google Shape;9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92" name="Google Shape;92;p16"/>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93" name="Google Shape;93;p16"/>
          <p:cNvPicPr preferRelativeResize="0"/>
          <p:nvPr/>
        </p:nvPicPr>
        <p:blipFill>
          <a:blip r:embed="rId3">
            <a:alphaModFix/>
          </a:blip>
          <a:stretch>
            <a:fillRect/>
          </a:stretch>
        </p:blipFill>
        <p:spPr>
          <a:xfrm>
            <a:off x="4919500" y="1017725"/>
            <a:ext cx="3552950" cy="3552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Food for Thought</a:t>
            </a:r>
            <a:endParaRPr/>
          </a:p>
        </p:txBody>
      </p:sp>
      <p:sp>
        <p:nvSpPr>
          <p:cNvPr id="99" name="Google Shape;99;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 does it mean for an institution to be a “Guided Pathways Institution?” </a:t>
            </a:r>
            <a:endParaRPr/>
          </a:p>
          <a:p>
            <a:pPr marL="457200" lvl="0" indent="-342900" algn="l" rtl="0">
              <a:spcBef>
                <a:spcPts val="0"/>
              </a:spcBef>
              <a:spcAft>
                <a:spcPts val="0"/>
              </a:spcAft>
              <a:buSzPts val="1800"/>
              <a:buChar char="●"/>
            </a:pPr>
            <a:r>
              <a:rPr lang="en"/>
              <a:t>What recognized effective practices should be part of how we operate – and are critical to become a truly guided pathways college?</a:t>
            </a:r>
            <a:endParaRPr/>
          </a:p>
        </p:txBody>
      </p:sp>
      <p:sp>
        <p:nvSpPr>
          <p:cNvPr id="100" name="Google Shape;10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01" name="Google Shape;101;p17"/>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102" name="Google Shape;102;p17"/>
          <p:cNvPicPr preferRelativeResize="0"/>
          <p:nvPr/>
        </p:nvPicPr>
        <p:blipFill>
          <a:blip r:embed="rId3">
            <a:alphaModFix/>
          </a:blip>
          <a:stretch>
            <a:fillRect/>
          </a:stretch>
        </p:blipFill>
        <p:spPr>
          <a:xfrm>
            <a:off x="2810713" y="2185678"/>
            <a:ext cx="3522575" cy="2477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CACBD-3531-8149-93E3-97A70729B1CF}"/>
              </a:ext>
            </a:extLst>
          </p:cNvPr>
          <p:cNvSpPr>
            <a:spLocks noGrp="1"/>
          </p:cNvSpPr>
          <p:nvPr>
            <p:ph type="title"/>
          </p:nvPr>
        </p:nvSpPr>
        <p:spPr/>
        <p:txBody>
          <a:bodyPr/>
          <a:lstStyle/>
          <a:p>
            <a:r>
              <a:rPr lang="en-US" dirty="0"/>
              <a:t>A Guided Pathways Institution is…</a:t>
            </a:r>
          </a:p>
        </p:txBody>
      </p:sp>
      <p:sp>
        <p:nvSpPr>
          <p:cNvPr id="3" name="Text Placeholder 2">
            <a:extLst>
              <a:ext uri="{FF2B5EF4-FFF2-40B4-BE49-F238E27FC236}">
                <a16:creationId xmlns:a16="http://schemas.microsoft.com/office/drawing/2014/main" id="{C755DA24-00A2-3044-82D7-2EEECA771008}"/>
              </a:ext>
            </a:extLst>
          </p:cNvPr>
          <p:cNvSpPr>
            <a:spLocks noGrp="1"/>
          </p:cNvSpPr>
          <p:nvPr>
            <p:ph type="body" idx="1"/>
          </p:nvPr>
        </p:nvSpPr>
        <p:spPr/>
        <p:txBody>
          <a:bodyPr/>
          <a:lstStyle/>
          <a:p>
            <a:r>
              <a:rPr lang="en-US" sz="1600" dirty="0"/>
              <a:t>Transparent</a:t>
            </a:r>
          </a:p>
          <a:p>
            <a:r>
              <a:rPr lang="en-US" sz="1600" dirty="0"/>
              <a:t>Collaborative </a:t>
            </a:r>
          </a:p>
          <a:p>
            <a:r>
              <a:rPr lang="en-US" sz="1600" dirty="0"/>
              <a:t>Cross-functional</a:t>
            </a:r>
          </a:p>
          <a:p>
            <a:r>
              <a:rPr lang="en-US" sz="1600" dirty="0"/>
              <a:t>Student-focused</a:t>
            </a:r>
          </a:p>
          <a:p>
            <a:r>
              <a:rPr lang="en-US" sz="1600" dirty="0"/>
              <a:t>Awareness of student perspective</a:t>
            </a:r>
          </a:p>
          <a:p>
            <a:r>
              <a:rPr lang="en-US" sz="1600" dirty="0"/>
              <a:t>Process oriented</a:t>
            </a:r>
          </a:p>
          <a:p>
            <a:r>
              <a:rPr lang="en-US" sz="1600" dirty="0"/>
              <a:t>Student-ready</a:t>
            </a:r>
          </a:p>
          <a:p>
            <a:r>
              <a:rPr lang="en-US" sz="1600" dirty="0"/>
              <a:t>Holistic (student and college)</a:t>
            </a:r>
          </a:p>
          <a:p>
            <a:r>
              <a:rPr lang="en-US" sz="1600" dirty="0"/>
              <a:t>Adaptable</a:t>
            </a:r>
          </a:p>
          <a:p>
            <a:r>
              <a:rPr lang="en-US" sz="1600" dirty="0"/>
              <a:t>Not afraid of failure—no guillotine for the guys who fail</a:t>
            </a:r>
          </a:p>
          <a:p>
            <a:r>
              <a:rPr lang="en-US" sz="1600" dirty="0"/>
              <a:t>Easy to navigate</a:t>
            </a:r>
          </a:p>
          <a:p>
            <a:pPr marL="139700" indent="0">
              <a:buNone/>
            </a:pPr>
            <a:endParaRPr lang="en-US" sz="1600" dirty="0"/>
          </a:p>
        </p:txBody>
      </p:sp>
      <p:sp>
        <p:nvSpPr>
          <p:cNvPr id="5" name="Text Placeholder 4">
            <a:extLst>
              <a:ext uri="{FF2B5EF4-FFF2-40B4-BE49-F238E27FC236}">
                <a16:creationId xmlns:a16="http://schemas.microsoft.com/office/drawing/2014/main" id="{2F88B42D-B7A8-394D-BF3D-8899009AD092}"/>
              </a:ext>
            </a:extLst>
          </p:cNvPr>
          <p:cNvSpPr>
            <a:spLocks noGrp="1"/>
          </p:cNvSpPr>
          <p:nvPr>
            <p:ph type="body" idx="2"/>
          </p:nvPr>
        </p:nvSpPr>
        <p:spPr/>
        <p:txBody>
          <a:bodyPr/>
          <a:lstStyle/>
          <a:p>
            <a:r>
              <a:rPr lang="en-US" sz="1600" dirty="0"/>
              <a:t>Equity minded</a:t>
            </a:r>
          </a:p>
          <a:p>
            <a:r>
              <a:rPr lang="en-US" sz="1600" dirty="0"/>
              <a:t>Innovative</a:t>
            </a:r>
          </a:p>
          <a:p>
            <a:r>
              <a:rPr lang="en-US" sz="1600" dirty="0"/>
              <a:t>Fearless</a:t>
            </a:r>
          </a:p>
          <a:p>
            <a:r>
              <a:rPr lang="en-US" sz="1600" dirty="0"/>
              <a:t>Forgiving</a:t>
            </a:r>
          </a:p>
          <a:p>
            <a:r>
              <a:rPr lang="en-US" sz="1600" dirty="0"/>
              <a:t>Transformative</a:t>
            </a:r>
          </a:p>
          <a:p>
            <a:r>
              <a:rPr lang="en-US" sz="1600" dirty="0"/>
              <a:t>Breaking down silos</a:t>
            </a:r>
          </a:p>
          <a:p>
            <a:r>
              <a:rPr lang="en-US" sz="1600" dirty="0"/>
              <a:t>Communicative</a:t>
            </a:r>
          </a:p>
          <a:p>
            <a:r>
              <a:rPr lang="en-US" sz="1600" dirty="0"/>
              <a:t>Data-driven (information-driven)</a:t>
            </a:r>
          </a:p>
          <a:p>
            <a:r>
              <a:rPr lang="en-US" sz="1600" dirty="0"/>
              <a:t>Resilient</a:t>
            </a:r>
          </a:p>
          <a:p>
            <a:r>
              <a:rPr lang="en-US" sz="1600" dirty="0"/>
              <a:t>Fiscally responsible with funds (with a Guided Pathways mindset)</a:t>
            </a:r>
          </a:p>
          <a:p>
            <a:r>
              <a:rPr lang="en-US" sz="1600" dirty="0"/>
              <a:t>Synergistic</a:t>
            </a:r>
          </a:p>
        </p:txBody>
      </p:sp>
      <p:sp>
        <p:nvSpPr>
          <p:cNvPr id="4" name="Slide Number Placeholder 3">
            <a:extLst>
              <a:ext uri="{FF2B5EF4-FFF2-40B4-BE49-F238E27FC236}">
                <a16:creationId xmlns:a16="http://schemas.microsoft.com/office/drawing/2014/main" id="{0D68CBE6-C505-B64D-A37F-712F88644A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60136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Recognized Effective Practices</a:t>
            </a:r>
            <a:endParaRPr/>
          </a:p>
        </p:txBody>
      </p:sp>
      <p:sp>
        <p:nvSpPr>
          <p:cNvPr id="108" name="Google Shape;108;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Data-driven decision-making</a:t>
            </a:r>
            <a:endParaRPr/>
          </a:p>
          <a:p>
            <a:pPr marL="457200" lvl="0" indent="-342900" algn="l" rtl="0">
              <a:spcBef>
                <a:spcPts val="0"/>
              </a:spcBef>
              <a:spcAft>
                <a:spcPts val="0"/>
              </a:spcAft>
              <a:buSzPts val="1800"/>
              <a:buChar char="●"/>
            </a:pPr>
            <a:r>
              <a:rPr lang="en" b="1"/>
              <a:t>Integrated-planning</a:t>
            </a:r>
            <a:endParaRPr b="1"/>
          </a:p>
          <a:p>
            <a:pPr marL="457200" lvl="0" indent="-342900" algn="l" rtl="0">
              <a:spcBef>
                <a:spcPts val="0"/>
              </a:spcBef>
              <a:spcAft>
                <a:spcPts val="0"/>
              </a:spcAft>
              <a:buSzPts val="1800"/>
              <a:buChar char="●"/>
            </a:pPr>
            <a:r>
              <a:rPr lang="en"/>
              <a:t>Continuous quality improvement</a:t>
            </a:r>
            <a:endParaRPr/>
          </a:p>
          <a:p>
            <a:pPr marL="457200" lvl="0" indent="-342900" algn="l" rtl="0">
              <a:spcBef>
                <a:spcPts val="0"/>
              </a:spcBef>
              <a:spcAft>
                <a:spcPts val="0"/>
              </a:spcAft>
              <a:buSzPts val="1800"/>
              <a:buChar char="●"/>
            </a:pPr>
            <a:r>
              <a:rPr lang="en"/>
              <a:t>Effective participatory governance structures</a:t>
            </a:r>
            <a:endParaRPr/>
          </a:p>
        </p:txBody>
      </p:sp>
      <p:sp>
        <p:nvSpPr>
          <p:cNvPr id="109" name="Google Shape;10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110" name="Google Shape;110;p18"/>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111" name="Google Shape;111;p18"/>
          <p:cNvPicPr preferRelativeResize="0"/>
          <p:nvPr/>
        </p:nvPicPr>
        <p:blipFill>
          <a:blip r:embed="rId3">
            <a:alphaModFix/>
          </a:blip>
          <a:stretch>
            <a:fillRect/>
          </a:stretch>
        </p:blipFill>
        <p:spPr>
          <a:xfrm>
            <a:off x="5484600" y="1216150"/>
            <a:ext cx="3347700" cy="3352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Plans</a:t>
            </a:r>
            <a:endParaRPr dirty="0"/>
          </a:p>
        </p:txBody>
      </p:sp>
      <p:sp>
        <p:nvSpPr>
          <p:cNvPr id="118" name="Google Shape;11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119" name="Google Shape;119;p19"/>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120" name="Google Shape;120;p19"/>
          <p:cNvPicPr preferRelativeResize="0"/>
          <p:nvPr/>
        </p:nvPicPr>
        <p:blipFill>
          <a:blip r:embed="rId3">
            <a:alphaModFix/>
          </a:blip>
          <a:stretch>
            <a:fillRect/>
          </a:stretch>
        </p:blipFill>
        <p:spPr>
          <a:xfrm>
            <a:off x="3751385" y="1017725"/>
            <a:ext cx="4655890" cy="3491943"/>
          </a:xfrm>
          <a:prstGeom prst="rect">
            <a:avLst/>
          </a:prstGeom>
          <a:noFill/>
          <a:ln>
            <a:noFill/>
          </a:ln>
        </p:spPr>
      </p:pic>
      <p:sp>
        <p:nvSpPr>
          <p:cNvPr id="3" name="Text Placeholder 2">
            <a:extLst>
              <a:ext uri="{FF2B5EF4-FFF2-40B4-BE49-F238E27FC236}">
                <a16:creationId xmlns:a16="http://schemas.microsoft.com/office/drawing/2014/main" id="{1B3245A2-339A-C540-91FE-DF39750EFE2F}"/>
              </a:ext>
            </a:extLst>
          </p:cNvPr>
          <p:cNvSpPr>
            <a:spLocks noGrp="1"/>
          </p:cNvSpPr>
          <p:nvPr>
            <p:ph type="body" idx="1"/>
          </p:nvPr>
        </p:nvSpPr>
        <p:spPr>
          <a:xfrm>
            <a:off x="311700" y="1840523"/>
            <a:ext cx="3439685" cy="2728352"/>
          </a:xfrm>
        </p:spPr>
        <p:txBody>
          <a:bodyPr/>
          <a:lstStyle/>
          <a:p>
            <a:r>
              <a:rPr lang="en-US" sz="2400" dirty="0"/>
              <a:t>How are plans like puzzle pieces?</a:t>
            </a:r>
          </a:p>
          <a:p>
            <a:r>
              <a:rPr lang="en-US" sz="2400" dirty="0"/>
              <a:t>How are they not?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the plans at your college?</a:t>
            </a:r>
            <a:endParaRPr/>
          </a:p>
        </p:txBody>
      </p:sp>
      <p:sp>
        <p:nvSpPr>
          <p:cNvPr id="117" name="Google Shape;117;p19"/>
          <p:cNvSpPr txBox="1">
            <a:spLocks noGrp="1"/>
          </p:cNvSpPr>
          <p:nvPr>
            <p:ph type="body" idx="1"/>
          </p:nvPr>
        </p:nvSpPr>
        <p:spPr>
          <a:xfrm>
            <a:off x="311700" y="1152475"/>
            <a:ext cx="3896885"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dirty="0"/>
              <a:t>Strategic Plan</a:t>
            </a:r>
            <a:endParaRPr dirty="0"/>
          </a:p>
          <a:p>
            <a:pPr marL="457200" lvl="0" indent="-342900" algn="l" rtl="0">
              <a:lnSpc>
                <a:spcPct val="100000"/>
              </a:lnSpc>
              <a:spcBef>
                <a:spcPts val="0"/>
              </a:spcBef>
              <a:spcAft>
                <a:spcPts val="0"/>
              </a:spcAft>
              <a:buSzPts val="1800"/>
              <a:buChar char="●"/>
            </a:pPr>
            <a:r>
              <a:rPr lang="en" dirty="0"/>
              <a:t>Educational Master Plan</a:t>
            </a:r>
            <a:endParaRPr dirty="0"/>
          </a:p>
          <a:p>
            <a:pPr marL="457200" lvl="0" indent="-342900" algn="l" rtl="0">
              <a:lnSpc>
                <a:spcPct val="100000"/>
              </a:lnSpc>
              <a:spcBef>
                <a:spcPts val="0"/>
              </a:spcBef>
              <a:spcAft>
                <a:spcPts val="0"/>
              </a:spcAft>
              <a:buSzPts val="1800"/>
              <a:buChar char="●"/>
            </a:pPr>
            <a:r>
              <a:rPr lang="en" dirty="0"/>
              <a:t>Facilities Master Plan</a:t>
            </a:r>
            <a:endParaRPr dirty="0"/>
          </a:p>
          <a:p>
            <a:pPr marL="457200" lvl="0" indent="-342900" algn="l" rtl="0">
              <a:lnSpc>
                <a:spcPct val="100000"/>
              </a:lnSpc>
              <a:spcBef>
                <a:spcPts val="0"/>
              </a:spcBef>
              <a:spcAft>
                <a:spcPts val="0"/>
              </a:spcAft>
              <a:buSzPts val="1800"/>
              <a:buChar char="●"/>
            </a:pPr>
            <a:r>
              <a:rPr lang="en" dirty="0"/>
              <a:t>Student Equity and Achievement Program </a:t>
            </a:r>
            <a:endParaRPr dirty="0"/>
          </a:p>
          <a:p>
            <a:pPr marL="457200" lvl="0" indent="-342900" algn="l" rtl="0">
              <a:lnSpc>
                <a:spcPct val="100000"/>
              </a:lnSpc>
              <a:spcBef>
                <a:spcPts val="0"/>
              </a:spcBef>
              <a:spcAft>
                <a:spcPts val="0"/>
              </a:spcAft>
              <a:buSzPts val="1800"/>
              <a:buChar char="●"/>
            </a:pPr>
            <a:r>
              <a:rPr lang="en" dirty="0"/>
              <a:t>Technology Plan</a:t>
            </a:r>
            <a:endParaRPr dirty="0"/>
          </a:p>
          <a:p>
            <a:pPr marL="457200" lvl="0" indent="-342900" algn="l" rtl="0">
              <a:lnSpc>
                <a:spcPct val="100000"/>
              </a:lnSpc>
              <a:spcBef>
                <a:spcPts val="0"/>
              </a:spcBef>
              <a:spcAft>
                <a:spcPts val="0"/>
              </a:spcAft>
              <a:buSzPts val="1800"/>
              <a:buChar char="●"/>
            </a:pPr>
            <a:r>
              <a:rPr lang="en" dirty="0"/>
              <a:t>Enrollment Management</a:t>
            </a:r>
            <a:endParaRPr dirty="0"/>
          </a:p>
          <a:p>
            <a:pPr marL="457200" lvl="0" indent="-342900" algn="l" rtl="0">
              <a:lnSpc>
                <a:spcPct val="100000"/>
              </a:lnSpc>
              <a:spcBef>
                <a:spcPts val="0"/>
              </a:spcBef>
              <a:spcAft>
                <a:spcPts val="0"/>
              </a:spcAft>
              <a:buSzPts val="1800"/>
              <a:buChar char="●"/>
            </a:pPr>
            <a:r>
              <a:rPr lang="en" dirty="0"/>
              <a:t>Human Resource / Staffing Plan</a:t>
            </a:r>
            <a:endParaRPr dirty="0"/>
          </a:p>
          <a:p>
            <a:pPr marL="457200" lvl="0" indent="-342900" algn="l" rtl="0">
              <a:lnSpc>
                <a:spcPct val="100000"/>
              </a:lnSpc>
              <a:spcBef>
                <a:spcPts val="0"/>
              </a:spcBef>
              <a:spcAft>
                <a:spcPts val="0"/>
              </a:spcAft>
              <a:buSzPts val="1800"/>
              <a:buChar char="●"/>
            </a:pPr>
            <a:r>
              <a:rPr lang="en" dirty="0"/>
              <a:t>Distance Education Plan</a:t>
            </a:r>
            <a:endParaRPr dirty="0"/>
          </a:p>
          <a:p>
            <a:pPr marL="457200" lvl="0" indent="-342900" algn="l" rtl="0">
              <a:lnSpc>
                <a:spcPct val="100000"/>
              </a:lnSpc>
              <a:spcBef>
                <a:spcPts val="0"/>
              </a:spcBef>
              <a:spcAft>
                <a:spcPts val="0"/>
              </a:spcAft>
              <a:buSzPts val="1800"/>
              <a:buChar char="●"/>
            </a:pPr>
            <a:r>
              <a:rPr lang="en" dirty="0"/>
              <a:t>What else? What local plans?</a:t>
            </a:r>
            <a:endParaRPr dirty="0"/>
          </a:p>
        </p:txBody>
      </p:sp>
      <p:sp>
        <p:nvSpPr>
          <p:cNvPr id="118" name="Google Shape;11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19" name="Google Shape;119;p19"/>
          <p:cNvSpPr txBox="1"/>
          <p:nvPr/>
        </p:nvSpPr>
        <p:spPr>
          <a:xfrm>
            <a:off x="0" y="4570675"/>
            <a:ext cx="91440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ASCCC Academic Academy</a:t>
            </a:r>
            <a:br>
              <a:rPr lang="en" sz="1000">
                <a:solidFill>
                  <a:schemeClr val="dk1"/>
                </a:solidFill>
              </a:rPr>
            </a:br>
            <a:r>
              <a:rPr lang="en" sz="1000">
                <a:solidFill>
                  <a:schemeClr val="dk1"/>
                </a:solidFill>
              </a:rPr>
              <a:t>September 14-15, 2018 San Francisco, CA </a:t>
            </a:r>
            <a:endParaRPr sz="1000">
              <a:solidFill>
                <a:schemeClr val="dk1"/>
              </a:solidFill>
            </a:endParaRPr>
          </a:p>
        </p:txBody>
      </p:sp>
      <p:pic>
        <p:nvPicPr>
          <p:cNvPr id="2" name="Picture 1">
            <a:extLst>
              <a:ext uri="{FF2B5EF4-FFF2-40B4-BE49-F238E27FC236}">
                <a16:creationId xmlns:a16="http://schemas.microsoft.com/office/drawing/2014/main" id="{40EB0933-D875-784B-B86A-529BD0CEB3B9}"/>
              </a:ext>
            </a:extLst>
          </p:cNvPr>
          <p:cNvPicPr>
            <a:picLocks noChangeAspect="1"/>
          </p:cNvPicPr>
          <p:nvPr/>
        </p:nvPicPr>
        <p:blipFill>
          <a:blip r:embed="rId3"/>
          <a:stretch>
            <a:fillRect/>
          </a:stretch>
        </p:blipFill>
        <p:spPr>
          <a:xfrm>
            <a:off x="3993387" y="1154275"/>
            <a:ext cx="4994763" cy="3329842"/>
          </a:xfrm>
          <a:prstGeom prst="rect">
            <a:avLst/>
          </a:prstGeom>
        </p:spPr>
      </p:pic>
    </p:spTree>
    <p:extLst>
      <p:ext uri="{BB962C8B-B14F-4D97-AF65-F5344CB8AC3E}">
        <p14:creationId xmlns:p14="http://schemas.microsoft.com/office/powerpoint/2010/main" val="230225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TotalTime>
  <Words>1987</Words>
  <Application>Microsoft Macintosh PowerPoint</Application>
  <PresentationFormat>On-screen Show (16:9)</PresentationFormat>
  <Paragraphs>222</Paragraphs>
  <Slides>25</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Times New Roman</vt:lpstr>
      <vt:lpstr>Simple Light</vt:lpstr>
      <vt:lpstr>Integrated Planning: Guided Pathways in the Institutional Landscape</vt:lpstr>
      <vt:lpstr>Description</vt:lpstr>
      <vt:lpstr>PowerPoint Presentation</vt:lpstr>
      <vt:lpstr>Integrated Planning</vt:lpstr>
      <vt:lpstr>Food for Thought</vt:lpstr>
      <vt:lpstr>A Guided Pathways Institution is…</vt:lpstr>
      <vt:lpstr>Recognized Effective Practices</vt:lpstr>
      <vt:lpstr>Plans</vt:lpstr>
      <vt:lpstr>What are the plans at your college?</vt:lpstr>
      <vt:lpstr>Why do we have these plans?</vt:lpstr>
      <vt:lpstr>How do we integrate these plans? Where do we start?   </vt:lpstr>
      <vt:lpstr>The Strategic Plan</vt:lpstr>
      <vt:lpstr>Major Plans</vt:lpstr>
      <vt:lpstr>Major Plans</vt:lpstr>
      <vt:lpstr>And then there’s this… The CCCCO GP Work Plan</vt:lpstr>
      <vt:lpstr>The CCCCO GP Work Plan: The Elements</vt:lpstr>
      <vt:lpstr>The CCCCO GP Work Plan: The Elements </vt:lpstr>
      <vt:lpstr>The CCCCO GP Work Plan: More Food for Thought </vt:lpstr>
      <vt:lpstr>Food for Thought: Revisited</vt:lpstr>
      <vt:lpstr>PowerPoint Presentation</vt:lpstr>
      <vt:lpstr>Integrated Planning: Guided Pathways in the Institutional Landscape</vt:lpstr>
      <vt:lpstr>Description</vt:lpstr>
      <vt:lpstr>Even MORE Food for Thought</vt:lpstr>
      <vt:lpstr>Scenarios </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Planning: Guided Pathways in the Institutional Landscape</dc:title>
  <cp:lastModifiedBy>Randy Beach</cp:lastModifiedBy>
  <cp:revision>10</cp:revision>
  <dcterms:modified xsi:type="dcterms:W3CDTF">2018-09-15T00:04:48Z</dcterms:modified>
</cp:coreProperties>
</file>