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9" r:id="rId2"/>
    <p:sldId id="264" r:id="rId3"/>
    <p:sldId id="261" r:id="rId4"/>
    <p:sldId id="262" r:id="rId5"/>
    <p:sldId id="263" r:id="rId6"/>
    <p:sldId id="266" r:id="rId7"/>
    <p:sldId id="268" r:id="rId8"/>
    <p:sldId id="269" r:id="rId9"/>
    <p:sldId id="267" r:id="rId10"/>
    <p:sldId id="280" r:id="rId11"/>
    <p:sldId id="270" r:id="rId12"/>
    <p:sldId id="271" r:id="rId13"/>
    <p:sldId id="273" r:id="rId14"/>
    <p:sldId id="272" r:id="rId15"/>
    <p:sldId id="283" r:id="rId16"/>
    <p:sldId id="279" r:id="rId17"/>
    <p:sldId id="278" r:id="rId18"/>
    <p:sldId id="281" r:id="rId19"/>
    <p:sldId id="274"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46"/>
    <p:restoredTop sz="81022"/>
  </p:normalViewPr>
  <p:slideViewPr>
    <p:cSldViewPr snapToGrid="0" snapToObjects="1">
      <p:cViewPr varScale="1">
        <p:scale>
          <a:sx n="65" d="100"/>
          <a:sy n="65" d="100"/>
        </p:scale>
        <p:origin x="208" y="304"/>
      </p:cViewPr>
      <p:guideLst/>
    </p:cSldViewPr>
  </p:slideViewPr>
  <p:outlineViewPr>
    <p:cViewPr>
      <p:scale>
        <a:sx n="33" d="100"/>
        <a:sy n="33" d="100"/>
      </p:scale>
      <p:origin x="0" y="-625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1" d="100"/>
          <a:sy n="71" d="100"/>
        </p:scale>
        <p:origin x="1328" y="16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6F88045-DF38-5C40-9840-54F9F59EF7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6FD1A2D2-AE0C-2C43-8F7E-1707FAEA00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4A44FF-5174-984A-B980-605E3699B1E8}" type="datetimeFigureOut">
              <a:rPr lang="en-US" smtClean="0"/>
              <a:t>7/1/22</a:t>
            </a:fld>
            <a:endParaRPr lang="en-US"/>
          </a:p>
        </p:txBody>
      </p:sp>
      <p:sp>
        <p:nvSpPr>
          <p:cNvPr id="4" name="Footer Placeholder 3">
            <a:extLst>
              <a:ext uri="{FF2B5EF4-FFF2-40B4-BE49-F238E27FC236}">
                <a16:creationId xmlns:a16="http://schemas.microsoft.com/office/drawing/2014/main" xmlns="" id="{5552FBF5-14D7-1942-AB13-AC999D20F4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0FD2E68-831F-0544-95FA-5935B261D9D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368A65-B6D0-8549-BC23-DAC94F2FB247}" type="slidenum">
              <a:rPr lang="en-US" smtClean="0"/>
              <a:t>‹#›</a:t>
            </a:fld>
            <a:endParaRPr lang="en-US"/>
          </a:p>
        </p:txBody>
      </p:sp>
    </p:spTree>
    <p:extLst>
      <p:ext uri="{BB962C8B-B14F-4D97-AF65-F5344CB8AC3E}">
        <p14:creationId xmlns:p14="http://schemas.microsoft.com/office/powerpoint/2010/main" val="287930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A0444-605D-8843-B7F7-5AE8F72B6B9D}" type="datetimeFigureOut">
              <a:rPr lang="en-US" smtClean="0"/>
              <a:t>7/1/22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E3782-747D-0849-8027-4C495AD1BB4F}" type="slidenum">
              <a:rPr lang="en-US" smtClean="0"/>
              <a:t>‹#›</a:t>
            </a:fld>
            <a:endParaRPr lang="en-US"/>
          </a:p>
        </p:txBody>
      </p:sp>
    </p:spTree>
    <p:extLst>
      <p:ext uri="{BB962C8B-B14F-4D97-AF65-F5344CB8AC3E}">
        <p14:creationId xmlns:p14="http://schemas.microsoft.com/office/powerpoint/2010/main" val="344087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700">
              <a:solidFill>
                <a:srgbClr val="FF0000"/>
              </a:solidFill>
            </a:endParaRPr>
          </a:p>
        </p:txBody>
      </p:sp>
      <p:sp>
        <p:nvSpPr>
          <p:cNvPr id="99" name="Google Shape;99;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91824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15</a:t>
            </a:fld>
            <a:endParaRPr lang="en-US"/>
          </a:p>
        </p:txBody>
      </p:sp>
    </p:spTree>
    <p:extLst>
      <p:ext uri="{BB962C8B-B14F-4D97-AF65-F5344CB8AC3E}">
        <p14:creationId xmlns:p14="http://schemas.microsoft.com/office/powerpoint/2010/main" val="2051244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19</a:t>
            </a:fld>
            <a:endParaRPr lang="en-US"/>
          </a:p>
        </p:txBody>
      </p:sp>
    </p:spTree>
    <p:extLst>
      <p:ext uri="{BB962C8B-B14F-4D97-AF65-F5344CB8AC3E}">
        <p14:creationId xmlns:p14="http://schemas.microsoft.com/office/powerpoint/2010/main" val="95609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2</a:t>
            </a:fld>
            <a:endParaRPr lang="en-US"/>
          </a:p>
        </p:txBody>
      </p:sp>
    </p:spTree>
    <p:extLst>
      <p:ext uri="{BB962C8B-B14F-4D97-AF65-F5344CB8AC3E}">
        <p14:creationId xmlns:p14="http://schemas.microsoft.com/office/powerpoint/2010/main" val="66879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6" name="Google Shape;126;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152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05755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41" name="Google Shape;1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1814889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8E3782-747D-0849-8027-4C495AD1BB4F}" type="slidenum">
              <a:rPr lang="en-US" smtClean="0"/>
              <a:t>6</a:t>
            </a:fld>
            <a:endParaRPr lang="en-US"/>
          </a:p>
        </p:txBody>
      </p:sp>
    </p:spTree>
    <p:extLst>
      <p:ext uri="{BB962C8B-B14F-4D97-AF65-F5344CB8AC3E}">
        <p14:creationId xmlns:p14="http://schemas.microsoft.com/office/powerpoint/2010/main" val="3312436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8E3782-747D-0849-8027-4C495AD1BB4F}" type="slidenum">
              <a:rPr lang="en-US" smtClean="0"/>
              <a:t>7</a:t>
            </a:fld>
            <a:endParaRPr lang="en-US"/>
          </a:p>
        </p:txBody>
      </p:sp>
    </p:spTree>
    <p:extLst>
      <p:ext uri="{BB962C8B-B14F-4D97-AF65-F5344CB8AC3E}">
        <p14:creationId xmlns:p14="http://schemas.microsoft.com/office/powerpoint/2010/main" val="2578672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9</a:t>
            </a:fld>
            <a:endParaRPr lang="en-US"/>
          </a:p>
        </p:txBody>
      </p:sp>
    </p:spTree>
    <p:extLst>
      <p:ext uri="{BB962C8B-B14F-4D97-AF65-F5344CB8AC3E}">
        <p14:creationId xmlns:p14="http://schemas.microsoft.com/office/powerpoint/2010/main" val="68659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10</a:t>
            </a:fld>
            <a:endParaRPr lang="en-US"/>
          </a:p>
        </p:txBody>
      </p:sp>
    </p:spTree>
    <p:extLst>
      <p:ext uri="{BB962C8B-B14F-4D97-AF65-F5344CB8AC3E}">
        <p14:creationId xmlns:p14="http://schemas.microsoft.com/office/powerpoint/2010/main" val="1667263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3394ABC-48E7-5042-8AFF-4FF04C6326D3}"/>
              </a:ext>
            </a:extLst>
          </p:cNvPr>
          <p:cNvSpPr/>
          <p:nvPr userDrawn="1"/>
        </p:nvSpPr>
        <p:spPr>
          <a:xfrm>
            <a:off x="0" y="1527142"/>
            <a:ext cx="9144000" cy="36578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813336" y="3233396"/>
            <a:ext cx="6477803" cy="1769453"/>
          </a:xfrm>
        </p:spPr>
        <p:txBody>
          <a:bodyPr bIns="0" anchor="b">
            <a:normAutofit/>
          </a:bodyPr>
          <a:lstStyle>
            <a:lvl1pPr algn="l">
              <a:defRPr sz="3600" cap="none">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13335" y="5190324"/>
            <a:ext cx="6477804" cy="977621"/>
          </a:xfrm>
        </p:spPr>
        <p:txBody>
          <a:bodyPr tIns="91440" bIns="91440">
            <a:normAutofit/>
          </a:bodyPr>
          <a:lstStyle>
            <a:lvl1pPr marL="0" indent="0" algn="l">
              <a:buNone/>
              <a:defRPr sz="1600" b="0" cap="none" baseline="0">
                <a:solidFill>
                  <a:schemeClr val="bg2">
                    <a:lumMod val="10000"/>
                  </a:schemeClr>
                </a:solidFill>
              </a:defRPr>
            </a:lvl1pPr>
            <a:lvl2pPr marL="342892" indent="0" algn="ctr">
              <a:buNone/>
              <a:defRPr sz="135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p>
        </p:txBody>
      </p:sp>
      <p:cxnSp>
        <p:nvCxnSpPr>
          <p:cNvPr id="15" name="Straight Connector 14"/>
          <p:cNvCxnSpPr>
            <a:cxnSpLocks/>
          </p:cNvCxnSpPr>
          <p:nvPr/>
        </p:nvCxnSpPr>
        <p:spPr>
          <a:xfrm>
            <a:off x="0" y="5187659"/>
            <a:ext cx="91440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1" name="Picture 10">
            <a:extLst>
              <a:ext uri="{FF2B5EF4-FFF2-40B4-BE49-F238E27FC236}">
                <a16:creationId xmlns:a16="http://schemas.microsoft.com/office/drawing/2014/main" xmlns="" id="{50496935-AB97-4E40-A1BF-0FEE0DAE5E1D}"/>
              </a:ext>
            </a:extLst>
          </p:cNvPr>
          <p:cNvPicPr>
            <a:picLocks noChangeAspect="1"/>
          </p:cNvPicPr>
          <p:nvPr userDrawn="1"/>
        </p:nvPicPr>
        <p:blipFill>
          <a:blip r:embed="rId2"/>
          <a:stretch>
            <a:fillRect/>
          </a:stretch>
        </p:blipFill>
        <p:spPr>
          <a:xfrm>
            <a:off x="1695177" y="585230"/>
            <a:ext cx="4360183" cy="1350250"/>
          </a:xfrm>
          <a:prstGeom prst="rect">
            <a:avLst/>
          </a:prstGeom>
        </p:spPr>
      </p:pic>
    </p:spTree>
    <p:extLst>
      <p:ext uri="{BB962C8B-B14F-4D97-AF65-F5344CB8AC3E}">
        <p14:creationId xmlns:p14="http://schemas.microsoft.com/office/powerpoint/2010/main" val="200264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slide black">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19681347-9BB0-ED42-88FA-2B09D1D20AB8}"/>
              </a:ext>
            </a:extLst>
          </p:cNvPr>
          <p:cNvSpPr>
            <a:spLocks noGrp="1"/>
          </p:cNvSpPr>
          <p:nvPr>
            <p:ph type="sldNum" sz="quarter" idx="12"/>
          </p:nvPr>
        </p:nvSpPr>
        <p:spPr>
          <a:xfrm>
            <a:off x="1088686" y="6211950"/>
            <a:ext cx="511109" cy="309201"/>
          </a:xfrm>
        </p:spPr>
        <p:txBody>
          <a:bodyPr/>
          <a:lstStyle/>
          <a:p>
            <a:fld id="{6D22F896-40B5-4ADD-8801-0D06FADFA095}" type="slidenum">
              <a:rPr lang="en-US" dirty="0"/>
              <a:t>‹#›</a:t>
            </a:fld>
            <a:endParaRPr lang="en-US" dirty="0"/>
          </a:p>
        </p:txBody>
      </p:sp>
      <p:sp>
        <p:nvSpPr>
          <p:cNvPr id="8" name="Date Placeholder 4">
            <a:extLst>
              <a:ext uri="{FF2B5EF4-FFF2-40B4-BE49-F238E27FC236}">
                <a16:creationId xmlns:a16="http://schemas.microsoft.com/office/drawing/2014/main" xmlns="" id="{C91FA263-36F2-9444-8811-3649E5EA4326}"/>
              </a:ext>
            </a:extLst>
          </p:cNvPr>
          <p:cNvSpPr>
            <a:spLocks noGrp="1"/>
          </p:cNvSpPr>
          <p:nvPr>
            <p:ph type="dt" sz="half" idx="10"/>
          </p:nvPr>
        </p:nvSpPr>
        <p:spPr>
          <a:xfrm>
            <a:off x="7490462" y="6213011"/>
            <a:ext cx="800680" cy="308138"/>
          </a:xfrm>
        </p:spPr>
        <p:txBody>
          <a:bodyPr/>
          <a:lstStyle/>
          <a:p>
            <a:fld id="{48A87A34-81AB-432B-8DAE-1953F412C126}" type="datetimeFigureOut">
              <a:rPr lang="en-US" dirty="0"/>
              <a:t>7/1/22</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1088686" y="2015732"/>
            <a:ext cx="7202456" cy="4039916"/>
          </a:xfrm>
        </p:spPr>
        <p:txBody>
          <a:bodyPr ancho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7/1/22</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a:extLst>
              <a:ext uri="{FF2B5EF4-FFF2-40B4-BE49-F238E27FC236}">
                <a16:creationId xmlns:a16="http://schemas.microsoft.com/office/drawing/2014/main" xmlns="" id="{3DC6C75E-926B-8E46-AF8C-190C7F4277FD}"/>
              </a:ext>
            </a:extLst>
          </p:cNvPr>
          <p:cNvCxnSpPr>
            <a:cxnSpLocks/>
          </p:cNvCxnSpPr>
          <p:nvPr userDrawn="1"/>
        </p:nvCxnSpPr>
        <p:spPr>
          <a:xfrm>
            <a:off x="1088686" y="1859432"/>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5054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with 2 columns">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xmlns="" id="{B1FD002F-7377-2945-B0CB-F6B274812940}"/>
              </a:ext>
            </a:extLst>
          </p:cNvPr>
          <p:cNvCxnSpPr>
            <a:cxnSpLocks/>
          </p:cNvCxnSpPr>
          <p:nvPr userDrawn="1"/>
        </p:nvCxnSpPr>
        <p:spPr>
          <a:xfrm>
            <a:off x="1085500"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Content Placeholder 2"/>
          <p:cNvSpPr>
            <a:spLocks noGrp="1"/>
          </p:cNvSpPr>
          <p:nvPr>
            <p:ph sz="half" idx="1"/>
          </p:nvPr>
        </p:nvSpPr>
        <p:spPr>
          <a:xfrm>
            <a:off x="1085498" y="2010878"/>
            <a:ext cx="3260991" cy="4057114"/>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2017342"/>
            <a:ext cx="3483864" cy="405065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7/1/22</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2" name="Title 1">
            <a:extLst>
              <a:ext uri="{FF2B5EF4-FFF2-40B4-BE49-F238E27FC236}">
                <a16:creationId xmlns:a16="http://schemas.microsoft.com/office/drawing/2014/main" xmlns="" id="{CFDBDCCA-F5FA-C448-9BA9-90FA2CB21A63}"/>
              </a:ext>
            </a:extLst>
          </p:cNvPr>
          <p:cNvSpPr>
            <a:spLocks noGrp="1"/>
          </p:cNvSpPr>
          <p:nvPr>
            <p:ph type="title"/>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666093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xmlns="" id="{EA515D59-0C27-2940-AC8E-EC0EB551A6C0}"/>
              </a:ext>
            </a:extLst>
          </p:cNvPr>
          <p:cNvCxnSpPr>
            <a:cxnSpLocks/>
          </p:cNvCxnSpPr>
          <p:nvPr userDrawn="1"/>
        </p:nvCxnSpPr>
        <p:spPr>
          <a:xfrm>
            <a:off x="1085395" y="1847088"/>
            <a:ext cx="720574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ext Placeholder 2"/>
          <p:cNvSpPr>
            <a:spLocks noGrp="1"/>
          </p:cNvSpPr>
          <p:nvPr>
            <p:ph type="body" idx="1"/>
          </p:nvPr>
        </p:nvSpPr>
        <p:spPr>
          <a:xfrm>
            <a:off x="1085393" y="2019552"/>
            <a:ext cx="3483864" cy="801943"/>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4" name="Content Placeholder 3"/>
          <p:cNvSpPr>
            <a:spLocks noGrp="1"/>
          </p:cNvSpPr>
          <p:nvPr>
            <p:ph sz="half" idx="2"/>
          </p:nvPr>
        </p:nvSpPr>
        <p:spPr>
          <a:xfrm>
            <a:off x="1085393" y="2824272"/>
            <a:ext cx="3483864" cy="3218185"/>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09272" y="2023006"/>
            <a:ext cx="3483864" cy="802237"/>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6" name="Content Placeholder 5"/>
          <p:cNvSpPr>
            <a:spLocks noGrp="1"/>
          </p:cNvSpPr>
          <p:nvPr>
            <p:ph sz="quarter" idx="4"/>
          </p:nvPr>
        </p:nvSpPr>
        <p:spPr>
          <a:xfrm>
            <a:off x="4809272" y="2821494"/>
            <a:ext cx="3483864" cy="3220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7/1/22</a:t>
            </a:fld>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
        <p:nvSpPr>
          <p:cNvPr id="13" name="Title 1">
            <a:extLst>
              <a:ext uri="{FF2B5EF4-FFF2-40B4-BE49-F238E27FC236}">
                <a16:creationId xmlns:a16="http://schemas.microsoft.com/office/drawing/2014/main" xmlns="" id="{47ECA4B5-0A44-4942-886B-6242EB8F3FD3}"/>
              </a:ext>
            </a:extLst>
          </p:cNvPr>
          <p:cNvSpPr>
            <a:spLocks noGrp="1"/>
          </p:cNvSpPr>
          <p:nvPr>
            <p:ph type="title"/>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482372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27"/>
        <p:cNvGrpSpPr/>
        <p:nvPr/>
      </p:nvGrpSpPr>
      <p:grpSpPr>
        <a:xfrm>
          <a:off x="0" y="0"/>
          <a:ext cx="0" cy="0"/>
          <a:chOff x="0" y="0"/>
          <a:chExt cx="0" cy="0"/>
        </a:xfrm>
      </p:grpSpPr>
      <p:sp>
        <p:nvSpPr>
          <p:cNvPr id="28" name="Google Shape;28;p26"/>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6"/>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0" name="Google Shape;30;p26"/>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2" name="Google Shape;32;p26"/>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extLst>
      <p:ext uri="{BB962C8B-B14F-4D97-AF65-F5344CB8AC3E}">
        <p14:creationId xmlns:p14="http://schemas.microsoft.com/office/powerpoint/2010/main" val="1670636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3"/>
        <p:cNvGrpSpPr/>
        <p:nvPr/>
      </p:nvGrpSpPr>
      <p:grpSpPr>
        <a:xfrm>
          <a:off x="0" y="0"/>
          <a:ext cx="0" cy="0"/>
          <a:chOff x="0" y="0"/>
          <a:chExt cx="0" cy="0"/>
        </a:xfrm>
      </p:grpSpPr>
      <p:sp>
        <p:nvSpPr>
          <p:cNvPr id="34" name="Google Shape;34;p73"/>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81000" algn="l">
              <a:lnSpc>
                <a:spcPct val="120000"/>
              </a:lnSpc>
              <a:spcBef>
                <a:spcPts val="750"/>
              </a:spcBef>
              <a:spcAft>
                <a:spcPts val="0"/>
              </a:spcAft>
              <a:buSzPts val="2400"/>
              <a:buChar char="•"/>
              <a:defRPr>
                <a:solidFill>
                  <a:schemeClr val="dk2"/>
                </a:solidFill>
              </a:defRPr>
            </a:lvl1pPr>
            <a:lvl2pPr marL="914400" lvl="1" indent="-381000" algn="l">
              <a:lnSpc>
                <a:spcPct val="120000"/>
              </a:lnSpc>
              <a:spcBef>
                <a:spcPts val="375"/>
              </a:spcBef>
              <a:spcAft>
                <a:spcPts val="0"/>
              </a:spcAft>
              <a:buSzPts val="2400"/>
              <a:buChar char="•"/>
              <a:defRPr>
                <a:solidFill>
                  <a:schemeClr val="dk2"/>
                </a:solidFill>
              </a:defRPr>
            </a:lvl2pPr>
            <a:lvl3pPr marL="1371600" lvl="2" indent="-381000" algn="l">
              <a:lnSpc>
                <a:spcPct val="120000"/>
              </a:lnSpc>
              <a:spcBef>
                <a:spcPts val="375"/>
              </a:spcBef>
              <a:spcAft>
                <a:spcPts val="0"/>
              </a:spcAft>
              <a:buSzPts val="2400"/>
              <a:buChar char="•"/>
              <a:defRPr>
                <a:solidFill>
                  <a:schemeClr val="dk2"/>
                </a:solidFill>
              </a:defRPr>
            </a:lvl3pPr>
            <a:lvl4pPr marL="1828800" lvl="3" indent="-381000" algn="l">
              <a:lnSpc>
                <a:spcPct val="120000"/>
              </a:lnSpc>
              <a:spcBef>
                <a:spcPts val="375"/>
              </a:spcBef>
              <a:spcAft>
                <a:spcPts val="0"/>
              </a:spcAft>
              <a:buSzPts val="2400"/>
              <a:buChar char="•"/>
              <a:defRPr>
                <a:solidFill>
                  <a:schemeClr val="dk2"/>
                </a:solidFill>
              </a:defRPr>
            </a:lvl4pPr>
            <a:lvl5pPr marL="2286000" lvl="4" indent="-381000" algn="l">
              <a:lnSpc>
                <a:spcPct val="120000"/>
              </a:lnSpc>
              <a:spcBef>
                <a:spcPts val="375"/>
              </a:spcBef>
              <a:spcAft>
                <a:spcPts val="0"/>
              </a:spcAft>
              <a:buSzPts val="24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5" name="Google Shape;35;p73"/>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73"/>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7" name="Google Shape;37;p73"/>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extLst>
      <p:ext uri="{BB962C8B-B14F-4D97-AF65-F5344CB8AC3E}">
        <p14:creationId xmlns:p14="http://schemas.microsoft.com/office/powerpoint/2010/main" val="211332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hoto">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20B8DF55-F427-B94E-99B5-C2DA01127894}"/>
              </a:ext>
            </a:extLst>
          </p:cNvPr>
          <p:cNvPicPr>
            <a:picLocks noChangeAspect="1"/>
          </p:cNvPicPr>
          <p:nvPr userDrawn="1"/>
        </p:nvPicPr>
        <p:blipFill>
          <a:blip r:embed="rId2"/>
          <a:stretch>
            <a:fillRect/>
          </a:stretch>
        </p:blipFill>
        <p:spPr>
          <a:xfrm>
            <a:off x="0" y="1532004"/>
            <a:ext cx="9144000" cy="3657600"/>
          </a:xfrm>
          <a:prstGeom prst="rect">
            <a:avLst/>
          </a:prstGeom>
        </p:spPr>
      </p:pic>
      <p:sp>
        <p:nvSpPr>
          <p:cNvPr id="2" name="Title 1"/>
          <p:cNvSpPr>
            <a:spLocks noGrp="1"/>
          </p:cNvSpPr>
          <p:nvPr>
            <p:ph type="ctrTitle"/>
          </p:nvPr>
        </p:nvSpPr>
        <p:spPr>
          <a:xfrm>
            <a:off x="1813336" y="3464560"/>
            <a:ext cx="6477803" cy="1538289"/>
          </a:xfrm>
        </p:spPr>
        <p:txBody>
          <a:bodyPr bIns="0" anchor="b">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13335" y="5189604"/>
            <a:ext cx="6477804" cy="977621"/>
          </a:xfrm>
        </p:spPr>
        <p:txBody>
          <a:bodyPr tIns="91440" bIns="91440">
            <a:normAutofit/>
          </a:bodyPr>
          <a:lstStyle>
            <a:lvl1pPr marL="0" indent="0" algn="l">
              <a:buNone/>
              <a:defRPr sz="1600" b="0" cap="none" baseline="0">
                <a:solidFill>
                  <a:schemeClr val="bg2">
                    <a:lumMod val="10000"/>
                  </a:schemeClr>
                </a:solidFill>
              </a:defRPr>
            </a:lvl1pPr>
            <a:lvl2pPr marL="342892" indent="0" algn="ctr">
              <a:buNone/>
              <a:defRPr sz="135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p>
        </p:txBody>
      </p:sp>
      <p:cxnSp>
        <p:nvCxnSpPr>
          <p:cNvPr id="15" name="Straight Connector 14"/>
          <p:cNvCxnSpPr>
            <a:cxnSpLocks/>
          </p:cNvCxnSpPr>
          <p:nvPr/>
        </p:nvCxnSpPr>
        <p:spPr>
          <a:xfrm>
            <a:off x="0" y="5187659"/>
            <a:ext cx="91440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xmlns="" id="{40BD600D-3FD4-D74F-AB01-A60D3490DC91}"/>
              </a:ext>
            </a:extLst>
          </p:cNvPr>
          <p:cNvPicPr>
            <a:picLocks noChangeAspect="1"/>
          </p:cNvPicPr>
          <p:nvPr userDrawn="1"/>
        </p:nvPicPr>
        <p:blipFill>
          <a:blip r:embed="rId3"/>
          <a:stretch>
            <a:fillRect/>
          </a:stretch>
        </p:blipFill>
        <p:spPr>
          <a:xfrm>
            <a:off x="1695177" y="585230"/>
            <a:ext cx="4360183" cy="1350250"/>
          </a:xfrm>
          <a:prstGeom prst="rect">
            <a:avLst/>
          </a:prstGeom>
        </p:spPr>
      </p:pic>
    </p:spTree>
    <p:extLst>
      <p:ext uri="{BB962C8B-B14F-4D97-AF65-F5344CB8AC3E}">
        <p14:creationId xmlns:p14="http://schemas.microsoft.com/office/powerpoint/2010/main" val="387921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49BE868-7051-8547-993F-F20FC2AE32B8}"/>
              </a:ext>
            </a:extLst>
          </p:cNvPr>
          <p:cNvSpPr/>
          <p:nvPr userDrawn="1"/>
        </p:nvSpPr>
        <p:spPr>
          <a:xfrm>
            <a:off x="897905" y="0"/>
            <a:ext cx="6839998" cy="380377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xmlns="" id="{D452F93B-7E9C-554F-B111-48059F8B1B07}"/>
              </a:ext>
            </a:extLst>
          </p:cNvPr>
          <p:cNvCxnSpPr>
            <a:cxnSpLocks/>
          </p:cNvCxnSpPr>
          <p:nvPr userDrawn="1"/>
        </p:nvCxnSpPr>
        <p:spPr>
          <a:xfrm>
            <a:off x="892142" y="3816299"/>
            <a:ext cx="684576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90680" y="2168168"/>
            <a:ext cx="6482366" cy="1475915"/>
          </a:xfrm>
        </p:spPr>
        <p:txBody>
          <a:bodyPr anchor="b">
            <a:normAutofit/>
          </a:bodyPr>
          <a:lstStyle>
            <a:lvl1pPr algn="l">
              <a:defRPr sz="3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090680" y="3806198"/>
            <a:ext cx="6472835" cy="1012929"/>
          </a:xfrm>
        </p:spPr>
        <p:txBody>
          <a:bodyPr tIns="91440">
            <a:normAutofit/>
          </a:bodyPr>
          <a:lstStyle>
            <a:lvl1pPr marL="0" indent="0" algn="l">
              <a:buNone/>
              <a:defRPr sz="1600" baseline="0">
                <a:solidFill>
                  <a:schemeClr val="tx2">
                    <a:lumMod val="50000"/>
                  </a:schemeClr>
                </a:solidFill>
              </a:defRPr>
            </a:lvl1pPr>
            <a:lvl2pPr marL="342892" indent="0">
              <a:buNone/>
              <a:defRPr sz="135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7/1/22</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ection Header with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7CC55B9-9636-534F-9AA9-5197025E32CF}"/>
              </a:ext>
            </a:extLst>
          </p:cNvPr>
          <p:cNvSpPr/>
          <p:nvPr userDrawn="1"/>
        </p:nvSpPr>
        <p:spPr>
          <a:xfrm>
            <a:off x="892142" y="-21176"/>
            <a:ext cx="7606015" cy="187871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xmlns="" id="{C841B004-922A-8A4C-9463-1486EAEEA099}"/>
              </a:ext>
            </a:extLst>
          </p:cNvPr>
          <p:cNvCxnSpPr>
            <a:cxnSpLocks/>
          </p:cNvCxnSpPr>
          <p:nvPr userDrawn="1"/>
        </p:nvCxnSpPr>
        <p:spPr>
          <a:xfrm>
            <a:off x="892142" y="1859611"/>
            <a:ext cx="760601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686" y="808303"/>
            <a:ext cx="7202456" cy="893111"/>
          </a:xfrm>
        </p:spPr>
        <p:txBody>
          <a:bodyPr anchor="b" anchorCtr="0">
            <a:noAutofit/>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1088686" y="2015735"/>
            <a:ext cx="7202456" cy="4039079"/>
          </a:xfrm>
        </p:spPr>
        <p:txBody>
          <a:bodyPr anchor="t"/>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7/1/22</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ection Header with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159F0E39-350B-A34F-971E-4E807D6CB024}"/>
              </a:ext>
            </a:extLst>
          </p:cNvPr>
          <p:cNvSpPr/>
          <p:nvPr userDrawn="1"/>
        </p:nvSpPr>
        <p:spPr>
          <a:xfrm>
            <a:off x="897905" y="0"/>
            <a:ext cx="7557940" cy="18470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B1FD002F-7377-2945-B0CB-F6B274812940}"/>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6913" y="804890"/>
            <a:ext cx="7204226" cy="903456"/>
          </a:xfrm>
        </p:spPr>
        <p:txBody>
          <a:bodyPr anchor="b" anchorCtr="0">
            <a:noAutofit/>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1085498" y="2010878"/>
            <a:ext cx="3483864" cy="4049804"/>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0328" y="2017345"/>
            <a:ext cx="3483864" cy="4043339"/>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7/1/22</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ection Header with 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947B1E48-A542-0541-B1CE-EC7714473797}"/>
              </a:ext>
            </a:extLst>
          </p:cNvPr>
          <p:cNvSpPr/>
          <p:nvPr userDrawn="1"/>
        </p:nvSpPr>
        <p:spPr>
          <a:xfrm>
            <a:off x="897905" y="0"/>
            <a:ext cx="7557940" cy="184431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2" name="Straight Connector 11">
            <a:extLst>
              <a:ext uri="{FF2B5EF4-FFF2-40B4-BE49-F238E27FC236}">
                <a16:creationId xmlns:a16="http://schemas.microsoft.com/office/drawing/2014/main" xmlns="" id="{EA515D59-0C27-2940-AC8E-EC0EB551A6C0}"/>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5394" y="804167"/>
            <a:ext cx="7205746" cy="879528"/>
          </a:xfrm>
        </p:spPr>
        <p:txBody>
          <a:bodyPr anchor="b">
            <a:noAutofit/>
          </a:bodyPr>
          <a:lstStyle>
            <a:lvl1pPr>
              <a:defRPr sz="3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085393" y="2019552"/>
            <a:ext cx="3483864" cy="801943"/>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4" name="Content Placeholder 3"/>
          <p:cNvSpPr>
            <a:spLocks noGrp="1"/>
          </p:cNvSpPr>
          <p:nvPr>
            <p:ph sz="half" idx="2"/>
          </p:nvPr>
        </p:nvSpPr>
        <p:spPr>
          <a:xfrm>
            <a:off x="1085393" y="2824270"/>
            <a:ext cx="3483864" cy="3230542"/>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09272" y="2023006"/>
            <a:ext cx="3483864" cy="802237"/>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6" name="Content Placeholder 5"/>
          <p:cNvSpPr>
            <a:spLocks noGrp="1"/>
          </p:cNvSpPr>
          <p:nvPr>
            <p:ph sz="quarter" idx="4"/>
          </p:nvPr>
        </p:nvSpPr>
        <p:spPr>
          <a:xfrm>
            <a:off x="4809272" y="2821494"/>
            <a:ext cx="3483864" cy="3233321"/>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7/1/22</a:t>
            </a:fld>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ection Header 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D5142587-CE47-9F44-B539-4DC80DC8F57D}"/>
              </a:ext>
            </a:extLst>
          </p:cNvPr>
          <p:cNvSpPr/>
          <p:nvPr userDrawn="1"/>
        </p:nvSpPr>
        <p:spPr>
          <a:xfrm>
            <a:off x="897905" y="0"/>
            <a:ext cx="7557940" cy="18470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FB32942F-EEBC-D246-BABD-BCA74D32D089}"/>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686" y="810377"/>
            <a:ext cx="7202456" cy="947303"/>
          </a:xfrm>
        </p:spPr>
        <p:txBody>
          <a:bodyPr anchor="b" anchorCtr="0">
            <a:noAutofit/>
          </a:bodyPr>
          <a:lstStyle>
            <a:lvl1pPr>
              <a:defRPr sz="3200">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7/1/22</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ection Side Header with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A49B07FB-08E7-C349-A226-E8AE45DA2301}"/>
              </a:ext>
            </a:extLst>
          </p:cNvPr>
          <p:cNvSpPr/>
          <p:nvPr userDrawn="1"/>
        </p:nvSpPr>
        <p:spPr>
          <a:xfrm>
            <a:off x="0" y="798973"/>
            <a:ext cx="3648174" cy="2326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79541057-E6B8-C541-8492-A9A0F9A07794}"/>
              </a:ext>
            </a:extLst>
          </p:cNvPr>
          <p:cNvCxnSpPr>
            <a:cxnSpLocks/>
          </p:cNvCxnSpPr>
          <p:nvPr userDrawn="1"/>
        </p:nvCxnSpPr>
        <p:spPr>
          <a:xfrm flipV="1">
            <a:off x="2" y="3119532"/>
            <a:ext cx="3644507" cy="6261"/>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3504" y="798973"/>
            <a:ext cx="2456260" cy="2247117"/>
          </a:xfrm>
        </p:spPr>
        <p:txBody>
          <a:bodyPr anchor="b">
            <a:normAutofit/>
          </a:bodyPr>
          <a:lstStyle>
            <a:lvl1pPr algn="l">
              <a:defRPr sz="2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782786" y="798976"/>
            <a:ext cx="4509353" cy="5255837"/>
          </a:xfrm>
        </p:spPr>
        <p:txBody>
          <a:bodyPr anchor="ct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83504" y="3205494"/>
            <a:ext cx="2456260" cy="2849319"/>
          </a:xfrm>
        </p:spPr>
        <p:txBody>
          <a:bodyPr>
            <a:normAutofit/>
          </a:bodyPr>
          <a:lstStyle>
            <a:lvl1pPr marL="0" indent="0" algn="l">
              <a:buNone/>
              <a:defRPr sz="1600">
                <a:solidFill>
                  <a:schemeClr val="tx2"/>
                </a:solidFill>
              </a:defRPr>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ection Side Header with pictur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6E40FBD-9497-0043-A28E-3A828F2414E3}"/>
              </a:ext>
            </a:extLst>
          </p:cNvPr>
          <p:cNvSpPr/>
          <p:nvPr userDrawn="1"/>
        </p:nvSpPr>
        <p:spPr>
          <a:xfrm>
            <a:off x="-1" y="798973"/>
            <a:ext cx="5231050" cy="2326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4" name="Straight Connector 13">
            <a:extLst>
              <a:ext uri="{FF2B5EF4-FFF2-40B4-BE49-F238E27FC236}">
                <a16:creationId xmlns:a16="http://schemas.microsoft.com/office/drawing/2014/main" xmlns="" id="{5FEF6D8A-CF1B-0A44-BC0E-882FF5D57150}"/>
              </a:ext>
            </a:extLst>
          </p:cNvPr>
          <p:cNvCxnSpPr>
            <a:cxnSpLocks/>
          </p:cNvCxnSpPr>
          <p:nvPr userDrawn="1"/>
        </p:nvCxnSpPr>
        <p:spPr>
          <a:xfrm flipV="1">
            <a:off x="1" y="3116401"/>
            <a:ext cx="5225792" cy="939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405" y="1129513"/>
            <a:ext cx="4149246" cy="1830584"/>
          </a:xfrm>
        </p:spPr>
        <p:txBody>
          <a:bodyPr anchor="b">
            <a:normAutofit/>
          </a:bodyPr>
          <a:lstStyle>
            <a:lvl1pPr>
              <a:defRPr sz="260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5449305" y="797578"/>
            <a:ext cx="2841836" cy="5248677"/>
          </a:xfrm>
          <a:solidFill>
            <a:schemeClr val="bg1">
              <a:lumMod val="85000"/>
            </a:schemeClr>
          </a:solidFill>
          <a:ln w="9525" cap="sq">
            <a:noFill/>
            <a:miter lim="800000"/>
          </a:ln>
          <a:effectLst/>
        </p:spPr>
        <p:txBody>
          <a:bodyPr anchor="ctr">
            <a:normAutofit/>
          </a:bodyPr>
          <a:lstStyle>
            <a:lvl1pPr marL="0" indent="0" algn="ctr">
              <a:buNone/>
              <a:defRPr sz="15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dirty="0"/>
              <a:t>Click icon to add picture</a:t>
            </a:r>
          </a:p>
        </p:txBody>
      </p:sp>
      <p:sp>
        <p:nvSpPr>
          <p:cNvPr id="4" name="Text Placeholder 3"/>
          <p:cNvSpPr>
            <a:spLocks noGrp="1"/>
          </p:cNvSpPr>
          <p:nvPr>
            <p:ph type="body" sz="half" idx="2"/>
          </p:nvPr>
        </p:nvSpPr>
        <p:spPr>
          <a:xfrm>
            <a:off x="1087748" y="3145994"/>
            <a:ext cx="4143303" cy="2900261"/>
          </a:xfrm>
        </p:spPr>
        <p:txBody>
          <a:bodyPr>
            <a:normAutofit/>
          </a:bodyPr>
          <a:lstStyle>
            <a:lvl1pPr marL="0" indent="0" algn="l">
              <a:buNone/>
              <a:defRPr sz="1600">
                <a:solidFill>
                  <a:schemeClr val="tx2"/>
                </a:solidFill>
              </a:defRPr>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2" name="Date Placeholder 4">
            <a:extLst>
              <a:ext uri="{FF2B5EF4-FFF2-40B4-BE49-F238E27FC236}">
                <a16:creationId xmlns:a16="http://schemas.microsoft.com/office/drawing/2014/main" xmlns="" id="{A5AD284B-E3B8-B145-B366-0FD66CCB71BE}"/>
              </a:ext>
            </a:extLst>
          </p:cNvPr>
          <p:cNvSpPr>
            <a:spLocks noGrp="1"/>
          </p:cNvSpPr>
          <p:nvPr>
            <p:ph type="dt" sz="half" idx="10"/>
          </p:nvPr>
        </p:nvSpPr>
        <p:spPr>
          <a:xfrm>
            <a:off x="7490462" y="6213011"/>
            <a:ext cx="800680" cy="308138"/>
          </a:xfrm>
        </p:spPr>
        <p:txBody>
          <a:bodyPr/>
          <a:lstStyle/>
          <a:p>
            <a:fld id="{48A87A34-81AB-432B-8DAE-1953F412C126}" type="datetimeFigureOut">
              <a:rPr lang="en-US" dirty="0"/>
              <a:t>7/1/22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8686" y="804522"/>
            <a:ext cx="7202456"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88686" y="2015734"/>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90462" y="6213011"/>
            <a:ext cx="800680" cy="308138"/>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dirty="0"/>
              <a:pPr/>
              <a:t>7/1/22</a:t>
            </a:fld>
            <a:endParaRPr lang="en-US" dirty="0"/>
          </a:p>
        </p:txBody>
      </p:sp>
      <p:sp>
        <p:nvSpPr>
          <p:cNvPr id="6" name="Slide Number Placeholder 5"/>
          <p:cNvSpPr>
            <a:spLocks noGrp="1"/>
          </p:cNvSpPr>
          <p:nvPr>
            <p:ph type="sldNum" sz="quarter" idx="4"/>
          </p:nvPr>
        </p:nvSpPr>
        <p:spPr>
          <a:xfrm>
            <a:off x="1088686" y="6211950"/>
            <a:ext cx="511109" cy="309201"/>
          </a:xfrm>
          <a:prstGeom prst="rect">
            <a:avLst/>
          </a:prstGeom>
        </p:spPr>
        <p:txBody>
          <a:bodyPr vert="horz" lIns="91440" tIns="45720" rIns="91440" bIns="45720" rtlCol="0" anchor="t"/>
          <a:lstStyle>
            <a:lvl1pPr algn="l">
              <a:defRPr sz="1050">
                <a:solidFill>
                  <a:schemeClr val="bg1">
                    <a:lumMod val="50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1" r:id="rId3"/>
    <p:sldLayoutId id="2147483650" r:id="rId4"/>
    <p:sldLayoutId id="2147483652" r:id="rId5"/>
    <p:sldLayoutId id="2147483653" r:id="rId6"/>
    <p:sldLayoutId id="2147483654" r:id="rId7"/>
    <p:sldLayoutId id="2147483656" r:id="rId8"/>
    <p:sldLayoutId id="2147483657" r:id="rId9"/>
    <p:sldLayoutId id="2147483649" r:id="rId10"/>
    <p:sldLayoutId id="2147483662" r:id="rId11"/>
    <p:sldLayoutId id="2147483663" r:id="rId12"/>
    <p:sldLayoutId id="2147483664" r:id="rId13"/>
    <p:sldLayoutId id="2147483666" r:id="rId14"/>
    <p:sldLayoutId id="2147483667" r:id="rId15"/>
  </p:sldLayoutIdLst>
  <p:txStyles>
    <p:titleStyle>
      <a:lvl1pPr algn="l" defTabSz="685783"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171446" indent="-171446" algn="l" defTabSz="685783" rtl="0" eaLnBrk="1" latinLnBrk="0" hangingPunct="1">
        <a:lnSpc>
          <a:spcPct val="120000"/>
        </a:lnSpc>
        <a:spcBef>
          <a:spcPts val="750"/>
        </a:spcBef>
        <a:buClr>
          <a:schemeClr val="accent1"/>
        </a:buClr>
        <a:buSzPct val="100000"/>
        <a:buFont typeface="Arial" panose="020B0604020202020204" pitchFamily="34" charset="0"/>
        <a:buChar char="•"/>
        <a:defRPr sz="1600" kern="1200">
          <a:solidFill>
            <a:schemeClr val="bg2">
              <a:lumMod val="10000"/>
            </a:schemeClr>
          </a:solidFill>
          <a:effectLst/>
          <a:latin typeface="+mn-lt"/>
          <a:ea typeface="+mn-ea"/>
          <a:cs typeface="+mn-cs"/>
        </a:defRPr>
      </a:lvl1pPr>
      <a:lvl2pPr marL="514337"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400" kern="1200" cap="none" baseline="0">
          <a:solidFill>
            <a:schemeClr val="bg2">
              <a:lumMod val="10000"/>
            </a:schemeClr>
          </a:solidFill>
          <a:effectLst/>
          <a:latin typeface="+mn-lt"/>
          <a:ea typeface="+mn-ea"/>
          <a:cs typeface="+mn-cs"/>
        </a:defRPr>
      </a:lvl2pPr>
      <a:lvl3pPr marL="857228"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bg2">
              <a:lumMod val="10000"/>
            </a:schemeClr>
          </a:solidFill>
          <a:effectLst/>
          <a:latin typeface="+mn-lt"/>
          <a:ea typeface="+mn-ea"/>
          <a:cs typeface="+mn-cs"/>
        </a:defRPr>
      </a:lvl3pPr>
      <a:lvl4pPr marL="1200120"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bg2">
              <a:lumMod val="10000"/>
            </a:schemeClr>
          </a:solidFill>
          <a:effectLst/>
          <a:latin typeface="+mn-lt"/>
          <a:ea typeface="+mn-ea"/>
          <a:cs typeface="+mn-cs"/>
        </a:defRPr>
      </a:lvl4pPr>
      <a:lvl5pPr marL="1543012"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bg2">
              <a:lumMod val="10000"/>
            </a:schemeClr>
          </a:solidFill>
          <a:effectLst/>
          <a:latin typeface="+mn-lt"/>
          <a:ea typeface="+mn-ea"/>
          <a:cs typeface="+mn-cs"/>
        </a:defRPr>
      </a:lvl5pPr>
      <a:lvl6pPr marL="1885903"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795"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686"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577"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hyperlink" Target="https://asccc-oeri.org/webinars-and-event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org/licenses/by/4.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jbruno@sierracollege.edu" TargetMode="External"/><Relationship Id="rId4" Type="http://schemas.openxmlformats.org/officeDocument/2006/relationships/hyperlink" Target="mailto:oeri@asccc.org" TargetMode="External"/><Relationship Id="rId1" Type="http://schemas.openxmlformats.org/officeDocument/2006/relationships/slideLayout" Target="../slideLayouts/slideLayout4.xml"/><Relationship Id="rId2" Type="http://schemas.openxmlformats.org/officeDocument/2006/relationships/hyperlink" Target="mailto:mpilati@asccc.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Arial"/>
              <a:buNone/>
            </a:pPr>
            <a:r>
              <a:rPr lang="en-US" sz="4800" dirty="0">
                <a:latin typeface="Arial"/>
                <a:ea typeface="Arial"/>
                <a:cs typeface="Arial"/>
                <a:sym typeface="Arial"/>
              </a:rPr>
              <a:t>Welcome!</a:t>
            </a:r>
            <a:endParaRPr sz="4800" dirty="0">
              <a:latin typeface="Arial"/>
              <a:ea typeface="Arial"/>
              <a:cs typeface="Arial"/>
              <a:sym typeface="Arial"/>
            </a:endParaRPr>
          </a:p>
        </p:txBody>
      </p:sp>
      <p:sp>
        <p:nvSpPr>
          <p:cNvPr id="102" name="Google Shape;102;p15"/>
          <p:cNvSpPr txBox="1">
            <a:spLocks noGrp="1"/>
          </p:cNvSpPr>
          <p:nvPr>
            <p:ph idx="1"/>
          </p:nvPr>
        </p:nvSpPr>
        <p:spPr>
          <a:xfrm>
            <a:off x="655320" y="2015735"/>
            <a:ext cx="7970520" cy="3729745"/>
          </a:xfrm>
          <a:prstGeom prst="rect">
            <a:avLst/>
          </a:prstGeom>
          <a:noFill/>
          <a:ln>
            <a:noFill/>
          </a:ln>
        </p:spPr>
        <p:txBody>
          <a:bodyPr spcFirstLastPara="1" wrap="square" lIns="91425" tIns="45700" rIns="91425" bIns="45700" anchor="t" anchorCtr="0">
            <a:noAutofit/>
          </a:bodyPr>
          <a:lstStyle/>
          <a:p>
            <a:pPr marL="171446" lvl="0" indent="-171446" algn="l" rtl="0">
              <a:lnSpc>
                <a:spcPct val="120000"/>
              </a:lnSpc>
              <a:spcBef>
                <a:spcPts val="750"/>
              </a:spcBef>
              <a:spcAft>
                <a:spcPts val="0"/>
              </a:spcAft>
              <a:buSzPct val="117936"/>
              <a:buChar char="•"/>
            </a:pPr>
            <a:r>
              <a:rPr lang="en-US" sz="2000" dirty="0" smtClean="0"/>
              <a:t>What to learn more about OER? Archives </a:t>
            </a:r>
            <a:r>
              <a:rPr lang="en-US" sz="2000" dirty="0"/>
              <a:t>of all ASCCC OERI events are available at </a:t>
            </a:r>
            <a:r>
              <a:rPr lang="en-US" sz="2000" dirty="0" err="1"/>
              <a:t>asccc-oeri.org</a:t>
            </a:r>
            <a:r>
              <a:rPr lang="en-US" sz="2000" dirty="0"/>
              <a:t> &gt; </a:t>
            </a:r>
            <a:r>
              <a:rPr lang="en-US" sz="2000" dirty="0">
                <a:hlinkClick r:id="rId3"/>
              </a:rPr>
              <a:t>Webinars and Events</a:t>
            </a:r>
            <a:endParaRPr sz="2000" dirty="0"/>
          </a:p>
          <a:p>
            <a:pPr marL="171446" lvl="0" indent="-171446" algn="l" rtl="0">
              <a:lnSpc>
                <a:spcPct val="120000"/>
              </a:lnSpc>
              <a:spcBef>
                <a:spcPts val="750"/>
              </a:spcBef>
              <a:spcAft>
                <a:spcPts val="0"/>
              </a:spcAft>
              <a:buSzPct val="108108"/>
              <a:buNone/>
            </a:pPr>
            <a:endParaRPr sz="2000" dirty="0"/>
          </a:p>
        </p:txBody>
      </p:sp>
    </p:spTree>
    <p:extLst>
      <p:ext uri="{BB962C8B-B14F-4D97-AF65-F5344CB8AC3E}">
        <p14:creationId xmlns:p14="http://schemas.microsoft.com/office/powerpoint/2010/main" val="1789156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OER in CORs</a:t>
            </a:r>
          </a:p>
        </p:txBody>
      </p:sp>
      <p:sp>
        <p:nvSpPr>
          <p:cNvPr id="3" name="Content Placeholder 2"/>
          <p:cNvSpPr>
            <a:spLocks noGrp="1"/>
          </p:cNvSpPr>
          <p:nvPr>
            <p:ph idx="1"/>
          </p:nvPr>
        </p:nvSpPr>
        <p:spPr/>
        <p:txBody>
          <a:bodyPr>
            <a:normAutofit fontScale="85000" lnSpcReduction="20000"/>
          </a:bodyPr>
          <a:lstStyle/>
          <a:p>
            <a:r>
              <a:rPr lang="en-US" b="1" dirty="0"/>
              <a:t>Spring 2019 Resolution Number: 09.03</a:t>
            </a:r>
          </a:p>
          <a:p>
            <a:r>
              <a:rPr lang="en-US" dirty="0"/>
              <a:t>Whereas, In the CCCs, the COR is the official document that establishes, among other things, the content, objectives, and instructional materials for a given course and is the basis for articulation;</a:t>
            </a:r>
          </a:p>
          <a:p>
            <a:r>
              <a:rPr lang="en-US" dirty="0"/>
              <a:t>Whereas, Both the CSUCO </a:t>
            </a:r>
            <a:r>
              <a:rPr lang="en-US" dirty="0" smtClean="0"/>
              <a:t>and UCOP </a:t>
            </a:r>
            <a:r>
              <a:rPr lang="en-US" dirty="0"/>
              <a:t>are on record establishing that the use of </a:t>
            </a:r>
            <a:r>
              <a:rPr lang="en-US" dirty="0" smtClean="0"/>
              <a:t>OER that </a:t>
            </a:r>
            <a:r>
              <a:rPr lang="en-US" dirty="0"/>
              <a:t>are comparable to commercial texts with respect to currency and stability does not jeopardize articulation; and</a:t>
            </a:r>
          </a:p>
          <a:p>
            <a:r>
              <a:rPr lang="en-US" dirty="0"/>
              <a:t>Whereas, Faculty who wish to use OER may be hesitant to do so if such options are not explicitly indicated on the course outline of record, and faculty who wish to specify OER on course outlines of record may be unclear as to how to do so;</a:t>
            </a:r>
          </a:p>
          <a:p>
            <a:r>
              <a:rPr lang="en-US" dirty="0"/>
              <a:t>Resolved, That the ASCCC develop guidelines for how to indicate the option of using OER on course outlines of record; and</a:t>
            </a:r>
          </a:p>
          <a:p>
            <a:r>
              <a:rPr lang="en-US" dirty="0"/>
              <a:t>Resolved, That the ASCCC encourage local academic senates to develop mechanisms to encourage faculty to consider OER when developing or revising courses and to document the use of OER on the COR.</a:t>
            </a:r>
          </a:p>
          <a:p>
            <a:endParaRPr lang="en-US" dirty="0"/>
          </a:p>
        </p:txBody>
      </p:sp>
    </p:spTree>
    <p:extLst>
      <p:ext uri="{BB962C8B-B14F-4D97-AF65-F5344CB8AC3E}">
        <p14:creationId xmlns:p14="http://schemas.microsoft.com/office/powerpoint/2010/main" val="20183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t>Does your curriculum process create barriers to OER adoption?</a:t>
            </a:r>
            <a:br>
              <a:rPr lang="en-US" sz="4000" dirty="0"/>
            </a:br>
            <a:endParaRPr lang="en-US" sz="4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2443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Barriers to OER Adoption</a:t>
            </a:r>
          </a:p>
        </p:txBody>
      </p:sp>
      <p:sp>
        <p:nvSpPr>
          <p:cNvPr id="5" name="Content Placeholder 4"/>
          <p:cNvSpPr>
            <a:spLocks noGrp="1"/>
          </p:cNvSpPr>
          <p:nvPr>
            <p:ph idx="1"/>
          </p:nvPr>
        </p:nvSpPr>
        <p:spPr/>
        <p:txBody>
          <a:bodyPr>
            <a:normAutofit/>
          </a:bodyPr>
          <a:lstStyle/>
          <a:p>
            <a:r>
              <a:rPr lang="en-US" sz="2400" dirty="0"/>
              <a:t>Textbook Information Required in COR</a:t>
            </a:r>
          </a:p>
          <a:p>
            <a:pPr lvl="1"/>
            <a:r>
              <a:rPr lang="en-US" sz="2200" dirty="0"/>
              <a:t>Author</a:t>
            </a:r>
          </a:p>
          <a:p>
            <a:pPr lvl="1"/>
            <a:r>
              <a:rPr lang="en-US" sz="2200" dirty="0"/>
              <a:t>Publisher</a:t>
            </a:r>
          </a:p>
          <a:p>
            <a:pPr lvl="1"/>
            <a:r>
              <a:rPr lang="en-US" sz="2200" dirty="0"/>
              <a:t>ISBN</a:t>
            </a:r>
          </a:p>
          <a:p>
            <a:pPr lvl="1"/>
            <a:r>
              <a:rPr lang="en-US" sz="2200" dirty="0"/>
              <a:t>Copyright</a:t>
            </a:r>
          </a:p>
          <a:p>
            <a:r>
              <a:rPr lang="en-US" sz="2400" dirty="0"/>
              <a:t>Bias regarding “appropriate” materials</a:t>
            </a:r>
          </a:p>
          <a:p>
            <a:r>
              <a:rPr lang="en-US" sz="2400" dirty="0"/>
              <a:t>Misinformation on OER and Articulation</a:t>
            </a:r>
          </a:p>
          <a:p>
            <a:r>
              <a:rPr lang="en-US" sz="2400" dirty="0"/>
              <a:t>Rumor and Innuendo</a:t>
            </a:r>
          </a:p>
          <a:p>
            <a:endParaRPr lang="en-US" sz="2400" dirty="0"/>
          </a:p>
        </p:txBody>
      </p:sp>
    </p:spTree>
    <p:extLst>
      <p:ext uri="{BB962C8B-B14F-4D97-AF65-F5344CB8AC3E}">
        <p14:creationId xmlns:p14="http://schemas.microsoft.com/office/powerpoint/2010/main" val="606272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591AB9-903D-2618-1DD6-F1151497A35F}"/>
              </a:ext>
            </a:extLst>
          </p:cNvPr>
          <p:cNvSpPr>
            <a:spLocks noGrp="1"/>
          </p:cNvSpPr>
          <p:nvPr>
            <p:ph type="ctrTitle"/>
          </p:nvPr>
        </p:nvSpPr>
        <p:spPr/>
        <p:txBody>
          <a:bodyPr>
            <a:normAutofit/>
          </a:bodyPr>
          <a:lstStyle/>
          <a:p>
            <a:r>
              <a:rPr lang="en-US" dirty="0"/>
              <a:t>How can your curriculum process encourage OER consideration?</a:t>
            </a:r>
          </a:p>
        </p:txBody>
      </p:sp>
      <p:sp>
        <p:nvSpPr>
          <p:cNvPr id="3" name="Subtitle 2">
            <a:extLst>
              <a:ext uri="{FF2B5EF4-FFF2-40B4-BE49-F238E27FC236}">
                <a16:creationId xmlns:a16="http://schemas.microsoft.com/office/drawing/2014/main" xmlns="" id="{29F1E813-2CBF-FAFB-A99C-E1EAD0D2B1E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920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OER </a:t>
            </a:r>
            <a:r>
              <a:rPr lang="en-US"/>
              <a:t>Into Curriculum</a:t>
            </a:r>
          </a:p>
        </p:txBody>
      </p:sp>
      <p:sp>
        <p:nvSpPr>
          <p:cNvPr id="3" name="Content Placeholder 2"/>
          <p:cNvSpPr>
            <a:spLocks noGrp="1"/>
          </p:cNvSpPr>
          <p:nvPr>
            <p:ph idx="1"/>
          </p:nvPr>
        </p:nvSpPr>
        <p:spPr/>
        <p:txBody>
          <a:bodyPr>
            <a:normAutofit fontScale="92500" lnSpcReduction="10000"/>
          </a:bodyPr>
          <a:lstStyle/>
          <a:p>
            <a:r>
              <a:rPr lang="en-US" sz="2400" dirty="0"/>
              <a:t>Include as a discussion in Curriculum Review </a:t>
            </a:r>
            <a:r>
              <a:rPr lang="en-US" sz="2400" dirty="0" smtClean="0"/>
              <a:t>Process</a:t>
            </a:r>
          </a:p>
          <a:p>
            <a:r>
              <a:rPr lang="en-US" sz="2400" dirty="0" smtClean="0"/>
              <a:t>Reference OER specifically during program review</a:t>
            </a:r>
            <a:endParaRPr lang="en-US" sz="2400" dirty="0"/>
          </a:p>
          <a:p>
            <a:r>
              <a:rPr lang="en-US" sz="2400" dirty="0"/>
              <a:t>Create a prompt in the COR to suggest OER</a:t>
            </a:r>
          </a:p>
          <a:p>
            <a:r>
              <a:rPr lang="en-US" sz="2400" dirty="0"/>
              <a:t>Provide clear guidance for discipline faculty</a:t>
            </a:r>
          </a:p>
          <a:p>
            <a:r>
              <a:rPr lang="en-US" sz="2400" dirty="0"/>
              <a:t>Train Curriculum Committee members on OER</a:t>
            </a:r>
          </a:p>
          <a:p>
            <a:pPr lvl="1"/>
            <a:r>
              <a:rPr lang="en-US" sz="2200" dirty="0"/>
              <a:t>What is and what is not OER</a:t>
            </a:r>
          </a:p>
          <a:p>
            <a:pPr lvl="1"/>
            <a:r>
              <a:rPr lang="en-US" sz="2200" dirty="0"/>
              <a:t>Licensing Basics</a:t>
            </a:r>
          </a:p>
          <a:p>
            <a:pPr lvl="1"/>
            <a:r>
              <a:rPr lang="en-US" sz="2200" dirty="0"/>
              <a:t>Adaptability</a:t>
            </a:r>
          </a:p>
          <a:p>
            <a:pPr lvl="1"/>
            <a:r>
              <a:rPr lang="en-US" sz="2200" dirty="0"/>
              <a:t>What to look for when OER is suggested in the COR</a:t>
            </a:r>
          </a:p>
          <a:p>
            <a:endParaRPr lang="en-US" dirty="0"/>
          </a:p>
        </p:txBody>
      </p:sp>
    </p:spTree>
    <p:extLst>
      <p:ext uri="{BB962C8B-B14F-4D97-AF65-F5344CB8AC3E}">
        <p14:creationId xmlns:p14="http://schemas.microsoft.com/office/powerpoint/2010/main" val="199685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What can be done at the state/system level to encourage OER consideration?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6459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DF4506-AB2C-4E31-364A-A1BA80993524}"/>
              </a:ext>
            </a:extLst>
          </p:cNvPr>
          <p:cNvSpPr>
            <a:spLocks noGrp="1"/>
          </p:cNvSpPr>
          <p:nvPr>
            <p:ph type="ctrTitle"/>
          </p:nvPr>
        </p:nvSpPr>
        <p:spPr/>
        <p:txBody>
          <a:bodyPr>
            <a:normAutofit fontScale="90000"/>
          </a:bodyPr>
          <a:lstStyle/>
          <a:p>
            <a:r>
              <a:rPr lang="en-US" dirty="0"/>
              <a:t>How do you work with OER hesitant (or resistant) colleagues?</a:t>
            </a:r>
            <a:br>
              <a:rPr lang="en-US" dirty="0"/>
            </a:br>
            <a:endParaRPr lang="en-US" dirty="0"/>
          </a:p>
        </p:txBody>
      </p:sp>
      <p:sp>
        <p:nvSpPr>
          <p:cNvPr id="3" name="Subtitle 2">
            <a:extLst>
              <a:ext uri="{FF2B5EF4-FFF2-40B4-BE49-F238E27FC236}">
                <a16:creationId xmlns:a16="http://schemas.microsoft.com/office/drawing/2014/main" xmlns="" id="{4789A0E7-1A29-06DE-45C7-952BCEAB362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9943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B65DFE-9205-08B4-45EF-61741ECE6EA0}"/>
              </a:ext>
            </a:extLst>
          </p:cNvPr>
          <p:cNvSpPr>
            <a:spLocks noGrp="1"/>
          </p:cNvSpPr>
          <p:nvPr>
            <p:ph type="title"/>
          </p:nvPr>
        </p:nvSpPr>
        <p:spPr/>
        <p:txBody>
          <a:bodyPr/>
          <a:lstStyle/>
          <a:p>
            <a:r>
              <a:rPr lang="en-US" dirty="0"/>
              <a:t>Resistance is Futile</a:t>
            </a:r>
          </a:p>
        </p:txBody>
      </p:sp>
      <p:sp>
        <p:nvSpPr>
          <p:cNvPr id="3" name="Content Placeholder 2">
            <a:extLst>
              <a:ext uri="{FF2B5EF4-FFF2-40B4-BE49-F238E27FC236}">
                <a16:creationId xmlns:a16="http://schemas.microsoft.com/office/drawing/2014/main" xmlns="" id="{86AB2695-66EE-16B9-460B-B2FD67735E1E}"/>
              </a:ext>
            </a:extLst>
          </p:cNvPr>
          <p:cNvSpPr>
            <a:spLocks noGrp="1"/>
          </p:cNvSpPr>
          <p:nvPr>
            <p:ph idx="1"/>
          </p:nvPr>
        </p:nvSpPr>
        <p:spPr/>
        <p:txBody>
          <a:bodyPr>
            <a:normAutofit/>
          </a:bodyPr>
          <a:lstStyle/>
          <a:p>
            <a:r>
              <a:rPr lang="en-US" sz="2400" dirty="0"/>
              <a:t>Communicate and educate</a:t>
            </a:r>
          </a:p>
          <a:p>
            <a:r>
              <a:rPr lang="en-US" sz="2400" dirty="0"/>
              <a:t>Facilitate OER Awareness</a:t>
            </a:r>
          </a:p>
          <a:p>
            <a:r>
              <a:rPr lang="en-US" sz="2400" dirty="0"/>
              <a:t>Assert Academic Freedom principles</a:t>
            </a:r>
          </a:p>
          <a:p>
            <a:r>
              <a:rPr lang="en-US" sz="2400" dirty="0"/>
              <a:t>OER Liaisons</a:t>
            </a:r>
          </a:p>
          <a:p>
            <a:r>
              <a:rPr lang="en-US" sz="2400" dirty="0"/>
              <a:t>OERI Visits</a:t>
            </a:r>
          </a:p>
          <a:p>
            <a:r>
              <a:rPr lang="en-US" sz="2400" dirty="0"/>
              <a:t>$115</a:t>
            </a:r>
          </a:p>
        </p:txBody>
      </p:sp>
    </p:spTree>
    <p:extLst>
      <p:ext uri="{BB962C8B-B14F-4D97-AF65-F5344CB8AC3E}">
        <p14:creationId xmlns:p14="http://schemas.microsoft.com/office/powerpoint/2010/main" val="2101525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Considerations</a:t>
            </a:r>
          </a:p>
        </p:txBody>
      </p:sp>
      <p:sp>
        <p:nvSpPr>
          <p:cNvPr id="3" name="Content Placeholder 2"/>
          <p:cNvSpPr>
            <a:spLocks noGrp="1"/>
          </p:cNvSpPr>
          <p:nvPr>
            <p:ph idx="1"/>
          </p:nvPr>
        </p:nvSpPr>
        <p:spPr/>
        <p:txBody>
          <a:bodyPr>
            <a:normAutofit/>
          </a:bodyPr>
          <a:lstStyle/>
          <a:p>
            <a:r>
              <a:rPr lang="en-US" sz="2000" dirty="0"/>
              <a:t>Legislated no-cost section marking </a:t>
            </a:r>
          </a:p>
          <a:p>
            <a:r>
              <a:rPr lang="en-US" sz="2000" dirty="0"/>
              <a:t>Title 5 §59404 mandates that districts that require students to “provide instructional materials for a course shall adopt policies or regulations” that “shall direct instructors to take reasonable steps to minimize the cost and ensure the necessity of instructional materials”;</a:t>
            </a:r>
          </a:p>
        </p:txBody>
      </p:sp>
    </p:spTree>
    <p:extLst>
      <p:ext uri="{BB962C8B-B14F-4D97-AF65-F5344CB8AC3E}">
        <p14:creationId xmlns:p14="http://schemas.microsoft.com/office/powerpoint/2010/main" val="592123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E3DE5B-301D-2429-5694-81FCDC800233}"/>
              </a:ext>
            </a:extLst>
          </p:cNvPr>
          <p:cNvSpPr>
            <a:spLocks noGrp="1"/>
          </p:cNvSpPr>
          <p:nvPr>
            <p:ph type="ctrTitle"/>
          </p:nvPr>
        </p:nvSpPr>
        <p:spPr/>
        <p:txBody>
          <a:bodyPr/>
          <a:lstStyle/>
          <a:p>
            <a:r>
              <a:rPr lang="en-US" dirty="0"/>
              <a:t>What Else? </a:t>
            </a:r>
            <a:br>
              <a:rPr lang="en-US" dirty="0"/>
            </a:br>
            <a:r>
              <a:rPr lang="en-US" dirty="0"/>
              <a:t>Questions and Answers</a:t>
            </a:r>
          </a:p>
        </p:txBody>
      </p:sp>
      <p:sp>
        <p:nvSpPr>
          <p:cNvPr id="3" name="Subtitle 2">
            <a:extLst>
              <a:ext uri="{FF2B5EF4-FFF2-40B4-BE49-F238E27FC236}">
                <a16:creationId xmlns:a16="http://schemas.microsoft.com/office/drawing/2014/main" xmlns="" id="{6EDAC132-5938-2B5F-8A6B-57FDEA54EE7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8880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Integrating Open Educational Resource (OER) Into the Curriculum Process – Why and How</a:t>
            </a:r>
          </a:p>
        </p:txBody>
      </p:sp>
      <p:sp>
        <p:nvSpPr>
          <p:cNvPr id="3" name="Subtitle 2"/>
          <p:cNvSpPr>
            <a:spLocks noGrp="1"/>
          </p:cNvSpPr>
          <p:nvPr>
            <p:ph type="subTitle" idx="1"/>
          </p:nvPr>
        </p:nvSpPr>
        <p:spPr>
          <a:xfrm>
            <a:off x="311727" y="5189604"/>
            <a:ext cx="7979412" cy="977621"/>
          </a:xfrm>
        </p:spPr>
        <p:txBody>
          <a:bodyPr>
            <a:normAutofit fontScale="55000" lnSpcReduction="20000"/>
          </a:bodyPr>
          <a:lstStyle/>
          <a:p>
            <a:endParaRPr lang="en-US" sz="2000" dirty="0" smtClean="0"/>
          </a:p>
          <a:p>
            <a:r>
              <a:rPr lang="en-US" sz="2000" dirty="0" smtClean="0"/>
              <a:t>2022 Curriculum Institute Friday, July 8, 9:00am – 10:15.</a:t>
            </a:r>
          </a:p>
          <a:p>
            <a:r>
              <a:rPr lang="en-US" sz="2000" dirty="0" smtClean="0"/>
              <a:t>This </a:t>
            </a:r>
            <a:r>
              <a:rPr lang="en-US" sz="2000" dirty="0"/>
              <a:t>work is licensed under a </a:t>
            </a:r>
            <a:r>
              <a:rPr lang="en-US" sz="2000" dirty="0">
                <a:hlinkClick r:id="rId3"/>
              </a:rPr>
              <a:t>Creative Commons Attribution 4.0 International License</a:t>
            </a:r>
            <a:r>
              <a:rPr lang="en-US" sz="2000" dirty="0"/>
              <a:t>.</a:t>
            </a:r>
          </a:p>
        </p:txBody>
      </p:sp>
    </p:spTree>
    <p:extLst>
      <p:ext uri="{BB962C8B-B14F-4D97-AF65-F5344CB8AC3E}">
        <p14:creationId xmlns:p14="http://schemas.microsoft.com/office/powerpoint/2010/main" val="642829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9194BA-974B-D922-690D-F02D18D779EB}"/>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xmlns="" id="{5C8BB51B-6529-96B7-D8CC-8AE5AD1AA998}"/>
              </a:ext>
            </a:extLst>
          </p:cNvPr>
          <p:cNvSpPr>
            <a:spLocks noGrp="1"/>
          </p:cNvSpPr>
          <p:nvPr>
            <p:ph idx="1"/>
          </p:nvPr>
        </p:nvSpPr>
        <p:spPr/>
        <p:txBody>
          <a:bodyPr/>
          <a:lstStyle/>
          <a:p>
            <a:r>
              <a:rPr lang="en-US" sz="2400" dirty="0"/>
              <a:t>OERI Website: </a:t>
            </a:r>
            <a:r>
              <a:rPr lang="en-US" sz="2400" dirty="0" err="1"/>
              <a:t>asccc-oeri.org</a:t>
            </a:r>
            <a:endParaRPr lang="en-US" sz="2400" dirty="0"/>
          </a:p>
          <a:p>
            <a:pPr lvl="1"/>
            <a:r>
              <a:rPr lang="en-US" sz="2200" dirty="0"/>
              <a:t>Webinars</a:t>
            </a:r>
          </a:p>
          <a:p>
            <a:pPr lvl="1"/>
            <a:r>
              <a:rPr lang="en-US" sz="2200" dirty="0"/>
              <a:t>Articulation Information</a:t>
            </a:r>
          </a:p>
          <a:p>
            <a:pPr lvl="1"/>
            <a:endParaRPr lang="en-US" sz="2200" dirty="0"/>
          </a:p>
          <a:p>
            <a:endParaRPr lang="en-US" dirty="0"/>
          </a:p>
        </p:txBody>
      </p:sp>
    </p:spTree>
    <p:extLst>
      <p:ext uri="{BB962C8B-B14F-4D97-AF65-F5344CB8AC3E}">
        <p14:creationId xmlns:p14="http://schemas.microsoft.com/office/powerpoint/2010/main" val="3612213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DCA7DA-504C-A8C0-DEFA-90B24763EA28}"/>
              </a:ext>
            </a:extLst>
          </p:cNvPr>
          <p:cNvSpPr>
            <a:spLocks noGrp="1"/>
          </p:cNvSpPr>
          <p:nvPr>
            <p:ph type="title"/>
          </p:nvPr>
        </p:nvSpPr>
        <p:spPr/>
        <p:txBody>
          <a:bodyPr/>
          <a:lstStyle/>
          <a:p>
            <a:r>
              <a:rPr lang="en-US" dirty="0"/>
              <a:t>Contact Us</a:t>
            </a:r>
          </a:p>
        </p:txBody>
      </p:sp>
      <p:sp>
        <p:nvSpPr>
          <p:cNvPr id="3" name="Content Placeholder 2">
            <a:extLst>
              <a:ext uri="{FF2B5EF4-FFF2-40B4-BE49-F238E27FC236}">
                <a16:creationId xmlns:a16="http://schemas.microsoft.com/office/drawing/2014/main" xmlns="" id="{42AD5F74-C786-3AF7-226F-D3CCB89B75F2}"/>
              </a:ext>
            </a:extLst>
          </p:cNvPr>
          <p:cNvSpPr>
            <a:spLocks noGrp="1"/>
          </p:cNvSpPr>
          <p:nvPr>
            <p:ph idx="1"/>
          </p:nvPr>
        </p:nvSpPr>
        <p:spPr/>
        <p:txBody>
          <a:bodyPr/>
          <a:lstStyle/>
          <a:p>
            <a:r>
              <a:rPr lang="en-US" sz="2400" dirty="0"/>
              <a:t>Michelle </a:t>
            </a:r>
            <a:r>
              <a:rPr lang="en-US" sz="2400" dirty="0" err="1"/>
              <a:t>Pilati</a:t>
            </a:r>
            <a:r>
              <a:rPr lang="en-US" sz="2400" dirty="0"/>
              <a:t>: </a:t>
            </a:r>
            <a:r>
              <a:rPr lang="en-US" sz="2400" dirty="0">
                <a:hlinkClick r:id="rId2"/>
              </a:rPr>
              <a:t>mpilati@asccc.org</a:t>
            </a:r>
            <a:endParaRPr lang="en-US" sz="2400" dirty="0"/>
          </a:p>
          <a:p>
            <a:r>
              <a:rPr lang="en-US" sz="2400" dirty="0"/>
              <a:t>Julie Bruno: </a:t>
            </a:r>
            <a:r>
              <a:rPr lang="en-US" sz="2400" dirty="0">
                <a:hlinkClick r:id="rId3"/>
              </a:rPr>
              <a:t>jbruno@sierracollege.edu</a:t>
            </a:r>
            <a:endParaRPr lang="en-US" sz="2400" dirty="0"/>
          </a:p>
          <a:p>
            <a:r>
              <a:rPr lang="en-US" sz="2400" dirty="0"/>
              <a:t>OERI Information: </a:t>
            </a:r>
            <a:r>
              <a:rPr lang="en-US" sz="2400" dirty="0">
                <a:hlinkClick r:id="rId4"/>
              </a:rPr>
              <a:t>oeri@asccc.org</a:t>
            </a: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3630777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7"/>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sz="4800" dirty="0"/>
              <a:t>Description</a:t>
            </a:r>
            <a:endParaRPr sz="4800" dirty="0"/>
          </a:p>
        </p:txBody>
      </p:sp>
      <p:sp>
        <p:nvSpPr>
          <p:cNvPr id="129" name="Google Shape;129;p37"/>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r>
              <a:rPr lang="en-US" sz="2000" dirty="0"/>
              <a:t>Why should your course outlines of record (CORs) document the ability of faculty to select OER? Does your local process create barriers to OER adoption that need to be corrected? OER can – and should – be explicitly recognized in the COR and encouraged in local curriculum processes. Join us for a discussion of OER awareness, inclusion, and approaches to addressing resistance.</a:t>
            </a:r>
          </a:p>
        </p:txBody>
      </p:sp>
    </p:spTree>
    <p:extLst>
      <p:ext uri="{BB962C8B-B14F-4D97-AF65-F5344CB8AC3E}">
        <p14:creationId xmlns:p14="http://schemas.microsoft.com/office/powerpoint/2010/main" val="3981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Presenters</a:t>
            </a:r>
          </a:p>
        </p:txBody>
      </p:sp>
      <p:sp>
        <p:nvSpPr>
          <p:cNvPr id="3" name="Text Placeholder 2"/>
          <p:cNvSpPr>
            <a:spLocks noGrp="1"/>
          </p:cNvSpPr>
          <p:nvPr>
            <p:ph type="body" idx="1"/>
          </p:nvPr>
        </p:nvSpPr>
        <p:spPr/>
        <p:txBody>
          <a:bodyPr>
            <a:normAutofit/>
          </a:bodyPr>
          <a:lstStyle/>
          <a:p>
            <a:r>
              <a:rPr lang="en-US" sz="1800" dirty="0"/>
              <a:t>Julie Bruno, ASCCC OERI Communications Lead</a:t>
            </a:r>
          </a:p>
          <a:p>
            <a:pPr lvl="1"/>
            <a:r>
              <a:rPr lang="en-US" sz="1800" dirty="0"/>
              <a:t>Communication Studies, Sierra</a:t>
            </a:r>
          </a:p>
          <a:p>
            <a:r>
              <a:rPr lang="en-US" sz="1800" dirty="0"/>
              <a:t>Michelle Pilati, ASCCC OERI Faculty Coordinator</a:t>
            </a:r>
          </a:p>
          <a:p>
            <a:pPr lvl="1"/>
            <a:r>
              <a:rPr lang="en-US" sz="1800" dirty="0"/>
              <a:t>Psychology, Rio Hondo</a:t>
            </a:r>
          </a:p>
          <a:p>
            <a:pPr lvl="1"/>
            <a:endParaRPr lang="en-US" sz="1800" dirty="0"/>
          </a:p>
        </p:txBody>
      </p:sp>
    </p:spTree>
    <p:extLst>
      <p:ext uri="{BB962C8B-B14F-4D97-AF65-F5344CB8AC3E}">
        <p14:creationId xmlns:p14="http://schemas.microsoft.com/office/powerpoint/2010/main" val="137002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r>
              <a:rPr lang="en-US" sz="2800" dirty="0"/>
              <a:t>Why should OER be included in your COR?</a:t>
            </a:r>
          </a:p>
          <a:p>
            <a:r>
              <a:rPr lang="en-US" sz="2800" dirty="0"/>
              <a:t>Does your curriculum process create barriers to OER adoption?</a:t>
            </a:r>
          </a:p>
          <a:p>
            <a:r>
              <a:rPr lang="en-US" sz="2800" dirty="0"/>
              <a:t>How can your curriculum process encourage OER consideration?</a:t>
            </a:r>
          </a:p>
        </p:txBody>
      </p:sp>
      <p:sp>
        <p:nvSpPr>
          <p:cNvPr id="143" name="Google Shape;143;p5"/>
          <p:cNvSpPr txBox="1">
            <a:spLocks noGrp="1"/>
          </p:cNvSpPr>
          <p:nvPr>
            <p:ph type="title" idx="4294967295"/>
          </p:nvPr>
        </p:nvSpPr>
        <p:spPr>
          <a:xfrm>
            <a:off x="1941513" y="804863"/>
            <a:ext cx="7202487" cy="89852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Gill Sans"/>
              <a:buNone/>
            </a:pPr>
            <a:r>
              <a:rPr lang="en-US" sz="4400" dirty="0">
                <a:latin typeface="+mj-lt"/>
              </a:rPr>
              <a:t>Overview</a:t>
            </a:r>
            <a:endParaRPr dirty="0">
              <a:latin typeface="+mj-lt"/>
            </a:endParaRPr>
          </a:p>
        </p:txBody>
      </p:sp>
    </p:spTree>
    <p:extLst>
      <p:ext uri="{BB962C8B-B14F-4D97-AF65-F5344CB8AC3E}">
        <p14:creationId xmlns:p14="http://schemas.microsoft.com/office/powerpoint/2010/main" val="140765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4000" dirty="0"/>
              <a:t>Are there reasons to not include OER in your COR?</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252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Reasons to exclude OER?</a:t>
            </a:r>
          </a:p>
        </p:txBody>
      </p:sp>
      <p:sp>
        <p:nvSpPr>
          <p:cNvPr id="5" name="Content Placeholder 4"/>
          <p:cNvSpPr>
            <a:spLocks noGrp="1"/>
          </p:cNvSpPr>
          <p:nvPr>
            <p:ph idx="1"/>
          </p:nvPr>
        </p:nvSpPr>
        <p:spPr/>
        <p:txBody>
          <a:bodyPr>
            <a:normAutofit/>
          </a:bodyPr>
          <a:lstStyle/>
          <a:p>
            <a:r>
              <a:rPr lang="en-US" sz="2400" dirty="0"/>
              <a:t>Articulation concerns</a:t>
            </a:r>
          </a:p>
          <a:p>
            <a:r>
              <a:rPr lang="en-US" sz="2400" dirty="0"/>
              <a:t>Local policy/practice requires that all specified texts have ISBNs and current copyright dates</a:t>
            </a:r>
          </a:p>
          <a:p>
            <a:r>
              <a:rPr lang="en-US" sz="2400" dirty="0"/>
              <a:t>Why include a reference to a resource that might cause someone – somewhere, somehow – concern?</a:t>
            </a:r>
          </a:p>
          <a:p>
            <a:endParaRPr lang="en-US" sz="2400" dirty="0"/>
          </a:p>
        </p:txBody>
      </p:sp>
    </p:spTree>
    <p:extLst>
      <p:ext uri="{BB962C8B-B14F-4D97-AF65-F5344CB8AC3E}">
        <p14:creationId xmlns:p14="http://schemas.microsoft.com/office/powerpoint/2010/main" val="115925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4000" dirty="0"/>
              <a:t>Why should OER be included in your COR?</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447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a:t>Reasons to include OER?</a:t>
            </a:r>
          </a:p>
        </p:txBody>
      </p:sp>
      <p:sp>
        <p:nvSpPr>
          <p:cNvPr id="4" name="Content Placeholder 3"/>
          <p:cNvSpPr>
            <a:spLocks noGrp="1"/>
          </p:cNvSpPr>
          <p:nvPr>
            <p:ph idx="1"/>
          </p:nvPr>
        </p:nvSpPr>
        <p:spPr/>
        <p:txBody>
          <a:bodyPr>
            <a:normAutofit/>
          </a:bodyPr>
          <a:lstStyle/>
          <a:p>
            <a:r>
              <a:rPr lang="en-US" sz="2400" dirty="0"/>
              <a:t>Transparency</a:t>
            </a:r>
          </a:p>
          <a:p>
            <a:r>
              <a:rPr lang="en-US" sz="2400" dirty="0"/>
              <a:t>Integrity </a:t>
            </a:r>
          </a:p>
          <a:p>
            <a:r>
              <a:rPr lang="en-US" sz="2400" dirty="0"/>
              <a:t>Awareness</a:t>
            </a:r>
          </a:p>
          <a:p>
            <a:r>
              <a:rPr lang="en-US" sz="2400" dirty="0"/>
              <a:t>Academic Freedom</a:t>
            </a:r>
          </a:p>
          <a:p>
            <a:r>
              <a:rPr lang="en-US" sz="2400" dirty="0"/>
              <a:t>Normalizes OER</a:t>
            </a:r>
          </a:p>
          <a:p>
            <a:endParaRPr lang="en-US" sz="2400" dirty="0"/>
          </a:p>
          <a:p>
            <a:endParaRPr lang="en-US" sz="2400" dirty="0"/>
          </a:p>
        </p:txBody>
      </p:sp>
    </p:spTree>
    <p:extLst>
      <p:ext uri="{BB962C8B-B14F-4D97-AF65-F5344CB8AC3E}">
        <p14:creationId xmlns:p14="http://schemas.microsoft.com/office/powerpoint/2010/main" val="449100298"/>
      </p:ext>
    </p:extLst>
  </p:cSld>
  <p:clrMapOvr>
    <a:masterClrMapping/>
  </p:clrMapOvr>
</p:sld>
</file>

<file path=ppt/theme/theme1.xml><?xml version="1.0" encoding="utf-8"?>
<a:theme xmlns:a="http://schemas.openxmlformats.org/drawingml/2006/main" name="Gallery">
  <a:themeElements>
    <a:clrScheme name="Custom 1">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1822A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ER ppt Template 190911.potx" id="{E9E14167-E2F4-FC48-9876-43F2620AC0AE}" vid="{6A4D80F4-E524-A742-A7F2-E2AC27EB88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16269</TotalTime>
  <Words>500</Words>
  <Application>Microsoft Macintosh PowerPoint</Application>
  <PresentationFormat>On-screen Show (4:3)</PresentationFormat>
  <Paragraphs>86</Paragraphs>
  <Slides>21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Gill Sans</vt:lpstr>
      <vt:lpstr>Arial</vt:lpstr>
      <vt:lpstr>Gallery</vt:lpstr>
      <vt:lpstr>Welcome!</vt:lpstr>
      <vt:lpstr>Integrating Open Educational Resource (OER) Into the Curriculum Process – Why and How</vt:lpstr>
      <vt:lpstr>Description</vt:lpstr>
      <vt:lpstr>Presenters</vt:lpstr>
      <vt:lpstr>Overview</vt:lpstr>
      <vt:lpstr>Are there reasons to not include OER in your COR?</vt:lpstr>
      <vt:lpstr>Reasons to exclude OER?</vt:lpstr>
      <vt:lpstr>Why should OER be included in your COR?</vt:lpstr>
      <vt:lpstr>Reasons to include OER?</vt:lpstr>
      <vt:lpstr>Documenting OER in CORs</vt:lpstr>
      <vt:lpstr>Does your curriculum process create barriers to OER adoption? </vt:lpstr>
      <vt:lpstr>Barriers to OER Adoption</vt:lpstr>
      <vt:lpstr>How can your curriculum process encourage OER consideration?</vt:lpstr>
      <vt:lpstr>Integrating OER Into Curriculum</vt:lpstr>
      <vt:lpstr>What can be done at the state/system level to encourage OER consideration?</vt:lpstr>
      <vt:lpstr>How do you work with OER hesitant (or resistant) colleagues? </vt:lpstr>
      <vt:lpstr>Resistance is Futile</vt:lpstr>
      <vt:lpstr>Related Considerations</vt:lpstr>
      <vt:lpstr>What Else?  Questions and Answers</vt:lpstr>
      <vt:lpstr>Resources</vt:lpstr>
      <vt:lpstr>Contact Us</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title can go here</dc:title>
  <dc:creator>Katie Nash</dc:creator>
  <cp:lastModifiedBy>Michelle Pilati</cp:lastModifiedBy>
  <cp:revision>36</cp:revision>
  <cp:lastPrinted>2019-09-17T14:08:03Z</cp:lastPrinted>
  <dcterms:created xsi:type="dcterms:W3CDTF">2019-09-18T18:31:08Z</dcterms:created>
  <dcterms:modified xsi:type="dcterms:W3CDTF">2022-07-01T16:03:36Z</dcterms:modified>
</cp:coreProperties>
</file>