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840" y="-2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70759007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6" name="Shape 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All</a:t>
            </a: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Michael</a:t>
            </a:r>
          </a:p>
        </p:txBody>
      </p:sp>
      <p:sp>
        <p:nvSpPr>
          <p:cNvPr id="153" name="Shape 1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Michael</a:t>
            </a:r>
          </a:p>
        </p:txBody>
      </p:sp>
      <p:sp>
        <p:nvSpPr>
          <p:cNvPr id="159" name="Shape 1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Michelle</a:t>
            </a: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Michelle</a:t>
            </a:r>
          </a:p>
        </p:txBody>
      </p:sp>
      <p:sp>
        <p:nvSpPr>
          <p:cNvPr id="171" name="Shape 1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Duncan</a:t>
            </a: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Duncan</a:t>
            </a: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Kathleen</a:t>
            </a: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Michael</a:t>
            </a:r>
          </a:p>
        </p:txBody>
      </p:sp>
      <p:sp>
        <p:nvSpPr>
          <p:cNvPr id="195" name="Shape 1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Kathleen</a:t>
            </a:r>
          </a:p>
        </p:txBody>
      </p:sp>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Michael</a:t>
            </a: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Michael</a:t>
            </a: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Duncan</a:t>
            </a: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All</a:t>
            </a: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Michael</a:t>
            </a: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Kathleen</a:t>
            </a: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Kathleen</a:t>
            </a: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Kathleen</a:t>
            </a:r>
          </a:p>
        </p:txBody>
      </p:sp>
      <p:sp>
        <p:nvSpPr>
          <p:cNvPr id="104" name="Shape 1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Kathleen</a:t>
            </a: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Kathleen</a:t>
            </a: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Michelle</a:t>
            </a: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Michelle</a:t>
            </a: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r>
              <a:rPr lang="en-US"/>
              <a:t>All</a:t>
            </a: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685800" y="1905000"/>
            <a:ext cx="7543800" cy="2593975"/>
          </a:xfrm>
          <a:prstGeom prst="rect">
            <a:avLst/>
          </a:prstGeom>
          <a:noFill/>
          <a:ln>
            <a:noFill/>
          </a:ln>
        </p:spPr>
        <p:txBody>
          <a:bodyPr lIns="91425" tIns="91425" rIns="91425" bIns="91425" anchor="b" anchorCtr="0"/>
          <a:lstStyle>
            <a:lvl1pPr marL="0" marR="0" indent="0" algn="l" rtl="0">
              <a:spcBef>
                <a:spcPts val="0"/>
              </a:spcBef>
              <a:buClr>
                <a:schemeClr val="dk2"/>
              </a:buClr>
              <a:buFont typeface="Cambr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4" name="Shape 14"/>
          <p:cNvSpPr txBox="1">
            <a:spLocks noGrp="1"/>
          </p:cNvSpPr>
          <p:nvPr>
            <p:ph type="subTitle" idx="1"/>
          </p:nvPr>
        </p:nvSpPr>
        <p:spPr>
          <a:xfrm>
            <a:off x="685800" y="4572000"/>
            <a:ext cx="6461759" cy="1066799"/>
          </a:xfrm>
          <a:prstGeom prst="rect">
            <a:avLst/>
          </a:prstGeom>
          <a:noFill/>
          <a:ln>
            <a:noFill/>
          </a:ln>
        </p:spPr>
        <p:txBody>
          <a:bodyPr lIns="91425" tIns="91425" rIns="91425" bIns="91425" anchor="t" anchorCtr="0"/>
          <a:lstStyle>
            <a:lvl1pPr marL="0" marR="0" indent="0" algn="l" rtl="0">
              <a:spcBef>
                <a:spcPts val="400"/>
              </a:spcBef>
              <a:buClr>
                <a:schemeClr val="accent1"/>
              </a:buClr>
              <a:buFont typeface="Arial"/>
              <a:buNone/>
              <a:defRPr/>
            </a:lvl1pPr>
            <a:lvl2pPr marL="457200" marR="0" indent="0" algn="ctr" rtl="0">
              <a:spcBef>
                <a:spcPts val="400"/>
              </a:spcBef>
              <a:buClr>
                <a:schemeClr val="accent2"/>
              </a:buClr>
              <a:buFont typeface="Arial"/>
              <a:buNone/>
              <a:defRPr/>
            </a:lvl2pPr>
            <a:lvl3pPr marL="914400" marR="0" indent="0" algn="ctr" rtl="0">
              <a:spcBef>
                <a:spcPts val="360"/>
              </a:spcBef>
              <a:buClr>
                <a:schemeClr val="accent3"/>
              </a:buClr>
              <a:buFont typeface="Arial"/>
              <a:buNone/>
              <a:defRPr/>
            </a:lvl3pPr>
            <a:lvl4pPr marL="1371600" marR="0" indent="0" algn="ctr" rtl="0">
              <a:spcBef>
                <a:spcPts val="320"/>
              </a:spcBef>
              <a:buClr>
                <a:schemeClr val="accent4"/>
              </a:buClr>
              <a:buFont typeface="Arial"/>
              <a:buNone/>
              <a:defRPr/>
            </a:lvl4pPr>
            <a:lvl5pPr marL="1828800" marR="0" indent="0" algn="ctr" rtl="0">
              <a:spcBef>
                <a:spcPts val="280"/>
              </a:spcBef>
              <a:buClr>
                <a:schemeClr val="accent5"/>
              </a:buClr>
              <a:buFont typeface="Arial"/>
              <a:buNone/>
              <a:defRPr/>
            </a:lvl5pPr>
            <a:lvl6pPr marL="2286000" marR="0" indent="0" algn="ctr" rtl="0">
              <a:spcBef>
                <a:spcPts val="280"/>
              </a:spcBef>
              <a:buClr>
                <a:schemeClr val="accent1"/>
              </a:buClr>
              <a:buFont typeface="Arial"/>
              <a:buNone/>
              <a:defRPr/>
            </a:lvl6pPr>
            <a:lvl7pPr marL="2743200" marR="0" indent="0" algn="ctr" rtl="0">
              <a:spcBef>
                <a:spcPts val="280"/>
              </a:spcBef>
              <a:buClr>
                <a:schemeClr val="accent2"/>
              </a:buClr>
              <a:buFont typeface="Arial"/>
              <a:buNone/>
              <a:defRPr/>
            </a:lvl7pPr>
            <a:lvl8pPr marL="3200400" marR="0" indent="0" algn="ctr" rtl="0">
              <a:spcBef>
                <a:spcPts val="280"/>
              </a:spcBef>
              <a:buClr>
                <a:schemeClr val="accent3"/>
              </a:buClr>
              <a:buFont typeface="Arial"/>
              <a:buNone/>
              <a:defRPr/>
            </a:lvl8pPr>
            <a:lvl9pPr marL="3657600" marR="0" indent="0" algn="ctr" rtl="0">
              <a:spcBef>
                <a:spcPts val="280"/>
              </a:spcBef>
              <a:buClr>
                <a:schemeClr val="accent4"/>
              </a:buClr>
              <a:buFont typeface="Arial"/>
              <a:buNone/>
              <a:defRPr/>
            </a:lvl9pPr>
          </a:lstStyle>
          <a:p>
            <a:endParaRPr/>
          </a:p>
        </p:txBody>
      </p:sp>
      <p:sp>
        <p:nvSpPr>
          <p:cNvPr id="15" name="Shape 15"/>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 name="Shape 16"/>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txBox="1">
            <a:spLocks noGrp="1"/>
          </p:cNvSpPr>
          <p:nvPr>
            <p:ph type="body" idx="1"/>
          </p:nvPr>
        </p:nvSpPr>
        <p:spPr>
          <a:xfrm rot="5400000">
            <a:off x="1866899" y="190500"/>
            <a:ext cx="4800600" cy="76199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72" name="Shape 7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rot="5400000">
            <a:off x="4579937" y="2324100"/>
            <a:ext cx="5851525" cy="1752600"/>
          </a:xfrm>
          <a:prstGeom prst="rect">
            <a:avLst/>
          </a:prstGeom>
          <a:noFill/>
          <a:ln>
            <a:noFill/>
          </a:ln>
        </p:spPr>
        <p:txBody>
          <a:bodyPr lIns="91425" tIns="91425" rIns="91425" bIns="91425" anchor="b"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7" name="Shape 77"/>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78" name="Shape 7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
        <p:nvSpPr>
          <p:cNvPr id="21" name="Shape 2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722312" y="5486400"/>
            <a:ext cx="7659687" cy="1168400"/>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6" name="Shape 26"/>
          <p:cNvSpPr txBox="1">
            <a:spLocks noGrp="1"/>
          </p:cNvSpPr>
          <p:nvPr>
            <p:ph type="body" idx="1"/>
          </p:nvPr>
        </p:nvSpPr>
        <p:spPr>
          <a:xfrm>
            <a:off x="722312" y="3852862"/>
            <a:ext cx="6135686" cy="1633538"/>
          </a:xfrm>
          <a:prstGeom prst="rect">
            <a:avLst/>
          </a:prstGeom>
          <a:noFill/>
          <a:ln>
            <a:noFill/>
          </a:ln>
        </p:spPr>
        <p:txBody>
          <a:bodyPr lIns="91425" tIns="91425" rIns="91425" bIns="91425" anchor="b" anchorCtr="0"/>
          <a:lstStyle>
            <a:lvl1pPr marL="0" indent="0" rtl="0">
              <a:spcBef>
                <a:spcPts val="0"/>
              </a:spcBef>
              <a:buClr>
                <a:srgbClr val="9E9C97"/>
              </a:buClr>
              <a:buFont typeface="Calibri"/>
              <a:buNone/>
              <a:defRPr/>
            </a:lvl1pPr>
            <a:lvl2pPr marL="457200" indent="0" rtl="0">
              <a:spcBef>
                <a:spcPts val="0"/>
              </a:spcBef>
              <a:buClr>
                <a:srgbClr val="9E9C97"/>
              </a:buClr>
              <a:buFont typeface="Calibri"/>
              <a:buNone/>
              <a:defRPr/>
            </a:lvl2pPr>
            <a:lvl3pPr marL="914400" indent="0" rtl="0">
              <a:spcBef>
                <a:spcPts val="0"/>
              </a:spcBef>
              <a:buClr>
                <a:srgbClr val="9E9C97"/>
              </a:buClr>
              <a:buFont typeface="Calibri"/>
              <a:buNone/>
              <a:defRPr/>
            </a:lvl3pPr>
            <a:lvl4pPr marL="1371600" indent="0" rtl="0">
              <a:spcBef>
                <a:spcPts val="0"/>
              </a:spcBef>
              <a:buClr>
                <a:srgbClr val="9E9C97"/>
              </a:buClr>
              <a:buFont typeface="Calibri"/>
              <a:buNone/>
              <a:defRPr/>
            </a:lvl4pPr>
            <a:lvl5pPr marL="1828800" indent="0" rtl="0">
              <a:spcBef>
                <a:spcPts val="0"/>
              </a:spcBef>
              <a:buClr>
                <a:srgbClr val="9E9C97"/>
              </a:buClr>
              <a:buFont typeface="Calibri"/>
              <a:buNone/>
              <a:defRPr/>
            </a:lvl5pPr>
            <a:lvl6pPr marL="2286000" indent="0" rtl="0">
              <a:spcBef>
                <a:spcPts val="0"/>
              </a:spcBef>
              <a:buClr>
                <a:srgbClr val="9E9C97"/>
              </a:buClr>
              <a:buFont typeface="Calibri"/>
              <a:buNone/>
              <a:defRPr/>
            </a:lvl6pPr>
            <a:lvl7pPr marL="2743200" indent="0" rtl="0">
              <a:spcBef>
                <a:spcPts val="0"/>
              </a:spcBef>
              <a:buClr>
                <a:srgbClr val="9E9C97"/>
              </a:buClr>
              <a:buFont typeface="Calibri"/>
              <a:buNone/>
              <a:defRPr/>
            </a:lvl7pPr>
            <a:lvl8pPr marL="3200400" indent="0" rtl="0">
              <a:spcBef>
                <a:spcPts val="0"/>
              </a:spcBef>
              <a:buClr>
                <a:srgbClr val="9E9C97"/>
              </a:buClr>
              <a:buFont typeface="Calibri"/>
              <a:buNone/>
              <a:defRPr/>
            </a:lvl8pPr>
            <a:lvl9pPr marL="3657600" indent="0" rtl="0">
              <a:spcBef>
                <a:spcPts val="0"/>
              </a:spcBef>
              <a:buClr>
                <a:srgbClr val="9E9C97"/>
              </a:buClr>
              <a:buFont typeface="Calibri"/>
              <a:buNone/>
              <a:defRPr/>
            </a:lvl9pPr>
          </a:lstStyle>
          <a:p>
            <a:endParaRPr/>
          </a:p>
        </p:txBody>
      </p:sp>
      <p:sp>
        <p:nvSpPr>
          <p:cNvPr id="27" name="Shape 27"/>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1"/>
          </p:nvPr>
        </p:nvSpPr>
        <p:spPr>
          <a:xfrm>
            <a:off x="4572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3" name="Shape 33"/>
          <p:cNvSpPr txBox="1">
            <a:spLocks noGrp="1"/>
          </p:cNvSpPr>
          <p:nvPr>
            <p:ph type="body" idx="2"/>
          </p:nvPr>
        </p:nvSpPr>
        <p:spPr>
          <a:xfrm>
            <a:off x="4419600" y="1536191"/>
            <a:ext cx="3657600" cy="4590288"/>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1"/>
          </p:nvPr>
        </p:nvSpPr>
        <p:spPr>
          <a:xfrm>
            <a:off x="4572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0" name="Shape 40"/>
          <p:cNvSpPr txBox="1">
            <a:spLocks noGrp="1"/>
          </p:cNvSpPr>
          <p:nvPr>
            <p:ph type="body" idx="2"/>
          </p:nvPr>
        </p:nvSpPr>
        <p:spPr>
          <a:xfrm>
            <a:off x="4572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3"/>
          </p:nvPr>
        </p:nvSpPr>
        <p:spPr>
          <a:xfrm>
            <a:off x="4419600" y="1535112"/>
            <a:ext cx="3657600" cy="639762"/>
          </a:xfrm>
          <a:prstGeom prst="rect">
            <a:avLst/>
          </a:prstGeom>
          <a:noFill/>
          <a:ln>
            <a:noFill/>
          </a:ln>
        </p:spPr>
        <p:txBody>
          <a:bodyPr lIns="91425" tIns="91425" rIns="91425" bIns="91425" anchor="b" anchorCtr="0"/>
          <a:lstStyle>
            <a:lvl1pPr marL="0" indent="0" algn="ctr" rtl="0">
              <a:spcBef>
                <a:spcPts val="0"/>
              </a:spcBef>
              <a:buClr>
                <a:schemeClr val="dk2"/>
              </a:buClr>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2" name="Shape 42"/>
          <p:cNvSpPr txBox="1">
            <a:spLocks noGrp="1"/>
          </p:cNvSpPr>
          <p:nvPr>
            <p:ph type="body" idx="4"/>
          </p:nvPr>
        </p:nvSpPr>
        <p:spPr>
          <a:xfrm>
            <a:off x="4419600" y="2174875"/>
            <a:ext cx="3657600"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5" name="Shape 45"/>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algn="l" rtl="0">
              <a:spcBef>
                <a:spcPts val="0"/>
              </a:spcBef>
              <a:buClr>
                <a:schemeClr val="dk2"/>
              </a:buClr>
              <a:buFont typeface="Cambri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8" name="Shape 4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1"/>
        <p:cNvGrpSpPr/>
        <p:nvPr/>
      </p:nvGrpSpPr>
      <p:grpSpPr>
        <a:xfrm>
          <a:off x="0" y="0"/>
          <a:ext cx="0" cy="0"/>
          <a:chOff x="0" y="0"/>
          <a:chExt cx="0" cy="0"/>
        </a:xfrm>
      </p:grpSpPr>
      <p:sp>
        <p:nvSpPr>
          <p:cNvPr id="52" name="Shape 52"/>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304801" y="5495544"/>
            <a:ext cx="7772400" cy="594359"/>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304798" y="6096000"/>
            <a:ext cx="7772400" cy="609599"/>
          </a:xfrm>
          <a:prstGeom prst="rect">
            <a:avLst/>
          </a:prstGeom>
          <a:noFill/>
          <a:ln>
            <a:noFill/>
          </a:ln>
        </p:spPr>
        <p:txBody>
          <a:bodyPr lIns="91425" tIns="91425" rIns="91425" bIns="91425" anchor="t" anchorCtr="0"/>
          <a:lstStyle>
            <a:lvl1pPr marL="0" indent="0" algn="ctr"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58" name="Shape 58"/>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9" name="Shape 59"/>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
        <p:nvSpPr>
          <p:cNvPr id="61" name="Shape 61"/>
          <p:cNvSpPr txBox="1">
            <a:spLocks noGrp="1"/>
          </p:cNvSpPr>
          <p:nvPr>
            <p:ph type="body" idx="2"/>
          </p:nvPr>
        </p:nvSpPr>
        <p:spPr>
          <a:xfrm>
            <a:off x="304800" y="381000"/>
            <a:ext cx="7772400" cy="4942839"/>
          </a:xfrm>
          <a:prstGeom prst="rect">
            <a:avLst/>
          </a:prstGeom>
          <a:noFill/>
          <a:ln>
            <a:noFill/>
          </a:ln>
        </p:spPr>
        <p:txBody>
          <a:bodyPr lIns="91425" tIns="91425" rIns="91425" bIns="91425" anchor="t" anchorCtr="0"/>
          <a:lstStyle>
            <a:lvl1pPr marL="342900" indent="-88900" algn="l" rtl="0">
              <a:spcBef>
                <a:spcPts val="440"/>
              </a:spcBef>
              <a:buClr>
                <a:schemeClr val="accent1"/>
              </a:buClr>
              <a:buFont typeface="Arial"/>
              <a:buChar char="•"/>
              <a:defRPr/>
            </a:lvl1pPr>
            <a:lvl2pPr marL="640080" indent="-106680" algn="l" rtl="0">
              <a:spcBef>
                <a:spcPts val="400"/>
              </a:spcBef>
              <a:buClr>
                <a:schemeClr val="accent2"/>
              </a:buClr>
              <a:buFont typeface="Arial"/>
              <a:buChar char="•"/>
              <a:defRPr/>
            </a:lvl2pPr>
            <a:lvl3pPr marL="1005839" indent="-116839" algn="l" rtl="0">
              <a:spcBef>
                <a:spcPts val="360"/>
              </a:spcBef>
              <a:buClr>
                <a:schemeClr val="accent3"/>
              </a:buClr>
              <a:buFont typeface="Arial"/>
              <a:buChar char="•"/>
              <a:defRPr/>
            </a:lvl3pPr>
            <a:lvl4pPr marL="1280160" indent="-137160" algn="l" rtl="0">
              <a:spcBef>
                <a:spcPts val="320"/>
              </a:spcBef>
              <a:buClr>
                <a:schemeClr val="accent4"/>
              </a:buClr>
              <a:buFont typeface="Arial"/>
              <a:buChar char="•"/>
              <a:defRPr/>
            </a:lvl4pPr>
            <a:lvl5pPr marL="1554480" indent="-144780" algn="l" rtl="0">
              <a:spcBef>
                <a:spcPts val="280"/>
              </a:spcBef>
              <a:buClr>
                <a:schemeClr val="accent5"/>
              </a:buClr>
              <a:buFont typeface="Arial"/>
              <a:buChar char="•"/>
              <a:defRPr/>
            </a:lvl5pPr>
            <a:lvl6pPr marL="1737360" indent="-99060" algn="l" rtl="0">
              <a:spcBef>
                <a:spcPts val="280"/>
              </a:spcBef>
              <a:buClr>
                <a:schemeClr val="accent1"/>
              </a:buClr>
              <a:buFont typeface="Arial"/>
              <a:buChar char="•"/>
              <a:defRPr/>
            </a:lvl6pPr>
            <a:lvl7pPr marL="1920240" indent="-104139" algn="l" rtl="0">
              <a:spcBef>
                <a:spcPts val="280"/>
              </a:spcBef>
              <a:buClr>
                <a:schemeClr val="accent2"/>
              </a:buClr>
              <a:buFont typeface="Arial"/>
              <a:buChar char="•"/>
              <a:defRPr/>
            </a:lvl7pPr>
            <a:lvl8pPr marL="2103120" indent="-96520" algn="l" rtl="0">
              <a:spcBef>
                <a:spcPts val="280"/>
              </a:spcBef>
              <a:buClr>
                <a:schemeClr val="accent3"/>
              </a:buClr>
              <a:buFont typeface="Arial"/>
              <a:buChar char="•"/>
              <a:defRPr/>
            </a:lvl8pPr>
            <a:lvl9pPr marL="2286000" indent="-101600" algn="l" rtl="0">
              <a:spcBef>
                <a:spcPts val="280"/>
              </a:spcBef>
              <a:buClr>
                <a:schemeClr val="accent4"/>
              </a:buClr>
              <a:buFont typeface="Aria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01752" y="5495278"/>
            <a:ext cx="7772400" cy="594625"/>
          </a:xfrm>
          <a:prstGeom prst="rect">
            <a:avLst/>
          </a:prstGeom>
          <a:noFill/>
          <a:ln>
            <a:noFill/>
          </a:ln>
        </p:spPr>
        <p:txBody>
          <a:bodyPr lIns="91425" tIns="91425" rIns="91425" bIns="91425" anchor="b" anchorCtr="0"/>
          <a:lstStyle>
            <a:lvl1pPr algn="ct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a:spLocks noGrp="1"/>
          </p:cNvSpPr>
          <p:nvPr>
            <p:ph type="pic" idx="2"/>
          </p:nvPr>
        </p:nvSpPr>
        <p:spPr>
          <a:xfrm>
            <a:off x="0" y="0"/>
            <a:ext cx="8458200" cy="5486399"/>
          </a:xfrm>
          <a:prstGeom prst="bracketPair">
            <a:avLst/>
          </a:prstGeom>
          <a:noFill/>
          <a:ln w="19050" cap="flat" cmpd="sng">
            <a:solidFill>
              <a:srgbClr val="FFFFFF"/>
            </a:solidFill>
            <a:prstDash val="solid"/>
            <a:round/>
            <a:headEnd type="none" w="med" len="med"/>
            <a:tailEnd type="none" w="med" len="med"/>
          </a:ln>
        </p:spPr>
        <p:txBody>
          <a:bodyPr lIns="91425" tIns="91425" rIns="91425" bIns="91425" anchor="ctr" anchorCtr="0"/>
          <a:lstStyle>
            <a:lvl1pPr marL="0" marR="0" indent="0" algn="ctr" rtl="0">
              <a:spcBef>
                <a:spcPts val="0"/>
              </a:spcBef>
              <a:buClr>
                <a:srgbClr val="FFFFFF"/>
              </a:buClr>
              <a:buFont typeface="Calibri"/>
              <a:buNone/>
              <a:defRPr/>
            </a:lvl1pPr>
            <a:lvl2pPr marL="457200" marR="0" indent="0" algn="l" rtl="0">
              <a:spcBef>
                <a:spcPts val="0"/>
              </a:spcBef>
              <a:buClr>
                <a:schemeClr val="dk1"/>
              </a:buClr>
              <a:buFont typeface="Calibri"/>
              <a:buNone/>
              <a:defRPr/>
            </a:lvl2pPr>
            <a:lvl3pPr marL="914400" marR="0" indent="0" algn="l" rtl="0">
              <a:spcBef>
                <a:spcPts val="0"/>
              </a:spcBef>
              <a:buClr>
                <a:schemeClr val="dk1"/>
              </a:buClr>
              <a:buFont typeface="Calibri"/>
              <a:buNone/>
              <a:defRPr/>
            </a:lvl3pPr>
            <a:lvl4pPr marL="1371600" marR="0" indent="0" algn="l" rtl="0">
              <a:spcBef>
                <a:spcPts val="0"/>
              </a:spcBef>
              <a:buClr>
                <a:schemeClr val="dk1"/>
              </a:buClr>
              <a:buFont typeface="Calibri"/>
              <a:buNone/>
              <a:defRPr/>
            </a:lvl4pPr>
            <a:lvl5pPr marL="1828800" marR="0" indent="0" algn="l" rtl="0">
              <a:spcBef>
                <a:spcPts val="0"/>
              </a:spcBef>
              <a:buClr>
                <a:schemeClr val="dk1"/>
              </a:buClr>
              <a:buFont typeface="Calibri"/>
              <a:buNone/>
              <a:defRPr/>
            </a:lvl5pPr>
            <a:lvl6pPr marL="2286000" marR="0" indent="0" algn="l" rtl="0">
              <a:spcBef>
                <a:spcPts val="0"/>
              </a:spcBef>
              <a:buClr>
                <a:schemeClr val="dk1"/>
              </a:buClr>
              <a:buFont typeface="Calibri"/>
              <a:buNone/>
              <a:defRPr/>
            </a:lvl6pPr>
            <a:lvl7pPr marL="2743200" marR="0" indent="0" algn="l" rtl="0">
              <a:spcBef>
                <a:spcPts val="0"/>
              </a:spcBef>
              <a:buClr>
                <a:schemeClr val="dk1"/>
              </a:buClr>
              <a:buFont typeface="Calibri"/>
              <a:buNone/>
              <a:defRPr/>
            </a:lvl7pPr>
            <a:lvl8pPr marL="3200400" marR="0" indent="0" algn="l" rtl="0">
              <a:spcBef>
                <a:spcPts val="0"/>
              </a:spcBef>
              <a:buClr>
                <a:schemeClr val="dk1"/>
              </a:buClr>
              <a:buFont typeface="Calibri"/>
              <a:buNone/>
              <a:defRPr/>
            </a:lvl8pPr>
            <a:lvl9pPr marL="3657600" marR="0" indent="0" algn="l" rtl="0">
              <a:spcBef>
                <a:spcPts val="0"/>
              </a:spcBef>
              <a:buClr>
                <a:schemeClr val="dk1"/>
              </a:buClr>
              <a:buFont typeface="Calibri"/>
              <a:buNone/>
              <a:defRPr/>
            </a:lvl9pPr>
          </a:lstStyle>
          <a:p>
            <a:endParaRPr/>
          </a:p>
        </p:txBody>
      </p:sp>
      <p:sp>
        <p:nvSpPr>
          <p:cNvPr id="65" name="Shape 65"/>
          <p:cNvSpPr txBox="1">
            <a:spLocks noGrp="1"/>
          </p:cNvSpPr>
          <p:nvPr>
            <p:ph type="body" idx="1"/>
          </p:nvPr>
        </p:nvSpPr>
        <p:spPr>
          <a:xfrm>
            <a:off x="301752" y="6096000"/>
            <a:ext cx="7772400" cy="612648"/>
          </a:xfrm>
          <a:prstGeom prst="rect">
            <a:avLst/>
          </a:prstGeom>
          <a:noFill/>
          <a:ln>
            <a:noFill/>
          </a:ln>
        </p:spPr>
        <p:txBody>
          <a:bodyPr lIns="91425" tIns="91425" rIns="91425" bIns="91425" anchor="t" anchorCtr="0"/>
          <a:lstStyle>
            <a:lvl1pPr marL="0" indent="0" algn="ctr"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6" name="Shape 66"/>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
        <p:nvSpPr>
          <p:cNvPr id="68" name="Shape 68"/>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ADADA"/>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7619999" cy="1143000"/>
          </a:xfrm>
          <a:prstGeom prst="rect">
            <a:avLst/>
          </a:prstGeom>
          <a:noFill/>
          <a:ln>
            <a:noFill/>
          </a:ln>
        </p:spPr>
        <p:txBody>
          <a:bodyPr lIns="91425" tIns="91425" rIns="91425" bIns="91425" anchor="ctr" anchorCtr="0"/>
          <a:lstStyle>
            <a:lvl1pPr marL="0" marR="0" indent="0" algn="l" rtl="0">
              <a:spcBef>
                <a:spcPts val="0"/>
              </a:spcBef>
              <a:buClr>
                <a:schemeClr val="dk2"/>
              </a:buClr>
              <a:buFont typeface="Cambria"/>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7619999" cy="4800600"/>
          </a:xfrm>
          <a:prstGeom prst="rect">
            <a:avLst/>
          </a:prstGeom>
          <a:noFill/>
          <a:ln>
            <a:noFill/>
          </a:ln>
        </p:spPr>
        <p:txBody>
          <a:bodyPr lIns="91425" tIns="91425" rIns="91425" bIns="91425" anchor="t" anchorCtr="0"/>
          <a:lstStyle>
            <a:lvl1pPr marL="342900" marR="0" indent="-88900" algn="l" rtl="0">
              <a:spcBef>
                <a:spcPts val="440"/>
              </a:spcBef>
              <a:buClr>
                <a:schemeClr val="accent1"/>
              </a:buClr>
              <a:buFont typeface="Arial"/>
              <a:buChar char="•"/>
              <a:defRPr/>
            </a:lvl1pPr>
            <a:lvl2pPr marL="640080" marR="0" indent="-106680" algn="l" rtl="0">
              <a:spcBef>
                <a:spcPts val="400"/>
              </a:spcBef>
              <a:buClr>
                <a:schemeClr val="accent2"/>
              </a:buClr>
              <a:buFont typeface="Arial"/>
              <a:buChar char="•"/>
              <a:defRPr/>
            </a:lvl2pPr>
            <a:lvl3pPr marL="1005839" marR="0" indent="-116839" algn="l" rtl="0">
              <a:spcBef>
                <a:spcPts val="360"/>
              </a:spcBef>
              <a:buClr>
                <a:schemeClr val="accent3"/>
              </a:buClr>
              <a:buFont typeface="Arial"/>
              <a:buChar char="•"/>
              <a:defRPr/>
            </a:lvl3pPr>
            <a:lvl4pPr marL="1280160" marR="0" indent="-137160" algn="l" rtl="0">
              <a:spcBef>
                <a:spcPts val="320"/>
              </a:spcBef>
              <a:buClr>
                <a:schemeClr val="accent4"/>
              </a:buClr>
              <a:buFont typeface="Arial"/>
              <a:buChar char="•"/>
              <a:defRPr/>
            </a:lvl4pPr>
            <a:lvl5pPr marL="1554480" marR="0" indent="-144780" algn="l" rtl="0">
              <a:spcBef>
                <a:spcPts val="280"/>
              </a:spcBef>
              <a:buClr>
                <a:schemeClr val="accent5"/>
              </a:buClr>
              <a:buFont typeface="Arial"/>
              <a:buChar char="•"/>
              <a:defRPr/>
            </a:lvl5pPr>
            <a:lvl6pPr marL="1737360" marR="0" indent="-99060" algn="l" rtl="0">
              <a:spcBef>
                <a:spcPts val="280"/>
              </a:spcBef>
              <a:buClr>
                <a:schemeClr val="accent1"/>
              </a:buClr>
              <a:buFont typeface="Arial"/>
              <a:buChar char="•"/>
              <a:defRPr/>
            </a:lvl6pPr>
            <a:lvl7pPr marL="1920240" marR="0" indent="-104139" algn="l" rtl="0">
              <a:spcBef>
                <a:spcPts val="280"/>
              </a:spcBef>
              <a:buClr>
                <a:schemeClr val="accent2"/>
              </a:buClr>
              <a:buFont typeface="Arial"/>
              <a:buChar char="•"/>
              <a:defRPr/>
            </a:lvl7pPr>
            <a:lvl8pPr marL="2103120" marR="0" indent="-96520" algn="l" rtl="0">
              <a:spcBef>
                <a:spcPts val="280"/>
              </a:spcBef>
              <a:buClr>
                <a:schemeClr val="accent3"/>
              </a:buClr>
              <a:buFont typeface="Arial"/>
              <a:buChar char="•"/>
              <a:defRPr/>
            </a:lvl8pPr>
            <a:lvl9pPr marL="2286000" marR="0" indent="-101600" algn="l" rtl="0">
              <a:spcBef>
                <a:spcPts val="280"/>
              </a:spcBef>
              <a:buClr>
                <a:schemeClr val="accent4"/>
              </a:buClr>
              <a:buFont typeface="Arial"/>
              <a:buChar char="•"/>
              <a:defRPr/>
            </a:lvl9pPr>
          </a:lstStyle>
          <a:p>
            <a:endParaRPr/>
          </a:p>
        </p:txBody>
      </p:sp>
      <p:sp>
        <p:nvSpPr>
          <p:cNvPr id="7" name="Shape 7"/>
          <p:cNvSpPr/>
          <p:nvPr/>
        </p:nvSpPr>
        <p:spPr>
          <a:xfrm>
            <a:off x="8458200" y="0"/>
            <a:ext cx="685799" cy="6858000"/>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8" name="Shape 8"/>
          <p:cNvSpPr/>
          <p:nvPr/>
        </p:nvSpPr>
        <p:spPr>
          <a:xfrm>
            <a:off x="8458200" y="5486400"/>
            <a:ext cx="685799" cy="6857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Calibri"/>
              <a:ea typeface="Calibri"/>
              <a:cs typeface="Calibri"/>
              <a:sym typeface="Calibri"/>
            </a:endParaRPr>
          </a:p>
        </p:txBody>
      </p:sp>
      <p:sp>
        <p:nvSpPr>
          <p:cNvPr id="9" name="Shape 9"/>
          <p:cNvSpPr>
            <a:spLocks noGrp="1"/>
          </p:cNvSpPr>
          <p:nvPr>
            <p:ph type="sldNum" idx="12"/>
          </p:nvPr>
        </p:nvSpPr>
        <p:spPr>
          <a:xfrm>
            <a:off x="8531788" y="5648960"/>
            <a:ext cx="548639" cy="396240"/>
          </a:xfrm>
          <a:prstGeom prst="bracketPair">
            <a:avLst/>
          </a:prstGeom>
          <a:noFill/>
          <a:ln w="19050" cap="flat" cmpd="sng">
            <a:solidFill>
              <a:srgbClr val="FFFFFF"/>
            </a:solidFill>
            <a:prstDash val="solid"/>
            <a:round/>
            <a:headEnd type="none" w="med" len="med"/>
            <a:tailEnd type="none" w="med" len="med"/>
          </a:ln>
        </p:spPr>
        <p:txBody>
          <a:bodyPr lIns="0" tIns="0" rIns="0" bIns="0" anchor="ctr" anchorCtr="0">
            <a:noAutofit/>
          </a:bodyPr>
          <a:lstStyle>
            <a:lvl1pPr marL="0" marR="0" indent="0" algn="ctr" rtl="0">
              <a:spcBef>
                <a:spcPts val="0"/>
              </a:spcBef>
              <a:buNone/>
              <a:defRPr sz="1800" b="0" i="0" u="none" strike="noStrike" cap="none" baseline="0">
                <a:solidFill>
                  <a:srgbClr val="FFFFFF"/>
                </a:solidFill>
                <a:latin typeface="Calibri"/>
                <a:ea typeface="Calibri"/>
                <a:cs typeface="Calibri"/>
                <a:sym typeface="Calibri"/>
              </a:defRPr>
            </a:lvl1pPr>
          </a:lstStyle>
          <a:p>
            <a:pPr marL="0" lvl="0" indent="0">
              <a:spcBef>
                <a:spcPts val="0"/>
              </a:spcBef>
              <a:buSzPct val="25000"/>
              <a:buNone/>
            </a:pPr>
            <a:fld id="{00000000-1234-1234-1234-123412341234}" type="slidenum">
              <a:rPr lang="en-US"/>
              <a:t>‹#›</a:t>
            </a:fld>
            <a:endParaRPr lang="en-US"/>
          </a:p>
        </p:txBody>
      </p:sp>
      <p:sp>
        <p:nvSpPr>
          <p:cNvPr id="10" name="Shape 10"/>
          <p:cNvSpPr txBox="1">
            <a:spLocks noGrp="1"/>
          </p:cNvSpPr>
          <p:nvPr>
            <p:ph type="ftr" idx="11"/>
          </p:nvPr>
        </p:nvSpPr>
        <p:spPr>
          <a:xfrm rot="-5400000">
            <a:off x="7586909" y="4048759"/>
            <a:ext cx="2367281" cy="365759"/>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 name="Shape 11"/>
          <p:cNvSpPr txBox="1">
            <a:spLocks noGrp="1"/>
          </p:cNvSpPr>
          <p:nvPr>
            <p:ph type="dt" idx="10"/>
          </p:nvPr>
        </p:nvSpPr>
        <p:spPr>
          <a:xfrm rot="-5400000">
            <a:off x="7551350" y="1645919"/>
            <a:ext cx="2438399" cy="365759"/>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hyperlink" Target="http://asccc.org/papers/curriculum-committee-role-structure-duties-and-standards-good-practice" TargetMode="External"/><Relationship Id="rId4" Type="http://schemas.openxmlformats.org/officeDocument/2006/relationships/hyperlink" Target="http://asccc.org/content/where-oh-where-does-curriculum-go" TargetMode="External"/><Relationship Id="rId5" Type="http://schemas.openxmlformats.org/officeDocument/2006/relationships/hyperlink" Target="http://www.ccccurriculum.net"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304800" y="1143000"/>
            <a:ext cx="8077199" cy="914400"/>
          </a:xfrm>
          <a:prstGeom prst="rect">
            <a:avLst/>
          </a:prstGeom>
          <a:noFill/>
          <a:ln>
            <a:noFill/>
          </a:ln>
        </p:spPr>
        <p:txBody>
          <a:bodyPr lIns="91425" tIns="45700" rIns="91425" bIns="45700" anchor="b" anchorCtr="0">
            <a:noAutofit/>
          </a:bodyPr>
          <a:lstStyle/>
          <a:p>
            <a:pPr marL="0" marR="0" lvl="0" indent="0" algn="l" rtl="0">
              <a:spcBef>
                <a:spcPts val="0"/>
              </a:spcBef>
              <a:buClr>
                <a:schemeClr val="dk2"/>
              </a:buClr>
              <a:buSzPct val="25000"/>
              <a:buFont typeface="Cambria"/>
              <a:buNone/>
            </a:pPr>
            <a:r>
              <a:rPr lang="en-US" sz="4800" b="0" i="0" u="none" strike="noStrike" cap="none" baseline="0">
                <a:solidFill>
                  <a:schemeClr val="dk2"/>
                </a:solidFill>
                <a:latin typeface="Cambria"/>
                <a:ea typeface="Cambria"/>
                <a:cs typeface="Cambria"/>
                <a:sym typeface="Cambria"/>
              </a:rPr>
              <a:t>Interacting with Local Senates</a:t>
            </a:r>
          </a:p>
        </p:txBody>
      </p:sp>
      <p:sp>
        <p:nvSpPr>
          <p:cNvPr id="83" name="Shape 83"/>
          <p:cNvSpPr txBox="1">
            <a:spLocks noGrp="1"/>
          </p:cNvSpPr>
          <p:nvPr>
            <p:ph type="subTitle" idx="1"/>
          </p:nvPr>
        </p:nvSpPr>
        <p:spPr>
          <a:xfrm>
            <a:off x="1676400" y="3581400"/>
            <a:ext cx="6461759" cy="20574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accent1"/>
              </a:buClr>
              <a:buSzPct val="25000"/>
              <a:buFont typeface="Arial"/>
              <a:buNone/>
            </a:pPr>
            <a:r>
              <a:rPr lang="en-US" sz="1850" b="0" i="0" u="none" strike="noStrike" cap="none" baseline="0">
                <a:solidFill>
                  <a:srgbClr val="9E9C97"/>
                </a:solidFill>
                <a:latin typeface="Calibri"/>
                <a:ea typeface="Calibri"/>
                <a:cs typeface="Calibri"/>
                <a:sym typeface="Calibri"/>
              </a:rPr>
              <a:t>Kathleen Rose, Executive Vice President and Chief Instructional Officer, Gavilan College</a:t>
            </a:r>
          </a:p>
          <a:p>
            <a:pPr marL="0" marR="0" lvl="0" indent="0" algn="l" rtl="0">
              <a:lnSpc>
                <a:spcPct val="80000"/>
              </a:lnSpc>
              <a:spcBef>
                <a:spcPts val="370"/>
              </a:spcBef>
              <a:buClr>
                <a:schemeClr val="accent1"/>
              </a:buClr>
              <a:buSzPct val="25000"/>
              <a:buFont typeface="Arial"/>
              <a:buNone/>
            </a:pPr>
            <a:r>
              <a:rPr lang="en-US" sz="1850" b="0" i="0" u="none" strike="noStrike" cap="none" baseline="0">
                <a:solidFill>
                  <a:srgbClr val="9E9C97"/>
                </a:solidFill>
                <a:latin typeface="Calibri"/>
                <a:ea typeface="Calibri"/>
                <a:cs typeface="Calibri"/>
                <a:sym typeface="Calibri"/>
              </a:rPr>
              <a:t>Duncan Graham, Vice President, Academic Affairs, San Jose City College</a:t>
            </a:r>
          </a:p>
          <a:p>
            <a:pPr marL="0" marR="0" lvl="0" indent="0" algn="l" rtl="0">
              <a:lnSpc>
                <a:spcPct val="80000"/>
              </a:lnSpc>
              <a:spcBef>
                <a:spcPts val="370"/>
              </a:spcBef>
              <a:buClr>
                <a:schemeClr val="accent1"/>
              </a:buClr>
              <a:buSzPct val="25000"/>
              <a:buFont typeface="Arial"/>
              <a:buNone/>
            </a:pPr>
            <a:r>
              <a:rPr lang="en-US" sz="1850" b="0" i="0" u="none" strike="noStrike" cap="none" baseline="0">
                <a:solidFill>
                  <a:srgbClr val="9E9C97"/>
                </a:solidFill>
                <a:latin typeface="Calibri"/>
                <a:ea typeface="Calibri"/>
                <a:cs typeface="Calibri"/>
                <a:sym typeface="Calibri"/>
              </a:rPr>
              <a:t>Michael Heumann, Senate President, Imperial Valley College</a:t>
            </a:r>
          </a:p>
          <a:p>
            <a:pPr marL="0" marR="0" lvl="0" indent="0" algn="l" rtl="0">
              <a:lnSpc>
                <a:spcPct val="80000"/>
              </a:lnSpc>
              <a:spcBef>
                <a:spcPts val="370"/>
              </a:spcBef>
              <a:buClr>
                <a:schemeClr val="accent1"/>
              </a:buClr>
              <a:buSzPct val="25000"/>
              <a:buFont typeface="Arial"/>
              <a:buNone/>
            </a:pPr>
            <a:r>
              <a:rPr lang="en-US" sz="1850" b="0" i="0" u="none" strike="noStrike" cap="none" baseline="0">
                <a:solidFill>
                  <a:srgbClr val="9E9C97"/>
                </a:solidFill>
                <a:latin typeface="Calibri"/>
                <a:ea typeface="Calibri"/>
                <a:cs typeface="Calibri"/>
                <a:sym typeface="Calibri"/>
              </a:rPr>
              <a:t>Michelle Stewart, Curriculum Faculty Co-Chair, Mt. San Jacinto College</a:t>
            </a:r>
          </a:p>
          <a:p>
            <a:pPr marL="0" marR="0" lvl="0" indent="0" algn="l" rtl="0">
              <a:lnSpc>
                <a:spcPct val="80000"/>
              </a:lnSpc>
              <a:spcBef>
                <a:spcPts val="370"/>
              </a:spcBef>
              <a:buClr>
                <a:schemeClr val="accent1"/>
              </a:buClr>
              <a:buFont typeface="Arial"/>
              <a:buNone/>
            </a:pPr>
            <a:endParaRPr sz="1850" b="0" i="0" u="none" strike="noStrike" cap="none" baseline="0">
              <a:solidFill>
                <a:srgbClr val="9E9C97"/>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3600" b="0" i="0" u="none" strike="noStrike" cap="none" baseline="0">
                <a:solidFill>
                  <a:schemeClr val="dk2"/>
                </a:solidFill>
                <a:latin typeface="Cambria"/>
                <a:ea typeface="Cambria"/>
                <a:cs typeface="Cambria"/>
                <a:sym typeface="Cambria"/>
              </a:rPr>
              <a:t>DIFFERENT SENATE-CURRICULUM STRUCTURES</a:t>
            </a:r>
          </a:p>
        </p:txBody>
      </p:sp>
      <p:sp>
        <p:nvSpPr>
          <p:cNvPr id="137" name="Shape 137"/>
          <p:cNvSpPr txBox="1">
            <a:spLocks noGrp="1"/>
          </p:cNvSpPr>
          <p:nvPr>
            <p:ph type="body" idx="1"/>
          </p:nvPr>
        </p:nvSpPr>
        <p:spPr>
          <a:xfrm>
            <a:off x="457200" y="1739675"/>
            <a:ext cx="7619999" cy="4800600"/>
          </a:xfrm>
          <a:prstGeom prst="rect">
            <a:avLst/>
          </a:prstGeom>
          <a:noFill/>
          <a:ln w="9525" cap="flat" cmpd="sng">
            <a:solidFill>
              <a:srgbClr val="000000"/>
            </a:solidFill>
            <a:prstDash val="solid"/>
            <a:round/>
            <a:headEnd type="none" w="med" len="med"/>
            <a:tailEnd type="none" w="med" len="med"/>
          </a:ln>
        </p:spPr>
        <p:txBody>
          <a:bodyPr lIns="91425" tIns="45700" rIns="91425" bIns="45700" anchor="t" anchorCtr="0">
            <a:noAutofit/>
          </a:bodyPr>
          <a:lstStyle/>
          <a:p>
            <a:pPr marL="0" marR="0" lvl="0" indent="0" algn="l" rtl="0">
              <a:spcBef>
                <a:spcPts val="440"/>
              </a:spcBef>
              <a:buNone/>
            </a:pPr>
            <a:endParaRPr sz="2000" b="0" i="0" u="none" strike="noStrike" cap="none" baseline="0">
              <a:solidFill>
                <a:schemeClr val="dk1"/>
              </a:solidFill>
              <a:latin typeface="Calibri"/>
              <a:ea typeface="Calibri"/>
              <a:cs typeface="Calibri"/>
              <a:sym typeface="Calibri"/>
            </a:endParaRPr>
          </a:p>
          <a:p>
            <a:pPr marL="342900" marR="0" lvl="0" indent="-241300" algn="l" rtl="0">
              <a:spcBef>
                <a:spcPts val="440"/>
              </a:spcBef>
              <a:buClr>
                <a:schemeClr val="dk1"/>
              </a:buClr>
              <a:buSzPct val="100000"/>
              <a:buFont typeface="Calibri"/>
              <a:buChar char="•"/>
            </a:pPr>
            <a:r>
              <a:rPr lang="en-US" sz="2400">
                <a:solidFill>
                  <a:schemeClr val="dk1"/>
                </a:solidFill>
                <a:latin typeface="Calibri"/>
                <a:ea typeface="Calibri"/>
                <a:cs typeface="Calibri"/>
                <a:sym typeface="Calibri"/>
              </a:rPr>
              <a:t>Gavilan College: Curriculum membership consists of representative department chairs, articulation, area Deans and the VP, who is a voting member. The senate appoints the Curriculum Chair.</a:t>
            </a:r>
          </a:p>
          <a:p>
            <a:pPr marL="0" marR="0" lvl="0" indent="0" algn="l" rtl="0">
              <a:spcBef>
                <a:spcPts val="440"/>
              </a:spcBef>
              <a:buNone/>
            </a:pPr>
            <a:endParaRPr sz="2400">
              <a:solidFill>
                <a:schemeClr val="dk1"/>
              </a:solidFill>
              <a:latin typeface="Calibri"/>
              <a:ea typeface="Calibri"/>
              <a:cs typeface="Calibri"/>
              <a:sym typeface="Calibri"/>
            </a:endParaRPr>
          </a:p>
          <a:p>
            <a:pPr marL="342900" marR="0" lvl="0" indent="-241300" algn="l" rtl="0">
              <a:spcBef>
                <a:spcPts val="440"/>
              </a:spcBef>
              <a:buClr>
                <a:schemeClr val="dk1"/>
              </a:buClr>
              <a:buSzPct val="100000"/>
              <a:buFont typeface="Calibri"/>
              <a:buChar char="•"/>
            </a:pPr>
            <a:r>
              <a:rPr lang="en-US" sz="2400">
                <a:solidFill>
                  <a:schemeClr val="dk1"/>
                </a:solidFill>
                <a:latin typeface="Calibri"/>
                <a:ea typeface="Calibri"/>
                <a:cs typeface="Calibri"/>
                <a:sym typeface="Calibri"/>
              </a:rPr>
              <a:t>San Jose City College</a:t>
            </a:r>
            <a:r>
              <a:rPr lang="en-US" sz="2400">
                <a:solidFill>
                  <a:srgbClr val="1F497D"/>
                </a:solidFill>
                <a:latin typeface="Calibri"/>
                <a:ea typeface="Calibri"/>
                <a:cs typeface="Calibri"/>
                <a:sym typeface="Calibri"/>
              </a:rPr>
              <a:t>: Voting members 5 faculty from academic Senate, Articulation Officer (faculty) 3 administrators. Non-voting Curriculum coordinator, Articulation specialist. </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762000" y="228600"/>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PRESSURE COOKER TOPICS</a:t>
            </a:r>
          </a:p>
        </p:txBody>
      </p:sp>
      <p:sp>
        <p:nvSpPr>
          <p:cNvPr id="143" name="Shape 14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600" b="0" i="0" u="none" strike="noStrike" cap="none" baseline="0">
                <a:solidFill>
                  <a:schemeClr val="dk1"/>
                </a:solidFill>
                <a:latin typeface="Calibri"/>
                <a:ea typeface="Calibri"/>
                <a:cs typeface="Calibri"/>
                <a:sym typeface="Calibri"/>
              </a:rPr>
              <a:t>What is going on between your senate and curriculum committee?</a:t>
            </a:r>
          </a:p>
        </p:txBody>
      </p:sp>
      <p:pic>
        <p:nvPicPr>
          <p:cNvPr id="144" name="Shape 144"/>
          <p:cNvPicPr preferRelativeResize="0"/>
          <p:nvPr/>
        </p:nvPicPr>
        <p:blipFill rotWithShape="1">
          <a:blip r:embed="rId3">
            <a:alphaModFix/>
          </a:blip>
          <a:srcRect/>
          <a:stretch/>
        </p:blipFill>
        <p:spPr>
          <a:xfrm>
            <a:off x="2359800" y="3306300"/>
            <a:ext cx="4424399" cy="2831699"/>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685800" y="304800"/>
            <a:ext cx="7772400" cy="1371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2700" b="0" i="0" u="none" strike="noStrike" cap="none" baseline="0">
                <a:solidFill>
                  <a:schemeClr val="dk2"/>
                </a:solidFill>
                <a:latin typeface="Cambria"/>
                <a:ea typeface="Cambria"/>
                <a:cs typeface="Cambria"/>
                <a:sym typeface="Cambria"/>
              </a:rPr>
              <a:t>SCENARIO #1: </a:t>
            </a:r>
            <a:br>
              <a:rPr lang="en-US" sz="2700" b="0" i="0" u="none" strike="noStrike" cap="none" baseline="0">
                <a:solidFill>
                  <a:schemeClr val="dk2"/>
                </a:solidFill>
                <a:latin typeface="Cambria"/>
                <a:ea typeface="Cambria"/>
                <a:cs typeface="Cambria"/>
                <a:sym typeface="Cambria"/>
              </a:rPr>
            </a:br>
            <a:r>
              <a:rPr lang="en-US" sz="2700" b="0" i="0" u="none" strike="noStrike" cap="none" baseline="0">
                <a:solidFill>
                  <a:schemeClr val="dk2"/>
                </a:solidFill>
                <a:latin typeface="Cambria"/>
                <a:ea typeface="Cambria"/>
                <a:cs typeface="Cambria"/>
                <a:sym typeface="Cambria"/>
              </a:rPr>
              <a:t>LACK OF SUPPORT BY FACULTY SENATE</a:t>
            </a:r>
            <a:br>
              <a:rPr lang="en-US" sz="2700" b="0" i="0" u="none" strike="noStrike" cap="none" baseline="0">
                <a:solidFill>
                  <a:schemeClr val="dk2"/>
                </a:solidFill>
                <a:latin typeface="Cambria"/>
                <a:ea typeface="Cambria"/>
                <a:cs typeface="Cambria"/>
                <a:sym typeface="Cambria"/>
              </a:rPr>
            </a:br>
            <a:r>
              <a:rPr lang="en-US" sz="2700" b="0" i="0" u="none" strike="noStrike" cap="none" baseline="0">
                <a:solidFill>
                  <a:schemeClr val="dk2"/>
                </a:solidFill>
                <a:latin typeface="Cambria"/>
                <a:ea typeface="Cambria"/>
                <a:cs typeface="Cambria"/>
                <a:sym typeface="Cambria"/>
              </a:rPr>
              <a:t>PRESIDENT FOR CURRICULUM COMMITTEE </a:t>
            </a:r>
          </a:p>
        </p:txBody>
      </p:sp>
      <p:sp>
        <p:nvSpPr>
          <p:cNvPr id="150" name="Shape 150"/>
          <p:cNvSpPr txBox="1">
            <a:spLocks noGrp="1"/>
          </p:cNvSpPr>
          <p:nvPr>
            <p:ph type="body" idx="1"/>
          </p:nvPr>
        </p:nvSpPr>
        <p:spPr>
          <a:xfrm>
            <a:off x="685800" y="1905000"/>
            <a:ext cx="7772400" cy="37338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The Curriculum Committee is tasked with implementing regulatory changes and mandates that apply to curriculum. The Curriculum Committee is created by the Academic Senate and the Senate provides oversight for all of its actions. The Senate President doesn’t agree with the new regulations and has instructed the Curriculum Committee to ignore them.</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81000" y="304800"/>
            <a:ext cx="7772400" cy="1325562"/>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2450" b="0" i="0" u="none" strike="noStrike" cap="none" baseline="0">
                <a:solidFill>
                  <a:schemeClr val="dk2"/>
                </a:solidFill>
                <a:latin typeface="Cambria"/>
                <a:ea typeface="Cambria"/>
                <a:cs typeface="Cambria"/>
                <a:sym typeface="Cambria"/>
              </a:rPr>
              <a:t>SCENARIO #1 (Cont.): </a:t>
            </a:r>
            <a:br>
              <a:rPr lang="en-US" sz="2450" b="0" i="0" u="none" strike="noStrike" cap="none" baseline="0">
                <a:solidFill>
                  <a:schemeClr val="dk2"/>
                </a:solidFill>
                <a:latin typeface="Cambria"/>
                <a:ea typeface="Cambria"/>
                <a:cs typeface="Cambria"/>
                <a:sym typeface="Cambria"/>
              </a:rPr>
            </a:br>
            <a:r>
              <a:rPr lang="en-US" sz="2450" b="0" i="0" u="none" strike="noStrike" cap="none" baseline="0">
                <a:solidFill>
                  <a:schemeClr val="dk2"/>
                </a:solidFill>
                <a:latin typeface="Cambria"/>
                <a:ea typeface="Cambria"/>
                <a:cs typeface="Cambria"/>
                <a:sym typeface="Cambria"/>
              </a:rPr>
              <a:t>LACK OF SUPPORT BY FACULTY SENATE PRESIDENT</a:t>
            </a:r>
            <a:br>
              <a:rPr lang="en-US" sz="2450" b="0" i="0" u="none" strike="noStrike" cap="none" baseline="0">
                <a:solidFill>
                  <a:schemeClr val="dk2"/>
                </a:solidFill>
                <a:latin typeface="Cambria"/>
                <a:ea typeface="Cambria"/>
                <a:cs typeface="Cambria"/>
                <a:sym typeface="Cambria"/>
              </a:rPr>
            </a:br>
            <a:r>
              <a:rPr lang="en-US" sz="2450" b="0" i="0" u="none" strike="noStrike" cap="none" baseline="0">
                <a:solidFill>
                  <a:schemeClr val="dk2"/>
                </a:solidFill>
                <a:latin typeface="Cambria"/>
                <a:ea typeface="Cambria"/>
                <a:cs typeface="Cambria"/>
                <a:sym typeface="Cambria"/>
              </a:rPr>
              <a:t>FOR CURRICULUM COMMITTEE </a:t>
            </a:r>
          </a:p>
        </p:txBody>
      </p:sp>
      <p:sp>
        <p:nvSpPr>
          <p:cNvPr id="156" name="Shape 156"/>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How much does the Senate President know about curriculum? How much should the Senate President know about curriculum?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 What steps should the Curriculum Committee/Curriculum Chair take to deal with this situation?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How might the Curriculum Committee work with the Academic Senate to create a climate where the Senate President would not do this again?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What do you do if nothing seems to work?</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152400"/>
            <a:ext cx="7619999" cy="1447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2700" b="0" i="0" u="none" strike="noStrike" cap="none" baseline="0">
                <a:solidFill>
                  <a:schemeClr val="dk2"/>
                </a:solidFill>
                <a:latin typeface="Cambria"/>
                <a:ea typeface="Cambria"/>
                <a:cs typeface="Cambria"/>
                <a:sym typeface="Cambria"/>
              </a:rPr>
              <a:t>SCENARIO #2: </a:t>
            </a:r>
            <a:br>
              <a:rPr lang="en-US" sz="2700" b="0" i="0" u="none" strike="noStrike" cap="none" baseline="0">
                <a:solidFill>
                  <a:schemeClr val="dk2"/>
                </a:solidFill>
                <a:latin typeface="Cambria"/>
                <a:ea typeface="Cambria"/>
                <a:cs typeface="Cambria"/>
                <a:sym typeface="Cambria"/>
              </a:rPr>
            </a:br>
            <a:r>
              <a:rPr lang="en-US" sz="2700" b="0" i="0" u="none" strike="noStrike" cap="none" baseline="0">
                <a:solidFill>
                  <a:schemeClr val="dk2"/>
                </a:solidFill>
                <a:latin typeface="Cambria"/>
                <a:ea typeface="Cambria"/>
                <a:cs typeface="Cambria"/>
                <a:sym typeface="Cambria"/>
              </a:rPr>
              <a:t>CURRICULUM CHAIR RESISTS BRINGING</a:t>
            </a:r>
            <a:br>
              <a:rPr lang="en-US" sz="2700" b="0" i="0" u="none" strike="noStrike" cap="none" baseline="0">
                <a:solidFill>
                  <a:schemeClr val="dk2"/>
                </a:solidFill>
                <a:latin typeface="Cambria"/>
                <a:ea typeface="Cambria"/>
                <a:cs typeface="Cambria"/>
                <a:sym typeface="Cambria"/>
              </a:rPr>
            </a:br>
            <a:r>
              <a:rPr lang="en-US" sz="2700" b="0" i="0" u="none" strike="noStrike" cap="none" baseline="0">
                <a:solidFill>
                  <a:schemeClr val="dk2"/>
                </a:solidFill>
                <a:latin typeface="Cambria"/>
                <a:ea typeface="Cambria"/>
                <a:cs typeface="Cambria"/>
                <a:sym typeface="Cambria"/>
              </a:rPr>
              <a:t>RECOMMENDATIONS TO THE SENATE </a:t>
            </a:r>
          </a:p>
        </p:txBody>
      </p:sp>
      <p:sp>
        <p:nvSpPr>
          <p:cNvPr id="162" name="Shape 162"/>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lnSpc>
                <a:spcPct val="90000"/>
              </a:lnSpc>
              <a:spcBef>
                <a:spcPts val="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Chair of Curriculum Committee is resisting requests from the Senate president to make more complete reports to the </a:t>
            </a:r>
            <a:r>
              <a:rPr lang="en-US" sz="2200">
                <a:solidFill>
                  <a:schemeClr val="dk1"/>
                </a:solidFill>
                <a:latin typeface="Calibri"/>
                <a:ea typeface="Calibri"/>
                <a:cs typeface="Calibri"/>
                <a:sym typeface="Calibri"/>
              </a:rPr>
              <a:t>S</a:t>
            </a:r>
            <a:r>
              <a:rPr lang="en-US" sz="2200" b="0" i="0" u="none" strike="noStrike" cap="none" baseline="0">
                <a:solidFill>
                  <a:schemeClr val="dk1"/>
                </a:solidFill>
                <a:latin typeface="Calibri"/>
                <a:ea typeface="Calibri"/>
                <a:cs typeface="Calibri"/>
                <a:sym typeface="Calibri"/>
              </a:rPr>
              <a:t>enate and to bring recommendations to the </a:t>
            </a:r>
            <a:r>
              <a:rPr lang="en-US" sz="2200">
                <a:solidFill>
                  <a:schemeClr val="dk1"/>
                </a:solidFill>
                <a:latin typeface="Calibri"/>
                <a:ea typeface="Calibri"/>
                <a:cs typeface="Calibri"/>
                <a:sym typeface="Calibri"/>
              </a:rPr>
              <a:t>S</a:t>
            </a:r>
            <a:r>
              <a:rPr lang="en-US" sz="2200" b="0" i="0" u="none" strike="noStrike" cap="none" baseline="0">
                <a:solidFill>
                  <a:schemeClr val="dk1"/>
                </a:solidFill>
                <a:latin typeface="Calibri"/>
                <a:ea typeface="Calibri"/>
                <a:cs typeface="Calibri"/>
                <a:sym typeface="Calibri"/>
              </a:rPr>
              <a:t>enate for approval</a:t>
            </a:r>
            <a:r>
              <a:rPr lang="en-US" sz="2200">
                <a:solidFill>
                  <a:schemeClr val="dk1"/>
                </a:solidFill>
                <a:latin typeface="Calibri"/>
                <a:ea typeface="Calibri"/>
                <a:cs typeface="Calibri"/>
                <a:sym typeface="Calibri"/>
              </a:rPr>
              <a:t>.</a:t>
            </a:r>
          </a:p>
          <a:p>
            <a:pPr marL="342900" marR="0" lvl="0" indent="-228600" algn="l" rtl="0">
              <a:lnSpc>
                <a:spcPct val="90000"/>
              </a:lnSpc>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Curriculum Committee has been granted the authority to bring recommendations directly to the local governing board by mutual agreement between the local academic senate, college administration, and the governing board. </a:t>
            </a:r>
          </a:p>
          <a:p>
            <a:pPr marL="342900" marR="0" lvl="0" indent="-228600" algn="l" rtl="0">
              <a:lnSpc>
                <a:spcPct val="90000"/>
              </a:lnSpc>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Curriculum Chair claims her committee has developed expertise in curriculum beyond that held by the average senator. </a:t>
            </a:r>
          </a:p>
          <a:p>
            <a:pPr marL="342900" marR="0" lvl="0" indent="-228600" algn="l" rtl="0">
              <a:lnSpc>
                <a:spcPct val="90000"/>
              </a:lnSpc>
              <a:spcBef>
                <a:spcPts val="440"/>
              </a:spcBef>
              <a:buClr>
                <a:schemeClr val="accent1"/>
              </a:buClr>
              <a:buSzPct val="100000"/>
              <a:buFont typeface="Arial"/>
              <a:buChar char="•"/>
            </a:pPr>
            <a:r>
              <a:rPr lang="en-US" sz="2200">
                <a:solidFill>
                  <a:schemeClr val="dk1"/>
                </a:solidFill>
                <a:latin typeface="Calibri"/>
                <a:ea typeface="Calibri"/>
                <a:cs typeface="Calibri"/>
                <a:sym typeface="Calibri"/>
              </a:rPr>
              <a:t>The Chair feels that the</a:t>
            </a:r>
            <a:r>
              <a:rPr lang="en-US" sz="2200" b="0" i="0" u="none" strike="noStrike" cap="none" baseline="0">
                <a:solidFill>
                  <a:schemeClr val="dk1"/>
                </a:solidFill>
                <a:latin typeface="Calibri"/>
                <a:ea typeface="Calibri"/>
                <a:cs typeface="Calibri"/>
                <a:sym typeface="Calibri"/>
              </a:rPr>
              <a:t> expertise should be respected by allowing the Curriculum Committee to continue to work without having its decisions questioned. </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457200" y="2209800"/>
            <a:ext cx="7772400" cy="37338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It is a very common practice that curriculum committees are allowed to send their recommendations on curriculum directly to the governing board. Is this an effective process?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Has the Senate been trained on what the Curriculum Committee does and their role in that process?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Has the Curriculum Committee been trained on the role of the Senate?</a:t>
            </a:r>
          </a:p>
        </p:txBody>
      </p:sp>
      <p:sp>
        <p:nvSpPr>
          <p:cNvPr id="168" name="Shape 168"/>
          <p:cNvSpPr/>
          <p:nvPr/>
        </p:nvSpPr>
        <p:spPr>
          <a:xfrm>
            <a:off x="533400" y="304800"/>
            <a:ext cx="7619999" cy="14478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2700" b="0" i="0" u="none" strike="noStrike" cap="none" baseline="0">
                <a:solidFill>
                  <a:schemeClr val="dk2"/>
                </a:solidFill>
                <a:latin typeface="Cambria"/>
                <a:ea typeface="Cambria"/>
                <a:cs typeface="Cambria"/>
                <a:sym typeface="Cambria"/>
              </a:rPr>
              <a:t>SCENARIO #2 (Cont.): </a:t>
            </a:r>
            <a:br>
              <a:rPr lang="en-US" sz="2700" b="0" i="0" u="none" strike="noStrike" cap="none" baseline="0">
                <a:solidFill>
                  <a:schemeClr val="dk2"/>
                </a:solidFill>
                <a:latin typeface="Cambria"/>
                <a:ea typeface="Cambria"/>
                <a:cs typeface="Cambria"/>
                <a:sym typeface="Cambria"/>
              </a:rPr>
            </a:br>
            <a:r>
              <a:rPr lang="en-US" sz="2700" b="0" i="0" u="none" strike="noStrike" cap="none" baseline="0">
                <a:solidFill>
                  <a:schemeClr val="dk2"/>
                </a:solidFill>
                <a:latin typeface="Cambria"/>
                <a:ea typeface="Cambria"/>
                <a:cs typeface="Cambria"/>
                <a:sym typeface="Cambria"/>
              </a:rPr>
              <a:t>CURRICULUM CHAIR RESISTS BRINGING</a:t>
            </a:r>
            <a:br>
              <a:rPr lang="en-US" sz="2700" b="0" i="0" u="none" strike="noStrike" cap="none" baseline="0">
                <a:solidFill>
                  <a:schemeClr val="dk2"/>
                </a:solidFill>
                <a:latin typeface="Cambria"/>
                <a:ea typeface="Cambria"/>
                <a:cs typeface="Cambria"/>
                <a:sym typeface="Cambria"/>
              </a:rPr>
            </a:br>
            <a:r>
              <a:rPr lang="en-US" sz="2700" b="0" i="0" u="none" strike="noStrike" cap="none" baseline="0">
                <a:solidFill>
                  <a:schemeClr val="dk2"/>
                </a:solidFill>
                <a:latin typeface="Cambria"/>
                <a:ea typeface="Cambria"/>
                <a:cs typeface="Cambria"/>
                <a:sym typeface="Cambria"/>
              </a:rPr>
              <a:t>RECOMMENDATIONS TO THE SENATE </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150" b="0" i="0" u="none" strike="noStrike" cap="none" baseline="0">
                <a:solidFill>
                  <a:schemeClr val="dk2"/>
                </a:solidFill>
                <a:latin typeface="Cambria"/>
                <a:ea typeface="Cambria"/>
                <a:cs typeface="Cambria"/>
                <a:sym typeface="Cambria"/>
              </a:rPr>
              <a:t>SCENARIO #3: </a:t>
            </a:r>
            <a:br>
              <a:rPr lang="en-US" sz="4150" b="0" i="0" u="none" strike="noStrike" cap="none" baseline="0">
                <a:solidFill>
                  <a:schemeClr val="dk2"/>
                </a:solidFill>
                <a:latin typeface="Cambria"/>
                <a:ea typeface="Cambria"/>
                <a:cs typeface="Cambria"/>
                <a:sym typeface="Cambria"/>
              </a:rPr>
            </a:br>
            <a:r>
              <a:rPr lang="en-US" sz="4150" b="0" i="0" u="none" strike="noStrike" cap="none" baseline="0">
                <a:solidFill>
                  <a:schemeClr val="dk2"/>
                </a:solidFill>
                <a:latin typeface="Cambria"/>
                <a:ea typeface="Cambria"/>
                <a:cs typeface="Cambria"/>
                <a:sym typeface="Cambria"/>
              </a:rPr>
              <a:t>ELIMINATION OF COURSEWORK</a:t>
            </a:r>
          </a:p>
        </p:txBody>
      </p:sp>
      <p:sp>
        <p:nvSpPr>
          <p:cNvPr id="174" name="Shape 174"/>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The </a:t>
            </a:r>
            <a:r>
              <a:rPr lang="en-US" sz="2800">
                <a:solidFill>
                  <a:schemeClr val="dk1"/>
                </a:solidFill>
                <a:latin typeface="Calibri"/>
                <a:ea typeface="Calibri"/>
                <a:cs typeface="Calibri"/>
                <a:sym typeface="Calibri"/>
              </a:rPr>
              <a:t>Math</a:t>
            </a:r>
            <a:r>
              <a:rPr lang="en-US" sz="2800" b="0" i="0" u="none" strike="noStrike" cap="none" baseline="0">
                <a:solidFill>
                  <a:schemeClr val="dk1"/>
                </a:solidFill>
                <a:latin typeface="Calibri"/>
                <a:ea typeface="Calibri"/>
                <a:cs typeface="Calibri"/>
                <a:sym typeface="Calibri"/>
              </a:rPr>
              <a:t> department at your college has decided to eliminate the lowest level courses that they offer. The first time that anyone outside of the department has heard about this decision is when the course deactivations have been brought to the Curriculum Committee.</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150" b="0" i="0" u="none" strike="noStrike" cap="none" baseline="0">
                <a:solidFill>
                  <a:schemeClr val="dk2"/>
                </a:solidFill>
                <a:latin typeface="Cambria"/>
                <a:ea typeface="Cambria"/>
                <a:cs typeface="Cambria"/>
                <a:sym typeface="Cambria"/>
              </a:rPr>
              <a:t>SCENARIO #3 (Cont.): </a:t>
            </a:r>
            <a:br>
              <a:rPr lang="en-US" sz="4150" b="0" i="0" u="none" strike="noStrike" cap="none" baseline="0">
                <a:solidFill>
                  <a:schemeClr val="dk2"/>
                </a:solidFill>
                <a:latin typeface="Cambria"/>
                <a:ea typeface="Cambria"/>
                <a:cs typeface="Cambria"/>
                <a:sym typeface="Cambria"/>
              </a:rPr>
            </a:br>
            <a:r>
              <a:rPr lang="en-US" sz="4150" b="0" i="0" u="none" strike="noStrike" cap="none" baseline="0">
                <a:solidFill>
                  <a:schemeClr val="dk2"/>
                </a:solidFill>
                <a:latin typeface="Cambria"/>
                <a:ea typeface="Cambria"/>
                <a:cs typeface="Cambria"/>
                <a:sym typeface="Cambria"/>
              </a:rPr>
              <a:t>ELIMINATION OF COURSEWORK </a:t>
            </a:r>
          </a:p>
        </p:txBody>
      </p:sp>
      <p:sp>
        <p:nvSpPr>
          <p:cNvPr id="180" name="Shape 180"/>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800">
                <a:solidFill>
                  <a:schemeClr val="dk1"/>
                </a:solidFill>
                <a:latin typeface="Calibri"/>
                <a:ea typeface="Calibri"/>
                <a:cs typeface="Calibri"/>
                <a:sym typeface="Calibri"/>
              </a:rPr>
              <a:t>What administrators should be involved in this process and when?</a:t>
            </a:r>
          </a:p>
          <a:p>
            <a:pPr marL="342900" marR="0" lvl="0" indent="-228600" algn="l" rtl="0">
              <a:spcBef>
                <a:spcPts val="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What is the first step for the Curriculum Committee? </a:t>
            </a:r>
          </a:p>
          <a:p>
            <a:pPr marL="342900" marR="0" lvl="0" indent="-228600" algn="l" rtl="0">
              <a:spcBef>
                <a:spcPts val="56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Is this a discussion that should be held at the Curriculum Committee, the Academic Senate, or both? </a:t>
            </a:r>
          </a:p>
          <a:p>
            <a:pPr marL="342900" marR="0" lvl="0" indent="-228600" algn="l" rtl="0">
              <a:spcBef>
                <a:spcPts val="56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Who gets to decide what level of course is too low for the credit program? </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150" b="0" i="0" u="none" strike="noStrike" cap="none" baseline="0">
                <a:solidFill>
                  <a:schemeClr val="dk2"/>
                </a:solidFill>
                <a:latin typeface="Cambria"/>
                <a:ea typeface="Cambria"/>
                <a:cs typeface="Cambria"/>
                <a:sym typeface="Cambria"/>
              </a:rPr>
              <a:t>SCENARIO #4: </a:t>
            </a:r>
            <a:br>
              <a:rPr lang="en-US" sz="4150" b="0" i="0" u="none" strike="noStrike" cap="none" baseline="0">
                <a:solidFill>
                  <a:schemeClr val="dk2"/>
                </a:solidFill>
                <a:latin typeface="Cambria"/>
                <a:ea typeface="Cambria"/>
                <a:cs typeface="Cambria"/>
                <a:sym typeface="Cambria"/>
              </a:rPr>
            </a:br>
            <a:r>
              <a:rPr lang="en-US" sz="4150" b="0" i="0" u="none" strike="noStrike" cap="none" baseline="0">
                <a:solidFill>
                  <a:schemeClr val="dk2"/>
                </a:solidFill>
                <a:latin typeface="Cambria"/>
                <a:ea typeface="Cambria"/>
                <a:cs typeface="Cambria"/>
                <a:sym typeface="Cambria"/>
              </a:rPr>
              <a:t>COMBINING COURSEWORK </a:t>
            </a:r>
          </a:p>
        </p:txBody>
      </p:sp>
      <p:sp>
        <p:nvSpPr>
          <p:cNvPr id="186" name="Shape 186"/>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Decision of discipline faculty to combine reading and English</a:t>
            </a:r>
          </a:p>
          <a:p>
            <a:pPr marL="640080" marR="0" lvl="1" indent="-233680" algn="l" rtl="0">
              <a:spcBef>
                <a:spcPts val="400"/>
              </a:spcBef>
              <a:buClr>
                <a:schemeClr val="accent2"/>
              </a:buClr>
              <a:buSzPct val="100000"/>
              <a:buFont typeface="Arial"/>
              <a:buChar char="•"/>
            </a:pPr>
            <a:r>
              <a:rPr lang="en-US" sz="2000" b="0" i="0" u="none" strike="noStrike" cap="none" baseline="0">
                <a:solidFill>
                  <a:schemeClr val="dk1"/>
                </a:solidFill>
                <a:latin typeface="Calibri"/>
                <a:ea typeface="Calibri"/>
                <a:cs typeface="Calibri"/>
                <a:sym typeface="Calibri"/>
              </a:rPr>
              <a:t>Based on lack of adequate funding and department philosophy about what should be taught at the credit level </a:t>
            </a:r>
          </a:p>
          <a:p>
            <a:pPr marL="640080" marR="0" lvl="1" indent="-233680" algn="l" rtl="0">
              <a:spcBef>
                <a:spcPts val="400"/>
              </a:spcBef>
              <a:buClr>
                <a:schemeClr val="accent2"/>
              </a:buClr>
              <a:buSzPct val="100000"/>
              <a:buFont typeface="Arial"/>
              <a:buChar char="•"/>
            </a:pPr>
            <a:r>
              <a:rPr lang="en-US" sz="2000" b="0" i="0" u="none" strike="noStrike" cap="none" baseline="0">
                <a:solidFill>
                  <a:schemeClr val="dk1"/>
                </a:solidFill>
                <a:latin typeface="Calibri"/>
                <a:ea typeface="Calibri"/>
                <a:cs typeface="Calibri"/>
                <a:sym typeface="Calibri"/>
              </a:rPr>
              <a:t>Strong discussion held in curriculum meeting with respect to equity and access, degree progress, philosophy of department, what constitutes “readiness” for college-level work… </a:t>
            </a:r>
          </a:p>
          <a:p>
            <a:pPr marL="342900" marR="0" lvl="0" indent="-228600" algn="l" rtl="0">
              <a:spcBef>
                <a:spcPts val="56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Led to larger campus-wide discussion of “Academic Floor”</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28600"/>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EFFECTIVE PRACTICES</a:t>
            </a:r>
          </a:p>
        </p:txBody>
      </p:sp>
      <p:sp>
        <p:nvSpPr>
          <p:cNvPr id="192" name="Shape 192"/>
          <p:cNvSpPr txBox="1">
            <a:spLocks noGrp="1"/>
          </p:cNvSpPr>
          <p:nvPr>
            <p:ph type="body" idx="1"/>
          </p:nvPr>
        </p:nvSpPr>
        <p:spPr>
          <a:xfrm>
            <a:off x="685800" y="1295400"/>
            <a:ext cx="7696199" cy="4267199"/>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What works best for your campus and district?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Is there established policy on campus? </a:t>
            </a:r>
          </a:p>
          <a:p>
            <a:pPr marL="640080" marR="0" lvl="1" indent="-233680" algn="l" rtl="0">
              <a:spcBef>
                <a:spcPts val="400"/>
              </a:spcBef>
              <a:buClr>
                <a:schemeClr val="accent2"/>
              </a:buClr>
              <a:buSzPct val="100000"/>
              <a:buFont typeface="Arial"/>
              <a:buChar char="•"/>
            </a:pPr>
            <a:r>
              <a:rPr lang="en-US" sz="2000" b="0" i="0" u="none" strike="noStrike" cap="none" baseline="0">
                <a:solidFill>
                  <a:schemeClr val="dk1"/>
                </a:solidFill>
                <a:latin typeface="Calibri"/>
                <a:ea typeface="Calibri"/>
                <a:cs typeface="Calibri"/>
                <a:sym typeface="Calibri"/>
              </a:rPr>
              <a:t>Or is this an “informal” agreement? </a:t>
            </a:r>
          </a:p>
          <a:p>
            <a:pPr marL="640080" marR="0" lvl="1" indent="-233680" algn="l" rtl="0">
              <a:spcBef>
                <a:spcPts val="400"/>
              </a:spcBef>
              <a:buClr>
                <a:schemeClr val="accent2"/>
              </a:buClr>
              <a:buSzPct val="100000"/>
              <a:buFont typeface="Arial"/>
              <a:buChar char="•"/>
            </a:pPr>
            <a:r>
              <a:rPr lang="en-US" sz="2000" b="0" i="0" u="none" strike="noStrike" cap="none" baseline="0">
                <a:solidFill>
                  <a:schemeClr val="dk1"/>
                </a:solidFill>
                <a:latin typeface="Calibri"/>
                <a:ea typeface="Calibri"/>
                <a:cs typeface="Calibri"/>
                <a:sym typeface="Calibri"/>
              </a:rPr>
              <a:t>Or a practice?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Should process be revisited? </a:t>
            </a:r>
          </a:p>
          <a:p>
            <a:pPr marL="640080" marR="0" lvl="1" indent="-233680" algn="l" rtl="0">
              <a:spcBef>
                <a:spcPts val="400"/>
              </a:spcBef>
              <a:buClr>
                <a:schemeClr val="accent2"/>
              </a:buClr>
              <a:buSzPct val="100000"/>
              <a:buFont typeface="Arial"/>
              <a:buChar char="•"/>
            </a:pPr>
            <a:r>
              <a:rPr lang="en-US" sz="2000" b="0" i="0" u="none" strike="noStrike" cap="none" baseline="0">
                <a:solidFill>
                  <a:schemeClr val="dk1"/>
                </a:solidFill>
                <a:latin typeface="Calibri"/>
                <a:ea typeface="Calibri"/>
                <a:cs typeface="Calibri"/>
                <a:sym typeface="Calibri"/>
              </a:rPr>
              <a:t>How often? </a:t>
            </a:r>
          </a:p>
          <a:p>
            <a:pPr marL="640080" marR="0" lvl="1" indent="-233680" algn="l" rtl="0">
              <a:spcBef>
                <a:spcPts val="400"/>
              </a:spcBef>
              <a:buClr>
                <a:schemeClr val="accent2"/>
              </a:buClr>
              <a:buSzPct val="100000"/>
              <a:buFont typeface="Arial"/>
              <a:buChar char="•"/>
            </a:pPr>
            <a:r>
              <a:rPr lang="en-US" sz="2000" b="0" i="0" u="none" strike="noStrike" cap="none" baseline="0">
                <a:solidFill>
                  <a:schemeClr val="dk1"/>
                </a:solidFill>
                <a:latin typeface="Calibri"/>
                <a:ea typeface="Calibri"/>
                <a:cs typeface="Calibri"/>
                <a:sym typeface="Calibri"/>
              </a:rPr>
              <a:t>By whom?</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Communication: multiple campuses in a multi-college district </a:t>
            </a:r>
          </a:p>
          <a:p>
            <a:pPr marL="640080" marR="0" lvl="1" indent="-233680" algn="l" rtl="0">
              <a:spcBef>
                <a:spcPts val="400"/>
              </a:spcBef>
              <a:buClr>
                <a:schemeClr val="accent2"/>
              </a:buClr>
              <a:buSzPct val="100000"/>
              <a:buFont typeface="Arial"/>
              <a:buChar char="•"/>
            </a:pPr>
            <a:r>
              <a:rPr lang="en-US" sz="2000" b="0" i="0" u="none" strike="noStrike" cap="none" baseline="0">
                <a:solidFill>
                  <a:schemeClr val="dk1"/>
                </a:solidFill>
                <a:latin typeface="Calibri"/>
                <a:ea typeface="Calibri"/>
                <a:cs typeface="Calibri"/>
                <a:sym typeface="Calibri"/>
              </a:rPr>
              <a:t>District wide curriculum committee? </a:t>
            </a:r>
          </a:p>
          <a:p>
            <a:pPr marL="640080" marR="0" lvl="1" indent="-233680" algn="l" rtl="0">
              <a:spcBef>
                <a:spcPts val="400"/>
              </a:spcBef>
              <a:buClr>
                <a:schemeClr val="accent2"/>
              </a:buClr>
              <a:buSzPct val="100000"/>
              <a:buFont typeface="Arial"/>
              <a:buChar char="•"/>
            </a:pPr>
            <a:r>
              <a:rPr lang="en-US" sz="2000" b="0" i="0" u="none" strike="noStrike" cap="none" baseline="0">
                <a:solidFill>
                  <a:schemeClr val="dk1"/>
                </a:solidFill>
                <a:latin typeface="Calibri"/>
                <a:ea typeface="Calibri"/>
                <a:cs typeface="Calibri"/>
                <a:sym typeface="Calibri"/>
              </a:rPr>
              <a:t>How are changes to curriculum communicated? </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DESCRIPTION</a:t>
            </a:r>
          </a:p>
        </p:txBody>
      </p:sp>
      <p:sp>
        <p:nvSpPr>
          <p:cNvPr id="89" name="Shape 89"/>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Are your Senate and Curriculum Committees relationships under pressure?  Some curriculum committees and senates struggle with responsibilities, roles, and decision-making for curriculum approval processes.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Units-to-contact-hours, unit cre</a:t>
            </a:r>
            <a:r>
              <a:rPr lang="en-US" sz="2400">
                <a:solidFill>
                  <a:schemeClr val="dk1"/>
                </a:solidFill>
                <a:latin typeface="Calibri"/>
                <a:ea typeface="Calibri"/>
                <a:cs typeface="Calibri"/>
                <a:sym typeface="Calibri"/>
              </a:rPr>
              <a:t>e</a:t>
            </a:r>
            <a:r>
              <a:rPr lang="en-US" sz="2400" b="0" i="0" u="none" strike="noStrike" cap="none" baseline="0">
                <a:solidFill>
                  <a:schemeClr val="dk1"/>
                </a:solidFill>
                <a:latin typeface="Calibri"/>
                <a:ea typeface="Calibri"/>
                <a:cs typeface="Calibri"/>
                <a:sym typeface="Calibri"/>
              </a:rPr>
              <a:t>p, </a:t>
            </a:r>
            <a:r>
              <a:rPr lang="en-US" sz="2400">
                <a:solidFill>
                  <a:schemeClr val="dk1"/>
                </a:solidFill>
                <a:latin typeface="Calibri"/>
                <a:ea typeface="Calibri"/>
                <a:cs typeface="Calibri"/>
                <a:sym typeface="Calibri"/>
              </a:rPr>
              <a:t>class size, </a:t>
            </a:r>
            <a:r>
              <a:rPr lang="en-US" sz="2400" b="0" i="0" u="none" strike="noStrike" cap="none" baseline="0">
                <a:solidFill>
                  <a:schemeClr val="dk1"/>
                </a:solidFill>
                <a:latin typeface="Calibri"/>
                <a:ea typeface="Calibri"/>
                <a:cs typeface="Calibri"/>
                <a:sym typeface="Calibri"/>
              </a:rPr>
              <a:t>ADT obligations, local degrees and certificates, Distance Education </a:t>
            </a:r>
            <a:r>
              <a:rPr lang="en-US" sz="2400">
                <a:solidFill>
                  <a:schemeClr val="dk1"/>
                </a:solidFill>
                <a:latin typeface="Calibri"/>
                <a:ea typeface="Calibri"/>
                <a:cs typeface="Calibri"/>
                <a:sym typeface="Calibri"/>
              </a:rPr>
              <a:t>a</a:t>
            </a:r>
            <a:r>
              <a:rPr lang="en-US" sz="2400" b="0" i="0" u="none" strike="noStrike" cap="none" baseline="0">
                <a:solidFill>
                  <a:schemeClr val="dk1"/>
                </a:solidFill>
                <a:latin typeface="Calibri"/>
                <a:ea typeface="Calibri"/>
                <a:cs typeface="Calibri"/>
                <a:sym typeface="Calibri"/>
              </a:rPr>
              <a:t>ddendu</a:t>
            </a:r>
            <a:r>
              <a:rPr lang="en-US" sz="2400">
                <a:solidFill>
                  <a:schemeClr val="dk1"/>
                </a:solidFill>
                <a:latin typeface="Calibri"/>
                <a:ea typeface="Calibri"/>
                <a:cs typeface="Calibri"/>
                <a:sym typeface="Calibri"/>
              </a:rPr>
              <a:t>m, prerequisites, </a:t>
            </a:r>
            <a:r>
              <a:rPr lang="en-US" sz="2400" b="0" i="0" u="none" strike="noStrike" cap="none" baseline="0">
                <a:solidFill>
                  <a:schemeClr val="dk1"/>
                </a:solidFill>
                <a:latin typeface="Calibri"/>
                <a:ea typeface="Calibri"/>
                <a:cs typeface="Calibri"/>
                <a:sym typeface="Calibri"/>
              </a:rPr>
              <a:t>stand alone courses, </a:t>
            </a:r>
            <a:r>
              <a:rPr lang="en-US" sz="2400" b="1" i="0" u="none" strike="noStrike" cap="none" baseline="0">
                <a:solidFill>
                  <a:schemeClr val="dk1"/>
                </a:solidFill>
                <a:latin typeface="Calibri"/>
                <a:ea typeface="Calibri"/>
                <a:cs typeface="Calibri"/>
                <a:sym typeface="Calibri"/>
              </a:rPr>
              <a:t>and </a:t>
            </a:r>
            <a:r>
              <a:rPr lang="en-US" sz="2400" b="0" i="0" u="none" strike="noStrike" cap="none" baseline="0">
                <a:solidFill>
                  <a:schemeClr val="dk1"/>
                </a:solidFill>
                <a:latin typeface="Calibri"/>
                <a:ea typeface="Calibri"/>
                <a:cs typeface="Calibri"/>
                <a:sym typeface="Calibri"/>
              </a:rPr>
              <a:t>approval processes are current issues under discussion at many curriculum committees and senates.  </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EFFECTIVE PRACTICES</a:t>
            </a:r>
          </a:p>
        </p:txBody>
      </p:sp>
      <p:sp>
        <p:nvSpPr>
          <p:cNvPr id="198" name="Shape 198"/>
          <p:cNvSpPr txBox="1">
            <a:spLocks noGrp="1"/>
          </p:cNvSpPr>
          <p:nvPr>
            <p:ph type="body" idx="1"/>
          </p:nvPr>
        </p:nvSpPr>
        <p:spPr>
          <a:xfrm>
            <a:off x="685800" y="1447800"/>
            <a:ext cx="7772400" cy="4114799"/>
          </a:xfrm>
          <a:prstGeom prst="rect">
            <a:avLst/>
          </a:prstGeom>
          <a:noFill/>
          <a:ln>
            <a:noFill/>
          </a:ln>
        </p:spPr>
        <p:txBody>
          <a:bodyPr lIns="91425" tIns="45700" rIns="91425" bIns="45700" anchor="t" anchorCtr="0">
            <a:noAutofit/>
          </a:bodyPr>
          <a:lstStyle/>
          <a:p>
            <a:pPr marL="342900" marR="0" lvl="0" indent="-228600" algn="l" rtl="0">
              <a:lnSpc>
                <a:spcPct val="80000"/>
              </a:lnSpc>
              <a:spcBef>
                <a:spcPts val="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One way to keep the lines of communication between the senate and curriculum committee open is through the </a:t>
            </a:r>
            <a:r>
              <a:rPr lang="en-US" sz="2200">
                <a:solidFill>
                  <a:schemeClr val="dk1"/>
                </a:solidFill>
                <a:latin typeface="Calibri"/>
                <a:ea typeface="Calibri"/>
                <a:cs typeface="Calibri"/>
                <a:sym typeface="Calibri"/>
              </a:rPr>
              <a:t>C</a:t>
            </a:r>
            <a:r>
              <a:rPr lang="en-US" sz="2200" b="0" i="0" u="none" strike="noStrike" cap="none" baseline="0">
                <a:solidFill>
                  <a:schemeClr val="dk1"/>
                </a:solidFill>
                <a:latin typeface="Calibri"/>
                <a:ea typeface="Calibri"/>
                <a:cs typeface="Calibri"/>
                <a:sym typeface="Calibri"/>
              </a:rPr>
              <a:t>urriculum </a:t>
            </a:r>
            <a:r>
              <a:rPr lang="en-US" sz="2200">
                <a:solidFill>
                  <a:schemeClr val="dk1"/>
                </a:solidFill>
                <a:latin typeface="Calibri"/>
                <a:ea typeface="Calibri"/>
                <a:cs typeface="Calibri"/>
                <a:sym typeface="Calibri"/>
              </a:rPr>
              <a:t>C</a:t>
            </a:r>
            <a:r>
              <a:rPr lang="en-US" sz="2200" b="0" i="0" u="none" strike="noStrike" cap="none" baseline="0">
                <a:solidFill>
                  <a:schemeClr val="dk1"/>
                </a:solidFill>
                <a:latin typeface="Calibri"/>
                <a:ea typeface="Calibri"/>
                <a:cs typeface="Calibri"/>
                <a:sym typeface="Calibri"/>
              </a:rPr>
              <a:t>hair. </a:t>
            </a:r>
          </a:p>
          <a:p>
            <a:pPr marL="342900" marR="0" lvl="0" indent="-228600" algn="l" rtl="0">
              <a:lnSpc>
                <a:spcPct val="80000"/>
              </a:lnSpc>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There are many possible ways of choosing your </a:t>
            </a:r>
            <a:r>
              <a:rPr lang="en-US" sz="2200">
                <a:solidFill>
                  <a:schemeClr val="dk1"/>
                </a:solidFill>
                <a:latin typeface="Calibri"/>
                <a:ea typeface="Calibri"/>
                <a:cs typeface="Calibri"/>
                <a:sym typeface="Calibri"/>
              </a:rPr>
              <a:t>C</a:t>
            </a:r>
            <a:r>
              <a:rPr lang="en-US" sz="2200" b="0" i="0" u="none" strike="noStrike" cap="none" baseline="0">
                <a:solidFill>
                  <a:schemeClr val="dk1"/>
                </a:solidFill>
                <a:latin typeface="Calibri"/>
                <a:ea typeface="Calibri"/>
                <a:cs typeface="Calibri"/>
                <a:sym typeface="Calibri"/>
              </a:rPr>
              <a:t>urriculum </a:t>
            </a:r>
            <a:r>
              <a:rPr lang="en-US" sz="2200">
                <a:solidFill>
                  <a:schemeClr val="dk1"/>
                </a:solidFill>
                <a:latin typeface="Calibri"/>
                <a:ea typeface="Calibri"/>
                <a:cs typeface="Calibri"/>
                <a:sym typeface="Calibri"/>
              </a:rPr>
              <a:t>C</a:t>
            </a:r>
            <a:r>
              <a:rPr lang="en-US" sz="2200" b="0" i="0" u="none" strike="noStrike" cap="none" baseline="0">
                <a:solidFill>
                  <a:schemeClr val="dk1"/>
                </a:solidFill>
                <a:latin typeface="Calibri"/>
                <a:ea typeface="Calibri"/>
                <a:cs typeface="Calibri"/>
                <a:sym typeface="Calibri"/>
              </a:rPr>
              <a:t>hair: </a:t>
            </a:r>
          </a:p>
          <a:p>
            <a:pPr marL="640080" marR="0" lvl="1" indent="-233680" algn="l" rtl="0">
              <a:lnSpc>
                <a:spcPct val="80000"/>
              </a:lnSpc>
              <a:spcBef>
                <a:spcPts val="410"/>
              </a:spcBef>
              <a:buClr>
                <a:schemeClr val="accent2"/>
              </a:buClr>
              <a:buSzPct val="97619"/>
              <a:buFont typeface="Arial"/>
              <a:buChar char="•"/>
            </a:pPr>
            <a:r>
              <a:rPr lang="en-US" sz="2050" b="0" i="0" u="none" strike="noStrike" cap="none" baseline="0">
                <a:solidFill>
                  <a:schemeClr val="dk1"/>
                </a:solidFill>
                <a:latin typeface="Calibri"/>
                <a:ea typeface="Calibri"/>
                <a:cs typeface="Calibri"/>
                <a:sym typeface="Calibri"/>
              </a:rPr>
              <a:t>Current Senate President </a:t>
            </a:r>
          </a:p>
          <a:p>
            <a:pPr marL="640080" marR="0" lvl="1" indent="-233680" algn="l" rtl="0">
              <a:lnSpc>
                <a:spcPct val="80000"/>
              </a:lnSpc>
              <a:spcBef>
                <a:spcPts val="410"/>
              </a:spcBef>
              <a:buClr>
                <a:schemeClr val="accent2"/>
              </a:buClr>
              <a:buSzPct val="97619"/>
              <a:buFont typeface="Arial"/>
              <a:buChar char="•"/>
            </a:pPr>
            <a:r>
              <a:rPr lang="en-US" sz="2050" b="0" i="0" u="none" strike="noStrike" cap="none" baseline="0">
                <a:solidFill>
                  <a:schemeClr val="dk1"/>
                </a:solidFill>
                <a:latin typeface="Calibri"/>
                <a:ea typeface="Calibri"/>
                <a:cs typeface="Calibri"/>
                <a:sym typeface="Calibri"/>
              </a:rPr>
              <a:t>Past Senate President </a:t>
            </a:r>
          </a:p>
          <a:p>
            <a:pPr marL="640080" marR="0" lvl="1" indent="-233680" algn="l" rtl="0">
              <a:lnSpc>
                <a:spcPct val="80000"/>
              </a:lnSpc>
              <a:spcBef>
                <a:spcPts val="410"/>
              </a:spcBef>
              <a:buClr>
                <a:schemeClr val="accent2"/>
              </a:buClr>
              <a:buSzPct val="97619"/>
              <a:buFont typeface="Arial"/>
              <a:buChar char="•"/>
            </a:pPr>
            <a:r>
              <a:rPr lang="en-US" sz="2050" b="0" i="0" u="none" strike="noStrike" cap="none" baseline="0">
                <a:solidFill>
                  <a:schemeClr val="dk1"/>
                </a:solidFill>
                <a:latin typeface="Calibri"/>
                <a:ea typeface="Calibri"/>
                <a:cs typeface="Calibri"/>
                <a:sym typeface="Calibri"/>
              </a:rPr>
              <a:t>Appointed by Senate President </a:t>
            </a:r>
          </a:p>
          <a:p>
            <a:pPr marL="640080" marR="0" lvl="1" indent="-233680" algn="l" rtl="0">
              <a:lnSpc>
                <a:spcPct val="80000"/>
              </a:lnSpc>
              <a:spcBef>
                <a:spcPts val="410"/>
              </a:spcBef>
              <a:buClr>
                <a:schemeClr val="accent2"/>
              </a:buClr>
              <a:buSzPct val="97619"/>
              <a:buFont typeface="Arial"/>
              <a:buChar char="•"/>
            </a:pPr>
            <a:r>
              <a:rPr lang="en-US" sz="2050" b="0" i="0" u="none" strike="noStrike" cap="none" baseline="0">
                <a:solidFill>
                  <a:schemeClr val="dk1"/>
                </a:solidFill>
                <a:latin typeface="Calibri"/>
                <a:ea typeface="Calibri"/>
                <a:cs typeface="Calibri"/>
                <a:sym typeface="Calibri"/>
              </a:rPr>
              <a:t>Member of Senate Exec Board (VP, Secretary, etc.) </a:t>
            </a:r>
          </a:p>
          <a:p>
            <a:pPr marL="640080" marR="0" lvl="1" indent="-233680" algn="l" rtl="0">
              <a:lnSpc>
                <a:spcPct val="80000"/>
              </a:lnSpc>
              <a:spcBef>
                <a:spcPts val="410"/>
              </a:spcBef>
              <a:buClr>
                <a:schemeClr val="accent2"/>
              </a:buClr>
              <a:buSzPct val="97619"/>
              <a:buFont typeface="Arial"/>
              <a:buChar char="•"/>
            </a:pPr>
            <a:r>
              <a:rPr lang="en-US" sz="2050" b="0" i="0" u="none" strike="noStrike" cap="none" baseline="0">
                <a:solidFill>
                  <a:schemeClr val="dk1"/>
                </a:solidFill>
                <a:latin typeface="Calibri"/>
                <a:ea typeface="Calibri"/>
                <a:cs typeface="Calibri"/>
                <a:sym typeface="Calibri"/>
              </a:rPr>
              <a:t>Elected by the curriculum committee </a:t>
            </a:r>
          </a:p>
          <a:p>
            <a:pPr marL="640080" marR="0" lvl="1" indent="-233680" algn="l" rtl="0">
              <a:lnSpc>
                <a:spcPct val="80000"/>
              </a:lnSpc>
              <a:spcBef>
                <a:spcPts val="410"/>
              </a:spcBef>
              <a:buClr>
                <a:schemeClr val="accent2"/>
              </a:buClr>
              <a:buSzPct val="97619"/>
              <a:buFont typeface="Arial"/>
              <a:buChar char="•"/>
            </a:pPr>
            <a:r>
              <a:rPr lang="en-US" sz="2050">
                <a:solidFill>
                  <a:schemeClr val="dk1"/>
                </a:solidFill>
                <a:latin typeface="Calibri"/>
                <a:ea typeface="Calibri"/>
                <a:cs typeface="Calibri"/>
                <a:sym typeface="Calibri"/>
              </a:rPr>
              <a:t>Elected by Senate</a:t>
            </a:r>
          </a:p>
          <a:p>
            <a:pPr marL="640080" marR="0" lvl="1" indent="-233680" algn="l" rtl="0">
              <a:lnSpc>
                <a:spcPct val="80000"/>
              </a:lnSpc>
              <a:spcBef>
                <a:spcPts val="410"/>
              </a:spcBef>
              <a:buClr>
                <a:schemeClr val="accent2"/>
              </a:buClr>
              <a:buSzPct val="97619"/>
              <a:buFont typeface="Arial"/>
              <a:buChar char="•"/>
            </a:pPr>
            <a:r>
              <a:rPr lang="en-US" sz="2050" b="0" i="0" u="none" strike="noStrike" cap="none" baseline="0">
                <a:solidFill>
                  <a:schemeClr val="dk1"/>
                </a:solidFill>
                <a:latin typeface="Calibri"/>
                <a:ea typeface="Calibri"/>
                <a:cs typeface="Calibri"/>
                <a:sym typeface="Calibri"/>
              </a:rPr>
              <a:t>Elected by Faculty </a:t>
            </a:r>
          </a:p>
          <a:p>
            <a:pPr marL="342900" marR="0" lvl="0" indent="-228600" algn="l" rtl="0">
              <a:lnSpc>
                <a:spcPct val="80000"/>
              </a:lnSpc>
              <a:spcBef>
                <a:spcPts val="440"/>
              </a:spcBef>
              <a:buClr>
                <a:schemeClr val="accent1"/>
              </a:buClr>
              <a:buSzPct val="100000"/>
              <a:buFont typeface="Arial"/>
              <a:buChar char="•"/>
            </a:pPr>
            <a:r>
              <a:rPr lang="en-US" sz="2200" b="0" i="0" u="none" strike="noStrike" cap="none" baseline="0">
                <a:solidFill>
                  <a:schemeClr val="dk1"/>
                </a:solidFill>
                <a:latin typeface="Calibri"/>
                <a:ea typeface="Calibri"/>
                <a:cs typeface="Calibri"/>
                <a:sym typeface="Calibri"/>
              </a:rPr>
              <a:t>However the choice is made, it is recommended that the Curriculum Chair attend Senate meetings.</a:t>
            </a:r>
          </a:p>
        </p:txBody>
      </p: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EFFECTIVE PRACTICES</a:t>
            </a:r>
          </a:p>
        </p:txBody>
      </p:sp>
      <p:sp>
        <p:nvSpPr>
          <p:cNvPr id="204" name="Shape 204"/>
          <p:cNvSpPr txBox="1">
            <a:spLocks noGrp="1"/>
          </p:cNvSpPr>
          <p:nvPr>
            <p:ph type="body" idx="1"/>
          </p:nvPr>
        </p:nvSpPr>
        <p:spPr>
          <a:xfrm>
            <a:off x="685800" y="1219200"/>
            <a:ext cx="7772400" cy="37338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The </a:t>
            </a:r>
            <a:r>
              <a:rPr lang="en-US" sz="2400">
                <a:solidFill>
                  <a:schemeClr val="dk1"/>
                </a:solidFill>
                <a:latin typeface="Calibri"/>
                <a:ea typeface="Calibri"/>
                <a:cs typeface="Calibri"/>
                <a:sym typeface="Calibri"/>
              </a:rPr>
              <a:t>C</a:t>
            </a:r>
            <a:r>
              <a:rPr lang="en-US" sz="2400" b="0" i="0" u="none" strike="noStrike" cap="none" baseline="0">
                <a:solidFill>
                  <a:schemeClr val="dk1"/>
                </a:solidFill>
                <a:latin typeface="Calibri"/>
                <a:ea typeface="Calibri"/>
                <a:cs typeface="Calibri"/>
                <a:sym typeface="Calibri"/>
              </a:rPr>
              <a:t>urriculum Chair reports on the work of the committee at every </a:t>
            </a:r>
            <a:r>
              <a:rPr lang="en-US" sz="2400">
                <a:solidFill>
                  <a:schemeClr val="dk1"/>
                </a:solidFill>
                <a:latin typeface="Calibri"/>
                <a:ea typeface="Calibri"/>
                <a:cs typeface="Calibri"/>
                <a:sym typeface="Calibri"/>
              </a:rPr>
              <a:t>S</a:t>
            </a:r>
            <a:r>
              <a:rPr lang="en-US" sz="2400" b="0" i="0" u="none" strike="noStrike" cap="none" baseline="0">
                <a:solidFill>
                  <a:schemeClr val="dk1"/>
                </a:solidFill>
                <a:latin typeface="Calibri"/>
                <a:ea typeface="Calibri"/>
                <a:cs typeface="Calibri"/>
                <a:sym typeface="Calibri"/>
              </a:rPr>
              <a:t>enate meeting.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Train your senate about what the role of the curriculum committee is and how the </a:t>
            </a:r>
            <a:r>
              <a:rPr lang="en-US" sz="2400">
                <a:solidFill>
                  <a:schemeClr val="dk1"/>
                </a:solidFill>
                <a:latin typeface="Calibri"/>
                <a:ea typeface="Calibri"/>
                <a:cs typeface="Calibri"/>
                <a:sym typeface="Calibri"/>
              </a:rPr>
              <a:t>S</a:t>
            </a:r>
            <a:r>
              <a:rPr lang="en-US" sz="2400" b="0" i="0" u="none" strike="noStrike" cap="none" baseline="0">
                <a:solidFill>
                  <a:schemeClr val="dk1"/>
                </a:solidFill>
                <a:latin typeface="Calibri"/>
                <a:ea typeface="Calibri"/>
                <a:cs typeface="Calibri"/>
                <a:sym typeface="Calibri"/>
              </a:rPr>
              <a:t>enate works with the committee to make recommendations to the governing board.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Train the curriculum committee members to remember that the </a:t>
            </a:r>
            <a:r>
              <a:rPr lang="en-US" sz="2400">
                <a:solidFill>
                  <a:schemeClr val="dk1"/>
                </a:solidFill>
                <a:latin typeface="Calibri"/>
                <a:ea typeface="Calibri"/>
                <a:cs typeface="Calibri"/>
                <a:sym typeface="Calibri"/>
              </a:rPr>
              <a:t>S</a:t>
            </a:r>
            <a:r>
              <a:rPr lang="en-US" sz="2400" b="0" i="0" u="none" strike="noStrike" cap="none" baseline="0">
                <a:solidFill>
                  <a:schemeClr val="dk1"/>
                </a:solidFill>
                <a:latin typeface="Calibri"/>
                <a:ea typeface="Calibri"/>
                <a:cs typeface="Calibri"/>
                <a:sym typeface="Calibri"/>
              </a:rPr>
              <a:t>enate is the recommending body on all 10+1 items even if the committee is permitted to send things straight to the board. </a:t>
            </a:r>
          </a:p>
          <a:p>
            <a:pPr marL="640080" marR="0" lvl="1" indent="-233680" algn="l" rtl="0">
              <a:spcBef>
                <a:spcPts val="480"/>
              </a:spcBef>
              <a:buClr>
                <a:schemeClr val="accent2"/>
              </a:buClr>
              <a:buSzPct val="100000"/>
              <a:buFont typeface="Arial"/>
              <a:buChar char="•"/>
            </a:pPr>
            <a:r>
              <a:rPr lang="en-US" sz="2400" b="0" i="0" u="none" strike="noStrike" cap="none" baseline="0">
                <a:solidFill>
                  <a:schemeClr val="dk1"/>
                </a:solidFill>
                <a:latin typeface="Calibri"/>
                <a:ea typeface="Calibri"/>
                <a:cs typeface="Calibri"/>
                <a:sym typeface="Calibri"/>
              </a:rPr>
              <a:t>Don’t let them believe they are alone on the island.</a:t>
            </a: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EFFECTIVE PRACTICES</a:t>
            </a:r>
          </a:p>
        </p:txBody>
      </p:sp>
      <p:sp>
        <p:nvSpPr>
          <p:cNvPr id="210" name="Shape 210"/>
          <p:cNvSpPr txBox="1">
            <a:spLocks noGrp="1"/>
          </p:cNvSpPr>
          <p:nvPr>
            <p:ph type="body" idx="1"/>
          </p:nvPr>
        </p:nvSpPr>
        <p:spPr>
          <a:xfrm>
            <a:off x="457200" y="1371600"/>
            <a:ext cx="7619999" cy="35052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800">
                <a:solidFill>
                  <a:schemeClr val="dk1"/>
                </a:solidFill>
                <a:latin typeface="Calibri"/>
                <a:ea typeface="Calibri"/>
                <a:cs typeface="Calibri"/>
                <a:sym typeface="Calibri"/>
              </a:rPr>
              <a:t>Vice President of Instruction presence at both the Curriculum Committee and the Academic Senate meetings.</a:t>
            </a:r>
          </a:p>
          <a:p>
            <a:pPr marL="342900" marR="0" lvl="0" indent="-228600" algn="l" rtl="0">
              <a:spcBef>
                <a:spcPts val="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Multi college districts have many different structures that need to be considered. No matter what your structure is, all college senates need to know what is happening and be involved in all policy recommendations. </a:t>
            </a:r>
          </a:p>
          <a:p>
            <a:pPr marL="342900" marR="0" lvl="0" indent="-228600" algn="l" rtl="0">
              <a:spcBef>
                <a:spcPts val="560"/>
              </a:spcBef>
              <a:buClr>
                <a:schemeClr val="accent1"/>
              </a:buClr>
              <a:buSzPct val="100000"/>
              <a:buFont typeface="Arial"/>
              <a:buChar char="•"/>
            </a:pPr>
            <a:r>
              <a:rPr lang="en-US" sz="2800" b="0" i="0" u="none" strike="noStrike" cap="none" baseline="0">
                <a:solidFill>
                  <a:schemeClr val="dk1"/>
                </a:solidFill>
                <a:latin typeface="Calibri"/>
                <a:ea typeface="Calibri"/>
                <a:cs typeface="Calibri"/>
                <a:sym typeface="Calibri"/>
              </a:rPr>
              <a:t>The policies that apply to students should not be different at the different colleges in a district.</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LOCAL SUCCESS STORIES</a:t>
            </a:r>
          </a:p>
        </p:txBody>
      </p:sp>
      <p:sp>
        <p:nvSpPr>
          <p:cNvPr id="216" name="Shape 216"/>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dk1"/>
              </a:buClr>
              <a:buSzPct val="100000"/>
              <a:buFont typeface="Calibri"/>
              <a:buChar char="•"/>
            </a:pPr>
            <a:r>
              <a:rPr lang="en-US" sz="2000" dirty="0" err="1">
                <a:solidFill>
                  <a:schemeClr val="dk1"/>
                </a:solidFill>
                <a:latin typeface="Calibri"/>
                <a:ea typeface="Calibri"/>
                <a:cs typeface="Calibri"/>
                <a:sym typeface="Calibri"/>
              </a:rPr>
              <a:t>Gavilan</a:t>
            </a:r>
            <a:r>
              <a:rPr lang="en-US" sz="2000" dirty="0">
                <a:solidFill>
                  <a:schemeClr val="dk1"/>
                </a:solidFill>
                <a:latin typeface="Calibri"/>
                <a:ea typeface="Calibri"/>
                <a:cs typeface="Calibri"/>
                <a:sym typeface="Calibri"/>
              </a:rPr>
              <a:t> College: Curriculum Specialist ensures that the Academic Senate is copied on all of the agenda and minutes from the meetings so that they are kept current on all committee actions.</a:t>
            </a:r>
          </a:p>
          <a:p>
            <a:pPr marL="342900" marR="0" lvl="0" indent="-228600" algn="l" rtl="0">
              <a:spcBef>
                <a:spcPts val="0"/>
              </a:spcBef>
              <a:buClr>
                <a:schemeClr val="dk1"/>
              </a:buClr>
              <a:buSzPct val="100000"/>
              <a:buFont typeface="Calibri"/>
              <a:buChar char="•"/>
            </a:pPr>
            <a:r>
              <a:rPr lang="en-US" sz="2000" dirty="0">
                <a:solidFill>
                  <a:schemeClr val="dk1"/>
                </a:solidFill>
                <a:latin typeface="Calibri"/>
                <a:ea typeface="Calibri"/>
                <a:cs typeface="Calibri"/>
                <a:sym typeface="Calibri"/>
              </a:rPr>
              <a:t>Imperial Valley: </a:t>
            </a:r>
            <a:r>
              <a:rPr lang="en-US" sz="2000" dirty="0" smtClean="0">
                <a:solidFill>
                  <a:schemeClr val="dk1"/>
                </a:solidFill>
                <a:latin typeface="Calibri"/>
                <a:ea typeface="Calibri"/>
                <a:cs typeface="Calibri"/>
                <a:sym typeface="Calibri"/>
              </a:rPr>
              <a:t>District asked Curriculum Chair and Senate President to work on plan for class size revisions. </a:t>
            </a:r>
            <a:r>
              <a:rPr lang="en-US" sz="2000" dirty="0">
                <a:solidFill>
                  <a:schemeClr val="dk1"/>
                </a:solidFill>
                <a:latin typeface="Calibri"/>
                <a:ea typeface="Calibri"/>
                <a:cs typeface="Calibri"/>
                <a:sym typeface="Calibri"/>
              </a:rPr>
              <a:t> </a:t>
            </a:r>
            <a:r>
              <a:rPr lang="en-US" sz="2000" dirty="0" smtClean="0">
                <a:solidFill>
                  <a:schemeClr val="dk1"/>
                </a:solidFill>
                <a:latin typeface="Calibri"/>
                <a:ea typeface="Calibri"/>
                <a:cs typeface="Calibri"/>
                <a:sym typeface="Calibri"/>
              </a:rPr>
              <a:t>A task force was created consisting of Senate, Curriculum, and Admin reps.  The plan was developed and incorporated into Academic Procedures, and Curriculum have been using the plan to evaluate all class sizes.</a:t>
            </a:r>
            <a:endParaRPr lang="en-US" sz="2000" dirty="0">
              <a:solidFill>
                <a:schemeClr val="dk1"/>
              </a:solidFill>
              <a:latin typeface="Calibri"/>
              <a:ea typeface="Calibri"/>
              <a:cs typeface="Calibri"/>
              <a:sym typeface="Calibri"/>
            </a:endParaRPr>
          </a:p>
          <a:p>
            <a:pPr marL="342900" marR="0" lvl="0" indent="-228600" algn="l" rtl="0">
              <a:spcBef>
                <a:spcPts val="0"/>
              </a:spcBef>
              <a:buClr>
                <a:schemeClr val="dk1"/>
              </a:buClr>
              <a:buSzPct val="100000"/>
              <a:buFont typeface="Calibri"/>
              <a:buChar char="•"/>
            </a:pPr>
            <a:r>
              <a:rPr lang="en-US" sz="2000" dirty="0">
                <a:solidFill>
                  <a:schemeClr val="dk1"/>
                </a:solidFill>
                <a:latin typeface="Calibri"/>
                <a:ea typeface="Calibri"/>
                <a:cs typeface="Calibri"/>
                <a:sym typeface="Calibri"/>
              </a:rPr>
              <a:t>Mt. San Jacinto College: Stronger alignment between Curriculum and Academic Senate (Curriculum Institute, Dual Enrollment, faculty complaint regarding process)</a:t>
            </a:r>
          </a:p>
          <a:p>
            <a:pPr marL="342900" marR="0" lvl="0" indent="-228600" algn="l" rtl="0">
              <a:spcBef>
                <a:spcPts val="0"/>
              </a:spcBef>
              <a:buClr>
                <a:schemeClr val="dk1"/>
              </a:buClr>
              <a:buSzPct val="100000"/>
              <a:buFont typeface="Calibri"/>
              <a:buChar char="•"/>
            </a:pPr>
            <a:r>
              <a:rPr lang="en-US" sz="2000" dirty="0">
                <a:solidFill>
                  <a:schemeClr val="dk1"/>
                </a:solidFill>
                <a:latin typeface="Calibri"/>
                <a:ea typeface="Calibri"/>
                <a:cs typeface="Calibri"/>
                <a:sym typeface="Calibri"/>
              </a:rPr>
              <a:t>San Jose City College Program Revitalization (discontinuance) policy</a:t>
            </a: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150" b="0" i="0" u="none" strike="noStrike" cap="none" baseline="0">
                <a:solidFill>
                  <a:schemeClr val="dk2"/>
                </a:solidFill>
                <a:latin typeface="Cambria"/>
                <a:ea typeface="Cambria"/>
                <a:cs typeface="Cambria"/>
                <a:sym typeface="Cambria"/>
              </a:rPr>
              <a:t>10+1 WAYS TO DECREASE THE PRESSURE</a:t>
            </a:r>
          </a:p>
        </p:txBody>
      </p:sp>
      <p:sp>
        <p:nvSpPr>
          <p:cNvPr id="222" name="Shape 222"/>
          <p:cNvSpPr txBox="1">
            <a:spLocks noGrp="1"/>
          </p:cNvSpPr>
          <p:nvPr>
            <p:ph type="body" idx="1"/>
          </p:nvPr>
        </p:nvSpPr>
        <p:spPr>
          <a:xfrm>
            <a:off x="228600" y="1676400"/>
            <a:ext cx="8001000" cy="4038599"/>
          </a:xfrm>
          <a:prstGeom prst="rect">
            <a:avLst/>
          </a:prstGeom>
          <a:noFill/>
          <a:ln>
            <a:noFill/>
          </a:ln>
        </p:spPr>
        <p:txBody>
          <a:bodyPr lIns="91425" tIns="45700" rIns="91425" bIns="45700" anchor="t" anchorCtr="0">
            <a:noAutofit/>
          </a:bodyPr>
          <a:lstStyle/>
          <a:p>
            <a:pPr marL="525780" marR="0" lvl="0" indent="-374967" algn="l" rtl="0">
              <a:lnSpc>
                <a:spcPct val="80000"/>
              </a:lnSpc>
              <a:spcBef>
                <a:spcPts val="0"/>
              </a:spcBef>
              <a:buClr>
                <a:schemeClr val="accent1"/>
              </a:buClr>
              <a:buFont typeface="Cambria"/>
              <a:buNone/>
            </a:pPr>
            <a:endParaRPr sz="1400" b="0" i="0" u="none" strike="noStrike" cap="none" baseline="0">
              <a:solidFill>
                <a:schemeClr val="dk1"/>
              </a:solidFill>
              <a:latin typeface="Calibri"/>
              <a:ea typeface="Calibri"/>
              <a:cs typeface="Calibri"/>
              <a:sym typeface="Calibri"/>
            </a:endParaRP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Build relationships with student support services (counseling, library)</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Build the relationship with the CIO</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Listen, listen, listen  - make sure everyone has a voice</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Set up processes before bad things happen</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Appeal Process can’t hurt</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Ignore personalities – focus on the student</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Look for common ground</a:t>
            </a:r>
            <a:r>
              <a:rPr lang="en-US" sz="2000">
                <a:solidFill>
                  <a:schemeClr val="dk1"/>
                </a:solidFill>
                <a:latin typeface="Calibri"/>
                <a:ea typeface="Calibri"/>
                <a:cs typeface="Calibri"/>
                <a:sym typeface="Calibri"/>
              </a:rPr>
              <a:t>--</a:t>
            </a:r>
            <a:r>
              <a:rPr lang="en-US" sz="2000" b="0" i="0" u="none" strike="noStrike" cap="none" baseline="0">
                <a:solidFill>
                  <a:schemeClr val="dk1"/>
                </a:solidFill>
                <a:latin typeface="Calibri"/>
                <a:ea typeface="Calibri"/>
                <a:cs typeface="Calibri"/>
                <a:sym typeface="Calibri"/>
              </a:rPr>
              <a:t> begin with the regulations and processes</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There are two sides to every story</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Be ok with conflict</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Respect is a two-way street</a:t>
            </a:r>
          </a:p>
          <a:p>
            <a:pPr marL="525780" marR="0" lvl="0" indent="-462280" algn="l" rtl="0">
              <a:lnSpc>
                <a:spcPct val="80000"/>
              </a:lnSpc>
              <a:spcBef>
                <a:spcPts val="400"/>
              </a:spcBef>
              <a:buClr>
                <a:schemeClr val="accent1"/>
              </a:buClr>
              <a:buSzPct val="100000"/>
              <a:buFont typeface="Cambria"/>
              <a:buAutoNum type="arabicPeriod"/>
            </a:pPr>
            <a:r>
              <a:rPr lang="en-US" sz="2000" b="0" i="0" u="none" strike="noStrike" cap="none" baseline="0">
                <a:solidFill>
                  <a:schemeClr val="dk1"/>
                </a:solidFill>
                <a:latin typeface="Calibri"/>
                <a:ea typeface="Calibri"/>
                <a:cs typeface="Calibri"/>
                <a:sym typeface="Calibri"/>
              </a:rPr>
              <a:t>Trust your administration, trust your faculty.  But verify!</a:t>
            </a: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RESOURCES</a:t>
            </a:r>
          </a:p>
        </p:txBody>
      </p:sp>
      <p:sp>
        <p:nvSpPr>
          <p:cNvPr id="228" name="Shape 228"/>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200" b="0" i="0" u="none" strike="noStrike" cap="none" baseline="0" dirty="0">
                <a:solidFill>
                  <a:schemeClr val="dk1"/>
                </a:solidFill>
                <a:latin typeface="Calibri"/>
                <a:ea typeface="Calibri"/>
                <a:cs typeface="Calibri"/>
                <a:sym typeface="Calibri"/>
              </a:rPr>
              <a:t>ASCCC 1996 Paper:  </a:t>
            </a:r>
            <a:r>
              <a:rPr lang="en-US" sz="3200" b="0" i="0" u="none" strike="noStrike" cap="none" baseline="0" dirty="0">
                <a:solidFill>
                  <a:schemeClr val="dk1"/>
                </a:solidFill>
                <a:latin typeface="Calibri"/>
                <a:ea typeface="Calibri"/>
                <a:cs typeface="Calibri"/>
                <a:sym typeface="Calibri"/>
                <a:hlinkClick r:id="rId3"/>
              </a:rPr>
              <a:t>The Curriculum Committee:  Role, Structure, Duties, and Standards of Good Practices </a:t>
            </a:r>
            <a:endParaRPr lang="en-US" sz="3200" b="0" i="0" u="none" strike="noStrike" cap="none" baseline="0" dirty="0">
              <a:solidFill>
                <a:schemeClr val="dk1"/>
              </a:solidFill>
              <a:latin typeface="Calibri"/>
              <a:ea typeface="Calibri"/>
              <a:cs typeface="Calibri"/>
              <a:sym typeface="Calibri"/>
            </a:endParaRPr>
          </a:p>
          <a:p>
            <a:pPr marL="342900" marR="0" lvl="0" indent="-228600" algn="l" rtl="0">
              <a:spcBef>
                <a:spcPts val="640"/>
              </a:spcBef>
              <a:buClr>
                <a:schemeClr val="accent1"/>
              </a:buClr>
              <a:buSzPct val="100000"/>
              <a:buFont typeface="Arial"/>
              <a:buChar char="•"/>
            </a:pPr>
            <a:r>
              <a:rPr lang="en-US" sz="3200" b="0" i="0" u="none" strike="noStrike" cap="none" baseline="0" dirty="0">
                <a:solidFill>
                  <a:schemeClr val="dk1"/>
                </a:solidFill>
                <a:latin typeface="Calibri"/>
                <a:ea typeface="Calibri"/>
                <a:cs typeface="Calibri"/>
                <a:sym typeface="Calibri"/>
              </a:rPr>
              <a:t>May 2006 Rostrum Article:  </a:t>
            </a:r>
            <a:r>
              <a:rPr lang="en-US" sz="3200" b="0" i="0" u="none" strike="noStrike" cap="none" baseline="0" dirty="0">
                <a:solidFill>
                  <a:schemeClr val="dk1"/>
                </a:solidFill>
                <a:latin typeface="Calibri"/>
                <a:ea typeface="Calibri"/>
                <a:cs typeface="Calibri"/>
                <a:sym typeface="Calibri"/>
                <a:hlinkClick r:id="rId4"/>
              </a:rPr>
              <a:t>Where, Oh Where Does the Curriculum Go? </a:t>
            </a:r>
            <a:r>
              <a:rPr lang="en-US" sz="3200" b="0" i="0" u="none" strike="noStrike" cap="none" baseline="0" dirty="0">
                <a:solidFill>
                  <a:schemeClr val="dk1"/>
                </a:solidFill>
                <a:latin typeface="Calibri"/>
                <a:ea typeface="Calibri"/>
                <a:cs typeface="Calibri"/>
                <a:sym typeface="Calibri"/>
              </a:rPr>
              <a:t>(M. </a:t>
            </a:r>
            <a:r>
              <a:rPr lang="en-US" sz="3200" b="0" i="0" u="none" strike="noStrike" cap="none" baseline="0" dirty="0" err="1">
                <a:solidFill>
                  <a:schemeClr val="dk1"/>
                </a:solidFill>
                <a:latin typeface="Calibri"/>
                <a:ea typeface="Calibri"/>
                <a:cs typeface="Calibri"/>
                <a:sym typeface="Calibri"/>
              </a:rPr>
              <a:t>Pilati</a:t>
            </a:r>
            <a:r>
              <a:rPr lang="en-US" sz="3200" b="0" i="0" u="none" strike="noStrike" cap="none" baseline="0" dirty="0">
                <a:solidFill>
                  <a:schemeClr val="dk1"/>
                </a:solidFill>
                <a:latin typeface="Calibri"/>
                <a:ea typeface="Calibri"/>
                <a:cs typeface="Calibri"/>
                <a:sym typeface="Calibri"/>
              </a:rPr>
              <a:t>)  </a:t>
            </a:r>
          </a:p>
          <a:p>
            <a:pPr marL="342900" marR="0" lvl="0" indent="-228600" algn="l" rtl="0">
              <a:spcBef>
                <a:spcPts val="640"/>
              </a:spcBef>
              <a:buClr>
                <a:schemeClr val="accent1"/>
              </a:buClr>
              <a:buSzPct val="100000"/>
              <a:buFont typeface="Arial"/>
              <a:buChar char="•"/>
            </a:pPr>
            <a:r>
              <a:rPr lang="en-US" sz="3200" b="0" i="0" u="none" strike="noStrike" cap="none" baseline="0" dirty="0">
                <a:solidFill>
                  <a:schemeClr val="dk1"/>
                </a:solidFill>
                <a:latin typeface="Calibri"/>
                <a:ea typeface="Calibri"/>
                <a:cs typeface="Calibri"/>
                <a:sym typeface="Calibri"/>
                <a:hlinkClick r:id="rId5"/>
              </a:rPr>
              <a:t>ASCCC Curriculum Website </a:t>
            </a:r>
            <a:endParaRPr lang="en-US" sz="3200" b="0" i="0" u="none" strike="noStrike" cap="none" baseline="0" dirty="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762000" y="304800"/>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600" b="0" i="0" u="none" strike="noStrike" cap="none" baseline="0">
                <a:solidFill>
                  <a:schemeClr val="dk2"/>
                </a:solidFill>
                <a:latin typeface="Cambria"/>
                <a:ea typeface="Cambria"/>
                <a:cs typeface="Cambria"/>
                <a:sym typeface="Cambria"/>
              </a:rPr>
              <a:t>OVERVIEW</a:t>
            </a:r>
          </a:p>
        </p:txBody>
      </p:sp>
      <p:sp>
        <p:nvSpPr>
          <p:cNvPr id="95" name="Shape 95"/>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Title 5 and Education Code</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Roles and Responsibilities</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Pressure Cooker Topics</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Effective Practices</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Local Success Stories</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10+1 suggestions for decreasing pressure</a:t>
            </a:r>
          </a:p>
          <a:p>
            <a:pPr marL="342900" marR="0" lvl="0" indent="-88900" algn="l" rtl="0">
              <a:spcBef>
                <a:spcPts val="440"/>
              </a:spcBef>
              <a:buClr>
                <a:schemeClr val="accent1"/>
              </a:buClr>
              <a:buFont typeface="Arial"/>
              <a:buNone/>
            </a:pPr>
            <a:endParaRPr sz="2200" b="0" i="0" u="none" strike="noStrike" cap="none" baseline="0">
              <a:solidFill>
                <a:schemeClr val="dk1"/>
              </a:solidFill>
              <a:latin typeface="Calibri"/>
              <a:ea typeface="Calibri"/>
              <a:cs typeface="Calibri"/>
              <a:sym typeface="Calibri"/>
            </a:endParaRPr>
          </a:p>
          <a:p>
            <a:pPr marL="342900" marR="0" lvl="0" indent="-88900" algn="l" rtl="0">
              <a:spcBef>
                <a:spcPts val="440"/>
              </a:spcBef>
              <a:buClr>
                <a:schemeClr val="accent1"/>
              </a:buClr>
              <a:buFont typeface="Arial"/>
              <a:buNone/>
            </a:pPr>
            <a:endParaRPr sz="2200" b="0" i="0" u="none" strike="noStrike" cap="none" baseline="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762000" y="381000"/>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150" b="0" i="0" u="none" strike="noStrike" cap="none" baseline="0">
                <a:solidFill>
                  <a:schemeClr val="dk2"/>
                </a:solidFill>
                <a:latin typeface="Cambria"/>
                <a:ea typeface="Cambria"/>
                <a:cs typeface="Cambria"/>
                <a:sym typeface="Cambria"/>
              </a:rPr>
              <a:t>WHAT IS THE ROLE OF</a:t>
            </a:r>
            <a:br>
              <a:rPr lang="en-US" sz="4150" b="0" i="0" u="none" strike="noStrike" cap="none" baseline="0">
                <a:solidFill>
                  <a:schemeClr val="dk2"/>
                </a:solidFill>
                <a:latin typeface="Cambria"/>
                <a:ea typeface="Cambria"/>
                <a:cs typeface="Cambria"/>
                <a:sym typeface="Cambria"/>
              </a:rPr>
            </a:br>
            <a:r>
              <a:rPr lang="en-US" sz="4150" b="0" i="0" u="none" strike="noStrike" cap="none" baseline="0">
                <a:solidFill>
                  <a:schemeClr val="dk2"/>
                </a:solidFill>
                <a:latin typeface="Cambria"/>
                <a:ea typeface="Cambria"/>
                <a:cs typeface="Cambria"/>
                <a:sym typeface="Cambria"/>
              </a:rPr>
              <a:t>THE ACADEMIC SENATE?</a:t>
            </a:r>
            <a:br>
              <a:rPr lang="en-US" sz="4150" b="0" i="0" u="none" strike="noStrike" cap="none" baseline="0">
                <a:solidFill>
                  <a:schemeClr val="dk2"/>
                </a:solidFill>
                <a:latin typeface="Cambria"/>
                <a:ea typeface="Cambria"/>
                <a:cs typeface="Cambria"/>
                <a:sym typeface="Cambria"/>
              </a:rPr>
            </a:br>
            <a:endParaRPr lang="en-US" sz="4150" b="0" i="0" u="none" strike="noStrike" cap="none" baseline="0">
              <a:solidFill>
                <a:schemeClr val="dk2"/>
              </a:solidFill>
              <a:latin typeface="Cambria"/>
              <a:ea typeface="Cambria"/>
              <a:cs typeface="Cambria"/>
              <a:sym typeface="Cambria"/>
            </a:endParaRPr>
          </a:p>
        </p:txBody>
      </p:sp>
      <p:sp>
        <p:nvSpPr>
          <p:cNvPr id="101" name="Shape 101"/>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 The Governing Board shall … ensure … the right of academic senates to assume primary responsibility for making recommendation in the areas of curriculum and academic standards. </a:t>
            </a:r>
          </a:p>
          <a:p>
            <a:pPr marL="640080" marR="0" lvl="1" indent="-233680" algn="l" rtl="0">
              <a:spcBef>
                <a:spcPts val="360"/>
              </a:spcBef>
              <a:buClr>
                <a:schemeClr val="accent2"/>
              </a:buClr>
              <a:buSzPct val="100000"/>
              <a:buFont typeface="Arial"/>
              <a:buChar char="•"/>
            </a:pPr>
            <a:r>
              <a:rPr lang="en-US" sz="1800" b="0" i="0" u="none" strike="noStrike" cap="none" baseline="0">
                <a:solidFill>
                  <a:schemeClr val="dk1"/>
                </a:solidFill>
                <a:latin typeface="Calibri"/>
                <a:ea typeface="Calibri"/>
                <a:cs typeface="Calibri"/>
                <a:sym typeface="Calibri"/>
              </a:rPr>
              <a:t>Education Code §70902 (B)(7) </a:t>
            </a:r>
          </a:p>
          <a:p>
            <a:pPr marL="68580" marR="0" lvl="0" indent="-5080" algn="l" rtl="0">
              <a:spcBef>
                <a:spcPts val="480"/>
              </a:spcBef>
              <a:buClr>
                <a:schemeClr val="accent1"/>
              </a:buClr>
              <a:buFont typeface="Arial"/>
              <a:buNone/>
            </a:pPr>
            <a:endParaRPr sz="2400" b="0" i="0" u="none" strike="noStrike" cap="none" baseline="0">
              <a:solidFill>
                <a:schemeClr val="dk1"/>
              </a:solidFill>
              <a:latin typeface="Calibri"/>
              <a:ea typeface="Calibri"/>
              <a:cs typeface="Calibri"/>
              <a:sym typeface="Calibri"/>
            </a:endParaRP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Academic Senate means an organization whose primary function is to make recommendations with respect to academic and professional matters. </a:t>
            </a:r>
          </a:p>
          <a:p>
            <a:pPr marL="640080" marR="0" lvl="1" indent="-233680" algn="l" rtl="0">
              <a:spcBef>
                <a:spcPts val="360"/>
              </a:spcBef>
              <a:buClr>
                <a:schemeClr val="accent2"/>
              </a:buClr>
              <a:buSzPct val="100000"/>
              <a:buFont typeface="Arial"/>
              <a:buChar char="•"/>
            </a:pPr>
            <a:r>
              <a:rPr lang="en-US" sz="1800" b="0" i="0" u="none" strike="noStrike" cap="none" baseline="0">
                <a:solidFill>
                  <a:schemeClr val="dk1"/>
                </a:solidFill>
                <a:latin typeface="Calibri"/>
                <a:ea typeface="Calibri"/>
                <a:cs typeface="Calibri"/>
                <a:sym typeface="Calibri"/>
              </a:rPr>
              <a:t> Title 5 §53200 (B) </a:t>
            </a:r>
          </a:p>
          <a:p>
            <a:pPr marL="342900" marR="0" lvl="0" indent="-88900" algn="l" rtl="0">
              <a:spcBef>
                <a:spcPts val="440"/>
              </a:spcBef>
              <a:buClr>
                <a:schemeClr val="accent1"/>
              </a:buClr>
              <a:buFont typeface="Arial"/>
              <a:buNone/>
            </a:pPr>
            <a:endParaRPr sz="2200" b="0" i="0" u="none" strike="noStrike" cap="none" baseline="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762000" y="304800"/>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150" b="0" i="0" u="none" strike="noStrike" cap="none" baseline="0">
                <a:solidFill>
                  <a:schemeClr val="dk2"/>
                </a:solidFill>
                <a:latin typeface="Cambria"/>
                <a:ea typeface="Cambria"/>
                <a:cs typeface="Cambria"/>
                <a:sym typeface="Cambria"/>
              </a:rPr>
              <a:t>TITLE 5 §53203 - AUTHORITY</a:t>
            </a:r>
            <a:br>
              <a:rPr lang="en-US" sz="4150" b="0" i="0" u="none" strike="noStrike" cap="none" baseline="0">
                <a:solidFill>
                  <a:schemeClr val="dk2"/>
                </a:solidFill>
                <a:latin typeface="Cambria"/>
                <a:ea typeface="Cambria"/>
                <a:cs typeface="Cambria"/>
                <a:sym typeface="Cambria"/>
              </a:rPr>
            </a:br>
            <a:endParaRPr lang="en-US" sz="4150" b="0" i="0" u="none" strike="noStrike" cap="none" baseline="0">
              <a:solidFill>
                <a:schemeClr val="dk2"/>
              </a:solidFill>
              <a:latin typeface="Cambria"/>
              <a:ea typeface="Cambria"/>
              <a:cs typeface="Cambria"/>
              <a:sym typeface="Cambria"/>
            </a:endParaRPr>
          </a:p>
        </p:txBody>
      </p:sp>
      <p:sp>
        <p:nvSpPr>
          <p:cNvPr id="107" name="Shape 107"/>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(A) Governing Board shall adopt policies for the appropriate delegation of authority and responsibility to its college and/or district academic senate.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(B) Policies in (A) shall be adopted through collegial consultation with the Academic Senate. </a:t>
            </a:r>
          </a:p>
          <a:p>
            <a:pPr marL="342900" marR="0" lvl="0" indent="-228600" algn="l" rtl="0">
              <a:spcBef>
                <a:spcPts val="48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(C) Guarantees the Academic Senate the </a:t>
            </a:r>
            <a:br>
              <a:rPr lang="en-US" sz="2400" b="0" i="0" u="none" strike="noStrike" cap="none" baseline="0">
                <a:solidFill>
                  <a:schemeClr val="dk1"/>
                </a:solidFill>
                <a:latin typeface="Calibri"/>
                <a:ea typeface="Calibri"/>
                <a:cs typeface="Calibri"/>
                <a:sym typeface="Calibri"/>
              </a:rPr>
            </a:br>
            <a:r>
              <a:rPr lang="en-US" sz="2400" b="0" i="0" u="none" strike="noStrike" cap="none" baseline="0">
                <a:solidFill>
                  <a:schemeClr val="dk1"/>
                </a:solidFill>
                <a:latin typeface="Calibri"/>
                <a:ea typeface="Calibri"/>
                <a:cs typeface="Calibri"/>
                <a:sym typeface="Calibri"/>
              </a:rPr>
              <a:t>right to meet with or appear before the </a:t>
            </a:r>
            <a:br>
              <a:rPr lang="en-US" sz="2400" b="0" i="0" u="none" strike="noStrike" cap="none" baseline="0">
                <a:solidFill>
                  <a:schemeClr val="dk1"/>
                </a:solidFill>
                <a:latin typeface="Calibri"/>
                <a:ea typeface="Calibri"/>
                <a:cs typeface="Calibri"/>
                <a:sym typeface="Calibri"/>
              </a:rPr>
            </a:br>
            <a:r>
              <a:rPr lang="en-US" sz="2400" b="0" i="0" u="none" strike="noStrike" cap="none" baseline="0">
                <a:solidFill>
                  <a:schemeClr val="dk1"/>
                </a:solidFill>
                <a:latin typeface="Calibri"/>
                <a:ea typeface="Calibri"/>
                <a:cs typeface="Calibri"/>
                <a:sym typeface="Calibri"/>
              </a:rPr>
              <a:t>board. </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762000" y="304800"/>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150" b="0" i="0" u="none" strike="noStrike" cap="none" baseline="0">
                <a:solidFill>
                  <a:schemeClr val="dk2"/>
                </a:solidFill>
                <a:latin typeface="Cambria"/>
                <a:ea typeface="Cambria"/>
                <a:cs typeface="Cambria"/>
                <a:sym typeface="Cambria"/>
              </a:rPr>
              <a:t>THE “10+1” AND CURRICULUM</a:t>
            </a:r>
          </a:p>
        </p:txBody>
      </p:sp>
      <p:sp>
        <p:nvSpPr>
          <p:cNvPr id="113" name="Shape 113"/>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SECTION §53200 (C)</a:t>
            </a:r>
          </a:p>
          <a:p>
            <a:pPr marL="525780" marR="0" lvl="0" indent="-462280" algn="l" rtl="0">
              <a:spcBef>
                <a:spcPts val="480"/>
              </a:spcBef>
              <a:buClr>
                <a:schemeClr val="accent1"/>
              </a:buClr>
              <a:buSzPct val="100000"/>
              <a:buFont typeface="Cambria"/>
              <a:buAutoNum type="arabicPeriod"/>
            </a:pPr>
            <a:r>
              <a:rPr lang="en-US" sz="2400" b="0" i="0" u="none" strike="noStrike" cap="none" baseline="0">
                <a:solidFill>
                  <a:schemeClr val="dk1"/>
                </a:solidFill>
                <a:latin typeface="Calibri"/>
                <a:ea typeface="Calibri"/>
                <a:cs typeface="Calibri"/>
                <a:sym typeface="Calibri"/>
              </a:rPr>
              <a:t>Curriculum, including establishing prerequisites </a:t>
            </a:r>
          </a:p>
          <a:p>
            <a:pPr marL="525780" marR="0" lvl="0" indent="-462280" algn="l" rtl="0">
              <a:spcBef>
                <a:spcPts val="480"/>
              </a:spcBef>
              <a:buClr>
                <a:schemeClr val="accent1"/>
              </a:buClr>
              <a:buSzPct val="100000"/>
              <a:buFont typeface="Cambria"/>
              <a:buAutoNum type="arabicPeriod"/>
            </a:pPr>
            <a:r>
              <a:rPr lang="en-US" sz="2400" b="0" i="0" u="none" strike="noStrike" cap="none" baseline="0">
                <a:solidFill>
                  <a:schemeClr val="dk1"/>
                </a:solidFill>
                <a:latin typeface="Calibri"/>
                <a:ea typeface="Calibri"/>
                <a:cs typeface="Calibri"/>
                <a:sym typeface="Calibri"/>
              </a:rPr>
              <a:t>Degree &amp; Certificate Requirements </a:t>
            </a:r>
          </a:p>
          <a:p>
            <a:pPr marL="525780" marR="0" lvl="0" indent="-462280" algn="l" rtl="0">
              <a:spcBef>
                <a:spcPts val="480"/>
              </a:spcBef>
              <a:buClr>
                <a:schemeClr val="accent1"/>
              </a:buClr>
              <a:buSzPct val="100000"/>
              <a:buFont typeface="Cambria"/>
              <a:buAutoNum type="arabicPeriod"/>
            </a:pPr>
            <a:r>
              <a:rPr lang="en-US" sz="2400" b="0" i="0" u="none" strike="noStrike" cap="none" baseline="0">
                <a:solidFill>
                  <a:schemeClr val="dk1"/>
                </a:solidFill>
                <a:latin typeface="Calibri"/>
                <a:ea typeface="Calibri"/>
                <a:cs typeface="Calibri"/>
                <a:sym typeface="Calibri"/>
              </a:rPr>
              <a:t>Grading Policies </a:t>
            </a:r>
          </a:p>
          <a:p>
            <a:pPr marL="525780" marR="0" lvl="0" indent="-462280" algn="l" rtl="0">
              <a:spcBef>
                <a:spcPts val="480"/>
              </a:spcBef>
              <a:buClr>
                <a:schemeClr val="accent1"/>
              </a:buClr>
              <a:buSzPct val="100000"/>
              <a:buFont typeface="Cambria"/>
              <a:buAutoNum type="arabicPeriod"/>
            </a:pPr>
            <a:r>
              <a:rPr lang="en-US" sz="2400" b="0" i="0" u="none" strike="noStrike" cap="none" baseline="0">
                <a:solidFill>
                  <a:schemeClr val="dk1"/>
                </a:solidFill>
                <a:latin typeface="Calibri"/>
                <a:ea typeface="Calibri"/>
                <a:cs typeface="Calibri"/>
                <a:sym typeface="Calibri"/>
              </a:rPr>
              <a:t>Educational Program Development </a:t>
            </a:r>
          </a:p>
          <a:p>
            <a:pPr marL="525780" marR="0" lvl="0" indent="-462280" algn="l" rtl="0">
              <a:spcBef>
                <a:spcPts val="480"/>
              </a:spcBef>
              <a:buClr>
                <a:schemeClr val="accent1"/>
              </a:buClr>
              <a:buSzPct val="100000"/>
              <a:buFont typeface="Cambria"/>
              <a:buAutoNum type="arabicPeriod"/>
            </a:pPr>
            <a:r>
              <a:rPr lang="en-US" sz="2400" b="0" i="0" u="none" strike="noStrike" cap="none" baseline="0">
                <a:solidFill>
                  <a:schemeClr val="dk1"/>
                </a:solidFill>
                <a:latin typeface="Calibri"/>
                <a:ea typeface="Calibri"/>
                <a:cs typeface="Calibri"/>
                <a:sym typeface="Calibri"/>
              </a:rPr>
              <a:t>Standards &amp; Policies regarding Student Preparation and Success</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762000" y="609600"/>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4150" b="0" i="0" u="none" strike="noStrike" cap="none" baseline="0">
                <a:solidFill>
                  <a:schemeClr val="dk2"/>
                </a:solidFill>
                <a:latin typeface="Cambria"/>
                <a:ea typeface="Cambria"/>
                <a:cs typeface="Cambria"/>
                <a:sym typeface="Cambria"/>
              </a:rPr>
              <a:t>CURRICULUM COMMITTEE AUTHORITY</a:t>
            </a:r>
            <a:br>
              <a:rPr lang="en-US" sz="4150" b="0" i="0" u="none" strike="noStrike" cap="none" baseline="0">
                <a:solidFill>
                  <a:schemeClr val="dk2"/>
                </a:solidFill>
                <a:latin typeface="Cambria"/>
                <a:ea typeface="Cambria"/>
                <a:cs typeface="Cambria"/>
                <a:sym typeface="Cambria"/>
              </a:rPr>
            </a:br>
            <a:endParaRPr lang="en-US" sz="4150" b="0" i="0" u="none" strike="noStrike" cap="none" baseline="0">
              <a:solidFill>
                <a:schemeClr val="dk2"/>
              </a:solidFill>
              <a:latin typeface="Cambria"/>
              <a:ea typeface="Cambria"/>
              <a:cs typeface="Cambria"/>
              <a:sym typeface="Cambria"/>
            </a:endParaRPr>
          </a:p>
        </p:txBody>
      </p:sp>
      <p:sp>
        <p:nvSpPr>
          <p:cNvPr id="119" name="Shape 119"/>
          <p:cNvSpPr txBox="1">
            <a:spLocks noGrp="1"/>
          </p:cNvSpPr>
          <p:nvPr>
            <p:ph type="body" idx="1"/>
          </p:nvPr>
        </p:nvSpPr>
        <p:spPr>
          <a:xfrm>
            <a:off x="457200" y="1600200"/>
            <a:ext cx="7619999" cy="4800600"/>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3200" b="0" i="0" u="none" strike="noStrike" cap="none" baseline="0">
                <a:solidFill>
                  <a:schemeClr val="dk1"/>
                </a:solidFill>
                <a:latin typeface="Calibri"/>
                <a:ea typeface="Calibri"/>
                <a:cs typeface="Calibri"/>
                <a:sym typeface="Calibri"/>
              </a:rPr>
              <a:t>Title 5 §55002: </a:t>
            </a:r>
          </a:p>
          <a:p>
            <a:pPr marL="640080" marR="0" lvl="1" indent="-233680" algn="l" rtl="0">
              <a:spcBef>
                <a:spcPts val="480"/>
              </a:spcBef>
              <a:buClr>
                <a:schemeClr val="accent2"/>
              </a:buClr>
              <a:buSzPct val="100000"/>
              <a:buFont typeface="Arial"/>
              <a:buChar char="•"/>
            </a:pPr>
            <a:r>
              <a:rPr lang="en-US" sz="2400" b="0" i="0" u="none" strike="noStrike" cap="none" baseline="0">
                <a:solidFill>
                  <a:schemeClr val="dk1"/>
                </a:solidFill>
                <a:latin typeface="Calibri"/>
                <a:ea typeface="Calibri"/>
                <a:cs typeface="Calibri"/>
                <a:sym typeface="Calibri"/>
              </a:rPr>
              <a:t>Curriculum Committee. The college and/or district curriculum committee recommending the course shall be established by the mutual agreement of the college and/or district administration and the academic senate. The committee shall be either a committee of the academic senate or a committee that includes faculty and is otherwise comprised in a way that is mutually agreeable to the college and/or district administration and the academic senate. </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685800" y="228600"/>
            <a:ext cx="7772400" cy="2087562"/>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2700" b="0" i="0" u="none" strike="noStrike" cap="none" baseline="0">
                <a:solidFill>
                  <a:schemeClr val="dk2"/>
                </a:solidFill>
                <a:latin typeface="Cambria"/>
                <a:ea typeface="Cambria"/>
                <a:cs typeface="Cambria"/>
                <a:sym typeface="Cambria"/>
              </a:rPr>
              <a:t>ASCCC Paper (1996):</a:t>
            </a:r>
            <a:br>
              <a:rPr lang="en-US" sz="2700" b="0" i="0" u="none" strike="noStrike" cap="none" baseline="0">
                <a:solidFill>
                  <a:schemeClr val="dk2"/>
                </a:solidFill>
                <a:latin typeface="Cambria"/>
                <a:ea typeface="Cambria"/>
                <a:cs typeface="Cambria"/>
                <a:sym typeface="Cambria"/>
              </a:rPr>
            </a:br>
            <a:r>
              <a:rPr lang="en-US" sz="2700" b="0" i="0" u="none" strike="noStrike" cap="none" baseline="0">
                <a:solidFill>
                  <a:schemeClr val="dk2"/>
                </a:solidFill>
                <a:latin typeface="Cambria"/>
                <a:ea typeface="Cambria"/>
                <a:cs typeface="Cambria"/>
                <a:sym typeface="Cambria"/>
              </a:rPr>
              <a:t>THE CURRICULUM COMMITTEE: </a:t>
            </a:r>
            <a:br>
              <a:rPr lang="en-US" sz="2700" b="0" i="0" u="none" strike="noStrike" cap="none" baseline="0">
                <a:solidFill>
                  <a:schemeClr val="dk2"/>
                </a:solidFill>
                <a:latin typeface="Cambria"/>
                <a:ea typeface="Cambria"/>
                <a:cs typeface="Cambria"/>
                <a:sym typeface="Cambria"/>
              </a:rPr>
            </a:br>
            <a:r>
              <a:rPr lang="en-US" sz="2700" b="0" i="0" u="none" strike="noStrike" cap="none" baseline="0">
                <a:solidFill>
                  <a:schemeClr val="dk2"/>
                </a:solidFill>
                <a:latin typeface="Cambria"/>
                <a:ea typeface="Cambria"/>
                <a:cs typeface="Cambria"/>
                <a:sym typeface="Cambria"/>
              </a:rPr>
              <a:t>ROLE, STRUCTURE, DUTIES, AND STANDARDS OF GOOD PRACTICES </a:t>
            </a:r>
          </a:p>
        </p:txBody>
      </p:sp>
      <p:sp>
        <p:nvSpPr>
          <p:cNvPr id="125" name="Shape 125"/>
          <p:cNvSpPr txBox="1">
            <a:spLocks noGrp="1"/>
          </p:cNvSpPr>
          <p:nvPr>
            <p:ph type="body" idx="1"/>
          </p:nvPr>
        </p:nvSpPr>
        <p:spPr>
          <a:xfrm>
            <a:off x="685800" y="2438400"/>
            <a:ext cx="7772400" cy="2971799"/>
          </a:xfrm>
          <a:prstGeom prst="rect">
            <a:avLst/>
          </a:prstGeom>
          <a:noFill/>
          <a:ln>
            <a:noFill/>
          </a:ln>
        </p:spPr>
        <p:txBody>
          <a:bodyPr lIns="91425" tIns="45700" rIns="91425" bIns="45700" anchor="t" anchorCtr="0">
            <a:noAutofit/>
          </a:bodyPr>
          <a:lstStyle/>
          <a:p>
            <a:pPr marL="342900" marR="0" lvl="0" indent="-2286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“The policies and procedures by which the committee will operate are determined by the academic senate, either solely or in partnership with the board. </a:t>
            </a:r>
          </a:p>
          <a:p>
            <a:pPr marL="342900" marR="0" lvl="0" indent="-228600" algn="l" rtl="0">
              <a:spcBef>
                <a:spcPts val="480"/>
              </a:spcBef>
              <a:buClr>
                <a:schemeClr val="accent1"/>
              </a:buClr>
              <a:buSzPct val="100000"/>
              <a:buFont typeface="Arial"/>
              <a:buChar char="•"/>
            </a:pPr>
            <a:r>
              <a:rPr lang="en-US" sz="2400" b="0" i="1" u="none" strike="noStrike" cap="none" baseline="0">
                <a:solidFill>
                  <a:schemeClr val="dk1"/>
                </a:solidFill>
                <a:latin typeface="Calibri"/>
                <a:ea typeface="Calibri"/>
                <a:cs typeface="Calibri"/>
                <a:sym typeface="Calibri"/>
              </a:rPr>
              <a:t>Because of this required senate oversight, there must be a direct link between the curriculum committee and the senate.”</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4637"/>
            <a:ext cx="7619999"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Cambria"/>
              <a:buNone/>
            </a:pPr>
            <a:r>
              <a:rPr lang="en-US" sz="3600" b="0" i="0" u="none" strike="noStrike" cap="none" baseline="0">
                <a:solidFill>
                  <a:schemeClr val="dk2"/>
                </a:solidFill>
                <a:latin typeface="Cambria"/>
                <a:ea typeface="Cambria"/>
                <a:cs typeface="Cambria"/>
                <a:sym typeface="Cambria"/>
              </a:rPr>
              <a:t>DIFFERENT SENATE-CURRICULUM STRUCTURES</a:t>
            </a:r>
          </a:p>
        </p:txBody>
      </p:sp>
      <p:sp>
        <p:nvSpPr>
          <p:cNvPr id="131" name="Shape 131"/>
          <p:cNvSpPr txBox="1">
            <a:spLocks noGrp="1"/>
          </p:cNvSpPr>
          <p:nvPr>
            <p:ph type="body" idx="1"/>
          </p:nvPr>
        </p:nvSpPr>
        <p:spPr>
          <a:xfrm>
            <a:off x="457200" y="1739675"/>
            <a:ext cx="7619999" cy="4800600"/>
          </a:xfrm>
          <a:prstGeom prst="rect">
            <a:avLst/>
          </a:prstGeom>
          <a:noFill/>
          <a:ln>
            <a:noFill/>
          </a:ln>
        </p:spPr>
        <p:txBody>
          <a:bodyPr lIns="91425" tIns="45700" rIns="91425" bIns="45700" anchor="t" anchorCtr="0">
            <a:noAutofit/>
          </a:bodyPr>
          <a:lstStyle/>
          <a:p>
            <a:pPr marL="342900" marR="0" lvl="0" indent="-241300" algn="l" rtl="0">
              <a:spcBef>
                <a:spcPts val="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Imperial Valley: Curriculum membership consists largely of department chairs and coordinators, but Senate elects Curriculum Chair.  CIO is the only administrative voting member.</a:t>
            </a:r>
          </a:p>
          <a:p>
            <a:pPr marL="0" marR="0" lvl="0" indent="0" algn="l" rtl="0">
              <a:spcBef>
                <a:spcPts val="0"/>
              </a:spcBef>
              <a:buNone/>
            </a:pPr>
            <a:endParaRPr sz="2400">
              <a:solidFill>
                <a:schemeClr val="dk1"/>
              </a:solidFill>
              <a:latin typeface="Calibri"/>
              <a:ea typeface="Calibri"/>
              <a:cs typeface="Calibri"/>
              <a:sym typeface="Calibri"/>
            </a:endParaRPr>
          </a:p>
          <a:p>
            <a:pPr marL="342900" marR="0" lvl="0" indent="-241300" algn="l" rtl="0">
              <a:spcBef>
                <a:spcPts val="440"/>
              </a:spcBef>
              <a:buClr>
                <a:schemeClr val="accent1"/>
              </a:buClr>
              <a:buSzPct val="100000"/>
              <a:buFont typeface="Arial"/>
              <a:buChar char="•"/>
            </a:pPr>
            <a:r>
              <a:rPr lang="en-US" sz="2400" b="0" i="0" u="none" strike="noStrike" cap="none" baseline="0">
                <a:solidFill>
                  <a:schemeClr val="dk1"/>
                </a:solidFill>
                <a:latin typeface="Calibri"/>
                <a:ea typeface="Calibri"/>
                <a:cs typeface="Calibri"/>
                <a:sym typeface="Calibri"/>
              </a:rPr>
              <a:t>Mt. San Jacinto: Curriculum membership consists of representatives from various areas of the college as well as counseling, articulation, library, and Distance Education representatives and a few administrators;  Curriculum Faculty Co-Chair is elected from among the faculty on the committee</a:t>
            </a:r>
          </a:p>
          <a:p>
            <a:pPr marL="0" marR="0" lvl="0" indent="0" algn="l" rtl="0">
              <a:spcBef>
                <a:spcPts val="440"/>
              </a:spcBef>
              <a:buNone/>
            </a:pPr>
            <a:endParaRPr sz="2000">
              <a:solidFill>
                <a:schemeClr val="dk1"/>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1643</Words>
  <Application>Microsoft Macintosh PowerPoint</Application>
  <PresentationFormat>On-screen Show (4:3)</PresentationFormat>
  <Paragraphs>153</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Adjacency</vt:lpstr>
      <vt:lpstr>Interacting with Local Senates</vt:lpstr>
      <vt:lpstr>DESCRIPTION</vt:lpstr>
      <vt:lpstr>OVERVIEW</vt:lpstr>
      <vt:lpstr>WHAT IS THE ROLE OF THE ACADEMIC SENATE? </vt:lpstr>
      <vt:lpstr>TITLE 5 §53203 - AUTHORITY </vt:lpstr>
      <vt:lpstr>THE “10+1” AND CURRICULUM</vt:lpstr>
      <vt:lpstr>CURRICULUM COMMITTEE AUTHORITY </vt:lpstr>
      <vt:lpstr>ASCCC Paper (1996): THE CURRICULUM COMMITTEE:  ROLE, STRUCTURE, DUTIES, AND STANDARDS OF GOOD PRACTICES </vt:lpstr>
      <vt:lpstr>DIFFERENT SENATE-CURRICULUM STRUCTURES</vt:lpstr>
      <vt:lpstr>DIFFERENT SENATE-CURRICULUM STRUCTURES</vt:lpstr>
      <vt:lpstr>PRESSURE COOKER TOPICS</vt:lpstr>
      <vt:lpstr>SCENARIO #1:  LACK OF SUPPORT BY FACULTY SENATE PRESIDENT FOR CURRICULUM COMMITTEE </vt:lpstr>
      <vt:lpstr>SCENARIO #1 (Cont.):  LACK OF SUPPORT BY FACULTY SENATE PRESIDENT FOR CURRICULUM COMMITTEE </vt:lpstr>
      <vt:lpstr>SCENARIO #2:  CURRICULUM CHAIR RESISTS BRINGING RECOMMENDATIONS TO THE SENATE </vt:lpstr>
      <vt:lpstr>PowerPoint Presentation</vt:lpstr>
      <vt:lpstr>SCENARIO #3:  ELIMINATION OF COURSEWORK</vt:lpstr>
      <vt:lpstr>SCENARIO #3 (Cont.):  ELIMINATION OF COURSEWORK </vt:lpstr>
      <vt:lpstr>SCENARIO #4:  COMBINING COURSEWORK </vt:lpstr>
      <vt:lpstr>EFFECTIVE PRACTICES</vt:lpstr>
      <vt:lpstr>EFFECTIVE PRACTICES</vt:lpstr>
      <vt:lpstr>EFFECTIVE PRACTICES</vt:lpstr>
      <vt:lpstr>EFFECTIVE PRACTICES</vt:lpstr>
      <vt:lpstr>LOCAL SUCCESS STORIES</vt:lpstr>
      <vt:lpstr>10+1 WAYS TO DECREASE THE PRESSURE</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Interacting with Local Senates</dc:title>
  <dc:creator>Kathleen Rose</dc:creator>
  <cp:lastModifiedBy>Michael Heumann</cp:lastModifiedBy>
  <cp:revision>3</cp:revision>
  <dcterms:modified xsi:type="dcterms:W3CDTF">2015-07-10T20:52:05Z</dcterms:modified>
</cp:coreProperties>
</file>