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60" r:id="rId4"/>
    <p:sldId id="261" r:id="rId5"/>
    <p:sldId id="268" r:id="rId6"/>
    <p:sldId id="262" r:id="rId7"/>
    <p:sldId id="267" r:id="rId8"/>
    <p:sldId id="263" r:id="rId9"/>
    <p:sldId id="265" r:id="rId10"/>
    <p:sldId id="258" r:id="rId11"/>
    <p:sldId id="269" r:id="rId12"/>
    <p:sldId id="264" r:id="rId13"/>
    <p:sldId id="259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660"/>
  </p:normalViewPr>
  <p:slideViewPr>
    <p:cSldViewPr>
      <p:cViewPr varScale="1">
        <p:scale>
          <a:sx n="68" d="100"/>
          <a:sy n="68" d="100"/>
        </p:scale>
        <p:origin x="146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70EE31-9D17-4225-9513-CFFFBF6BA4A4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5584A3-016B-483C-9312-99E0C0070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081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2B19F58-FC12-4054-A796-2528325CFA7B}" type="datetime1">
              <a:rPr lang="en-US" smtClean="0"/>
              <a:t>2/22/2019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/>
              <a:t>2019 Part-Time Faculty Leadership Institute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3963E3D-3C2A-4FAD-BE3C-CE177651BA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B329-034B-4FB8-81B4-67C5FD6064B0}" type="datetime1">
              <a:rPr lang="en-US" smtClean="0"/>
              <a:t>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2019 Part-Time Faculty Leadership Institute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63E3D-3C2A-4FAD-BE3C-CE177651BA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28C38-9CA9-4DE9-BCD9-35270AB09A6C}" type="datetime1">
              <a:rPr lang="en-US" smtClean="0"/>
              <a:t>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2019 Part-Time Faculty Leadership Institute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63E3D-3C2A-4FAD-BE3C-CE177651BA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C521C-447A-45CC-9A19-5A244FFC658D}" type="datetime1">
              <a:rPr lang="en-US" smtClean="0"/>
              <a:t>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2019 Part-Time Faculty Leadership Institute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63E3D-3C2A-4FAD-BE3C-CE177651BA5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EF428-B921-43C1-8C47-34DBE1361FD2}" type="datetime1">
              <a:rPr lang="en-US" smtClean="0"/>
              <a:t>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2019 Part-Time Faculty Leadership Institute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63E3D-3C2A-4FAD-BE3C-CE177651BA5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72A7F-8ADE-4AC5-BB20-B4E81F6B8DC0}" type="datetime1">
              <a:rPr lang="en-US" smtClean="0"/>
              <a:t>2/22/2019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2019 Part-Time Faculty Leadership Institute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63E3D-3C2A-4FAD-BE3C-CE177651BA5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C9513-EBFB-4DA6-9FD1-4065C8CD8C86}" type="datetime1">
              <a:rPr lang="en-US" smtClean="0"/>
              <a:t>2/22/2019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2019 Part-Time Faculty Leadership Institute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63E3D-3C2A-4FAD-BE3C-CE177651BA5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0D43A-7D37-4184-A4E1-8742D3F35E57}" type="datetime1">
              <a:rPr lang="en-US" smtClean="0"/>
              <a:t>2/22/2019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2019 Part-Time Faculty Leadership Institute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63E3D-3C2A-4FAD-BE3C-CE177651BA5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8C63C-23C4-4FC4-AED0-F5CF4032C945}" type="datetime1">
              <a:rPr lang="en-US" smtClean="0"/>
              <a:t>2/22/2019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2019 Part-Time Faculty Leadership Institute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63E3D-3C2A-4FAD-BE3C-CE177651BA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D2DCB484-C66F-4D46-B0A9-F7F97581C561}" type="datetime1">
              <a:rPr lang="en-US" smtClean="0"/>
              <a:t>2/22/2019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2019 Part-Time Faculty Leadership Institute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63E3D-3C2A-4FAD-BE3C-CE177651BA5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C9437E8-EC44-47E7-8BFB-BBDBCB8BBE9C}" type="datetime1">
              <a:rPr lang="en-US" smtClean="0"/>
              <a:t>2/22/2019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/>
              <a:t>2019 Part-Time Faculty Leadership Institute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3963E3D-3C2A-4FAD-BE3C-CE177651BA5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0840EDF-CEF9-44CB-90C7-110A69CA03E7}" type="datetime1">
              <a:rPr lang="en-US" smtClean="0"/>
              <a:t>2/22/2019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/>
              <a:t>2019 Part-Time Faculty Leadership Institute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3963E3D-3C2A-4FAD-BE3C-CE177651BA5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cid:image003.jpg@01D4CA96.AA969F10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dmorse@lbcc.edu" TargetMode="External"/><Relationship Id="rId2" Type="http://schemas.openxmlformats.org/officeDocument/2006/relationships/hyperlink" Target="mailto:sfoster@fullcoll.ed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tips-p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ordinacionticepj.blogspot.com/2014/01/mailtrack.html" TargetMode="External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berryjmwnakaxso.wikidot.com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0631" y="1447800"/>
            <a:ext cx="8229600" cy="14478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4000" dirty="0"/>
              <a:t>The Full Time Interview Process:</a:t>
            </a:r>
            <a:br>
              <a:rPr lang="en-US" sz="4000" dirty="0"/>
            </a:br>
            <a:r>
              <a:rPr lang="en-US" sz="3200" dirty="0"/>
              <a:t>What to Expect Each Step of the Way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29000"/>
            <a:ext cx="7772400" cy="1752599"/>
          </a:xfrm>
        </p:spPr>
        <p:txBody>
          <a:bodyPr>
            <a:normAutofit fontScale="85000" lnSpcReduction="20000"/>
          </a:bodyPr>
          <a:lstStyle/>
          <a:p>
            <a:r>
              <a:rPr lang="en-US" i="1" dirty="0"/>
              <a:t>Sam Foster</a:t>
            </a:r>
          </a:p>
          <a:p>
            <a:r>
              <a:rPr lang="en-US" i="1" dirty="0"/>
              <a:t>ASCCC Area D Representative </a:t>
            </a:r>
          </a:p>
          <a:p>
            <a:endParaRPr lang="en-US" i="1" dirty="0"/>
          </a:p>
          <a:p>
            <a:r>
              <a:rPr lang="en-US" i="1" dirty="0"/>
              <a:t>David Morse</a:t>
            </a:r>
          </a:p>
          <a:p>
            <a:r>
              <a:rPr lang="en-US" i="1" dirty="0"/>
              <a:t>Long Beach City College</a:t>
            </a:r>
          </a:p>
          <a:p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E4A5462-45B9-4A89-B9A3-95D3B14EB3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 descr="cid:image003.jpg@01D4CA96.AA969F10">
            <a:extLst>
              <a:ext uri="{FF2B5EF4-FFF2-40B4-BE49-F238E27FC236}">
                <a16:creationId xmlns:a16="http://schemas.microsoft.com/office/drawing/2014/main" id="{A0765CC4-538F-442F-96F7-7526BAB12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446" y="190500"/>
            <a:ext cx="540397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517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66800" y="1481328"/>
            <a:ext cx="7620000" cy="4525963"/>
          </a:xfrm>
        </p:spPr>
        <p:txBody>
          <a:bodyPr/>
          <a:lstStyle/>
          <a:p>
            <a:pPr marL="109728" indent="0">
              <a:buNone/>
            </a:pPr>
            <a:r>
              <a:rPr lang="en-US" sz="2400" dirty="0"/>
              <a:t>Preparing for the Interview…</a:t>
            </a:r>
          </a:p>
          <a:p>
            <a:pPr marL="109728" indent="0">
              <a:buNone/>
            </a:pPr>
            <a:endParaRPr lang="en-US" dirty="0"/>
          </a:p>
          <a:p>
            <a:r>
              <a:rPr lang="en-US" sz="2200" dirty="0"/>
              <a:t>Learn about the College/District</a:t>
            </a:r>
          </a:p>
          <a:p>
            <a:r>
              <a:rPr lang="en-US" sz="2200" dirty="0"/>
              <a:t>Learn about the students</a:t>
            </a:r>
          </a:p>
          <a:p>
            <a:r>
              <a:rPr lang="en-US" sz="2200" dirty="0"/>
              <a:t>Study the website</a:t>
            </a:r>
          </a:p>
          <a:p>
            <a:r>
              <a:rPr lang="en-US" sz="2200" dirty="0"/>
              <a:t>Summarize your strengths</a:t>
            </a:r>
          </a:p>
          <a:p>
            <a:r>
              <a:rPr lang="en-US" sz="2200" dirty="0"/>
              <a:t>Prepare your teaching demonstration</a:t>
            </a:r>
          </a:p>
          <a:p>
            <a:r>
              <a:rPr lang="en-US" sz="2200" dirty="0"/>
              <a:t>Check with college for technical support, what’s allowed, etc.</a:t>
            </a:r>
          </a:p>
          <a:p>
            <a:pPr algn="r"/>
            <a:r>
              <a:rPr lang="en-US" sz="2200" i="1" dirty="0"/>
              <a:t>Practice interview questions!...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Applying and Interviewing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143001"/>
            <a:ext cx="3095625" cy="99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376672"/>
            <a:ext cx="2362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A251B2-6B53-4B42-998B-50D1AD21A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2019 Part-Time Faculty Leadership Institute</a:t>
            </a:r>
          </a:p>
        </p:txBody>
      </p:sp>
    </p:spTree>
    <p:extLst>
      <p:ext uri="{BB962C8B-B14F-4D97-AF65-F5344CB8AC3E}">
        <p14:creationId xmlns:p14="http://schemas.microsoft.com/office/powerpoint/2010/main" val="4283342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2662" y="1500011"/>
            <a:ext cx="76200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400" dirty="0"/>
              <a:t>Additional Things to Consider…</a:t>
            </a:r>
          </a:p>
          <a:p>
            <a:pPr marL="109728" indent="0">
              <a:buNone/>
            </a:pPr>
            <a:endParaRPr lang="en-US" sz="2400" dirty="0"/>
          </a:p>
          <a:p>
            <a:r>
              <a:rPr lang="en-US" sz="2400" dirty="0"/>
              <a:t>Who is likely to be on the interview committee?</a:t>
            </a:r>
          </a:p>
          <a:p>
            <a:r>
              <a:rPr lang="en-US" sz="2400" dirty="0"/>
              <a:t>How long is the interview likely to be?</a:t>
            </a:r>
          </a:p>
          <a:p>
            <a:r>
              <a:rPr lang="en-US" sz="2400" dirty="0"/>
              <a:t>How much information will you be provided with in advance?</a:t>
            </a:r>
          </a:p>
          <a:p>
            <a:r>
              <a:rPr lang="en-US" sz="2400" dirty="0"/>
              <a:t>Will you be asked to complete a Writing Sample?</a:t>
            </a:r>
          </a:p>
          <a:p>
            <a:r>
              <a:rPr lang="en-US" sz="2400" dirty="0"/>
              <a:t>The interview is likely to be highly scripted, with pre-prepared questions.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Applying and Interviewing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A251B2-6B53-4B42-998B-50D1AD21A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2019 Part-Time Faculty Leadership Institute</a:t>
            </a:r>
          </a:p>
        </p:txBody>
      </p:sp>
    </p:spTree>
    <p:extLst>
      <p:ext uri="{BB962C8B-B14F-4D97-AF65-F5344CB8AC3E}">
        <p14:creationId xmlns:p14="http://schemas.microsoft.com/office/powerpoint/2010/main" val="17308969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95400" y="1547018"/>
            <a:ext cx="7467600" cy="4525963"/>
          </a:xfrm>
        </p:spPr>
        <p:txBody>
          <a:bodyPr/>
          <a:lstStyle/>
          <a:p>
            <a:pPr marL="109728" indent="0">
              <a:buNone/>
            </a:pPr>
            <a:r>
              <a:rPr lang="en-US" dirty="0"/>
              <a:t>Interview Day…</a:t>
            </a:r>
          </a:p>
          <a:p>
            <a:pPr marL="109728" indent="0">
              <a:buNone/>
            </a:pPr>
            <a:endParaRPr lang="en-US" dirty="0"/>
          </a:p>
          <a:p>
            <a:pPr marL="182880" lvl="0" indent="-182880">
              <a:spcBef>
                <a:spcPct val="20000"/>
              </a:spcBef>
              <a:buClr>
                <a:srgbClr val="AD0101"/>
              </a:buClr>
              <a:buSzPct val="85000"/>
              <a:buFont typeface="Arial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</a:rPr>
              <a:t>Dress professionally </a:t>
            </a:r>
          </a:p>
          <a:p>
            <a:pPr marL="182880" lvl="0" indent="-182880">
              <a:spcBef>
                <a:spcPct val="20000"/>
              </a:spcBef>
              <a:buClr>
                <a:srgbClr val="AD0101"/>
              </a:buClr>
              <a:buSzPct val="85000"/>
              <a:buFont typeface="Arial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</a:rPr>
              <a:t>Arrive early and relax</a:t>
            </a:r>
          </a:p>
          <a:p>
            <a:pPr marL="182880" lvl="0" indent="-182880">
              <a:spcBef>
                <a:spcPct val="20000"/>
              </a:spcBef>
              <a:buClr>
                <a:srgbClr val="AD0101"/>
              </a:buClr>
              <a:buSzPct val="85000"/>
              <a:buFont typeface="Arial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</a:rPr>
              <a:t>No uninvited visitors</a:t>
            </a:r>
          </a:p>
          <a:p>
            <a:pPr marL="182880" indent="-182880">
              <a:spcBef>
                <a:spcPct val="20000"/>
              </a:spcBef>
              <a:buClr>
                <a:srgbClr val="AD0101"/>
              </a:buClr>
              <a:buSzPct val="85000"/>
              <a:buFont typeface="Arial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</a:rPr>
              <a:t>Copy of your materials</a:t>
            </a:r>
          </a:p>
          <a:p>
            <a:pPr marL="0" indent="0">
              <a:spcBef>
                <a:spcPct val="20000"/>
              </a:spcBef>
              <a:buClr>
                <a:srgbClr val="AD0101"/>
              </a:buClr>
              <a:buSzPct val="85000"/>
              <a:buNone/>
            </a:pPr>
            <a:endParaRPr lang="en-US" sz="2200" dirty="0">
              <a:solidFill>
                <a:prstClr val="black"/>
              </a:solidFill>
            </a:endParaRPr>
          </a:p>
          <a:p>
            <a:pPr marL="342900" indent="-342900" algn="r">
              <a:spcBef>
                <a:spcPct val="20000"/>
              </a:spcBef>
              <a:buClr>
                <a:srgbClr val="AD0101"/>
              </a:buClr>
              <a:buSzPct val="85000"/>
            </a:pPr>
            <a:r>
              <a:rPr lang="en-US" sz="2200" dirty="0">
                <a:solidFill>
                  <a:prstClr val="black"/>
                </a:solidFill>
              </a:rPr>
              <a:t>Be your</a:t>
            </a:r>
          </a:p>
          <a:p>
            <a:pPr marL="0" lvl="0" indent="0" algn="r">
              <a:spcBef>
                <a:spcPct val="20000"/>
              </a:spcBef>
              <a:buClr>
                <a:srgbClr val="AD0101"/>
              </a:buClr>
              <a:buSzPct val="85000"/>
              <a:buNone/>
            </a:pPr>
            <a:r>
              <a:rPr lang="en-US" sz="2200" dirty="0">
                <a:solidFill>
                  <a:prstClr val="black"/>
                </a:solidFill>
              </a:rPr>
              <a:t>authentic self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Applying and Interviewing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718" y="1828800"/>
            <a:ext cx="246909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334000"/>
            <a:ext cx="1847850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E3152E-B568-4857-852C-B482BEADB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2019 Part-Time Faculty Leadership Institute</a:t>
            </a:r>
          </a:p>
        </p:txBody>
      </p:sp>
    </p:spTree>
    <p:extLst>
      <p:ext uri="{BB962C8B-B14F-4D97-AF65-F5344CB8AC3E}">
        <p14:creationId xmlns:p14="http://schemas.microsoft.com/office/powerpoint/2010/main" val="986918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90600" y="1481328"/>
            <a:ext cx="76962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600" dirty="0">
                <a:cs typeface="Arial" panose="020B0604020202020204" pitchFamily="34" charset="0"/>
              </a:rPr>
              <a:t>General Tips for Success…</a:t>
            </a:r>
          </a:p>
          <a:p>
            <a:pPr marL="109728" indent="0">
              <a:buNone/>
            </a:pPr>
            <a:endParaRPr lang="en-US" dirty="0">
              <a:cs typeface="Arial" panose="020B0604020202020204" pitchFamily="34" charset="0"/>
            </a:endParaRPr>
          </a:p>
          <a:p>
            <a:pPr marL="182880" lvl="0" indent="-182880">
              <a:spcBef>
                <a:spcPct val="20000"/>
              </a:spcBef>
              <a:buClr>
                <a:srgbClr val="AD0101"/>
              </a:buClr>
              <a:buSzPct val="85000"/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Create a digital master file </a:t>
            </a:r>
          </a:p>
          <a:p>
            <a:pPr marL="676656" lvl="2" indent="-182880">
              <a:spcBef>
                <a:spcPct val="20000"/>
              </a:spcBef>
              <a:buClr>
                <a:srgbClr val="AD0101"/>
              </a:buClr>
              <a:buSzPct val="85000"/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cs typeface="Arial" panose="020B0604020202020204" pitchFamily="34" charset="0"/>
              </a:rPr>
              <a:t>Resume</a:t>
            </a:r>
          </a:p>
          <a:p>
            <a:pPr marL="676656" lvl="2" indent="-182880">
              <a:spcBef>
                <a:spcPct val="20000"/>
              </a:spcBef>
              <a:buClr>
                <a:srgbClr val="AD0101"/>
              </a:buClr>
              <a:buSzPct val="85000"/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cs typeface="Arial" panose="020B0604020202020204" pitchFamily="34" charset="0"/>
              </a:rPr>
              <a:t>List of Courses</a:t>
            </a:r>
          </a:p>
          <a:p>
            <a:pPr marL="676656" lvl="2" indent="-182880">
              <a:spcBef>
                <a:spcPct val="20000"/>
              </a:spcBef>
              <a:buClr>
                <a:srgbClr val="AD0101"/>
              </a:buClr>
              <a:buSzPct val="85000"/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cs typeface="Arial" panose="020B0604020202020204" pitchFamily="34" charset="0"/>
              </a:rPr>
              <a:t>Cover Letters</a:t>
            </a:r>
          </a:p>
          <a:p>
            <a:pPr marL="182880" lvl="0" indent="-182880">
              <a:spcBef>
                <a:spcPct val="20000"/>
              </a:spcBef>
              <a:buClr>
                <a:srgbClr val="AD0101"/>
              </a:buClr>
              <a:buSzPct val="85000"/>
              <a:buFont typeface="Arial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  <a:cs typeface="Arial" panose="020B0604020202020204" pitchFamily="34" charset="0"/>
              </a:rPr>
              <a:t>Modify to address the specific job opening </a:t>
            </a:r>
          </a:p>
          <a:p>
            <a:pPr marL="182880" lvl="0" indent="-182880">
              <a:spcBef>
                <a:spcPct val="20000"/>
              </a:spcBef>
              <a:buClr>
                <a:srgbClr val="AD0101"/>
              </a:buClr>
              <a:buSzPct val="85000"/>
              <a:buFont typeface="Arial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  <a:cs typeface="Arial" panose="020B0604020202020204" pitchFamily="34" charset="0"/>
              </a:rPr>
              <a:t>Learn something about the college…</a:t>
            </a:r>
          </a:p>
          <a:p>
            <a:pPr marL="676656" lvl="2" indent="-182880">
              <a:spcBef>
                <a:spcPct val="20000"/>
              </a:spcBef>
              <a:buClr>
                <a:srgbClr val="AD0101"/>
              </a:buClr>
              <a:buSzPct val="85000"/>
              <a:buFont typeface="Arial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cs typeface="Arial" panose="020B0604020202020204" pitchFamily="34" charset="0"/>
              </a:rPr>
              <a:t>And use that knowledge</a:t>
            </a:r>
          </a:p>
          <a:p>
            <a:pPr marL="182880" indent="-182880">
              <a:spcBef>
                <a:spcPct val="20000"/>
              </a:spcBef>
              <a:buClr>
                <a:srgbClr val="AD0101"/>
              </a:buClr>
              <a:buSzPct val="85000"/>
              <a:buFont typeface="Arial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  <a:cs typeface="Arial" panose="020B0604020202020204" pitchFamily="34" charset="0"/>
              </a:rPr>
              <a:t>Avoid the generic approach</a:t>
            </a:r>
          </a:p>
          <a:p>
            <a:pPr marL="182880" lvl="0" indent="-182880" algn="r">
              <a:spcBef>
                <a:spcPct val="20000"/>
              </a:spcBef>
              <a:buClr>
                <a:srgbClr val="AD0101"/>
              </a:buClr>
              <a:buSzPct val="85000"/>
              <a:buFont typeface="Arial" pitchFamily="34" charset="0"/>
              <a:buChar char="•"/>
            </a:pPr>
            <a:r>
              <a:rPr lang="en-US" sz="2200" i="1" dirty="0">
                <a:solidFill>
                  <a:prstClr val="black"/>
                </a:solidFill>
                <a:cs typeface="Arial" panose="020B0604020202020204" pitchFamily="34" charset="0"/>
              </a:rPr>
              <a:t>Proofread……!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Applying and Interviewing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28800"/>
            <a:ext cx="2159000" cy="2100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257800"/>
            <a:ext cx="13335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D65791-8AF8-4A59-A4ED-3C345831F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2019 Part-Time Faculty Leadership Institute</a:t>
            </a:r>
          </a:p>
        </p:txBody>
      </p:sp>
    </p:spTree>
    <p:extLst>
      <p:ext uri="{BB962C8B-B14F-4D97-AF65-F5344CB8AC3E}">
        <p14:creationId xmlns:p14="http://schemas.microsoft.com/office/powerpoint/2010/main" val="3751559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109728" indent="0" algn="ctr">
              <a:buNone/>
            </a:pPr>
            <a:r>
              <a:rPr lang="en-US" sz="2800" dirty="0"/>
              <a:t>Questions</a:t>
            </a:r>
            <a:r>
              <a:rPr lang="en-US" dirty="0"/>
              <a:t>…</a:t>
            </a:r>
          </a:p>
          <a:p>
            <a:pPr marL="109728" indent="0" algn="ctr">
              <a:buNone/>
            </a:pPr>
            <a:endParaRPr lang="en-US" dirty="0"/>
          </a:p>
          <a:p>
            <a:pPr marL="109728" indent="0" algn="ctr">
              <a:buNone/>
            </a:pPr>
            <a:endParaRPr lang="en-US" sz="2400" dirty="0"/>
          </a:p>
          <a:p>
            <a:pPr marL="109728" indent="0" algn="ctr">
              <a:buNone/>
            </a:pPr>
            <a:r>
              <a:rPr lang="en-US" sz="2400" dirty="0"/>
              <a:t>Sam Foster: </a:t>
            </a:r>
            <a:r>
              <a:rPr lang="en-US" sz="2400" dirty="0">
                <a:hlinkClick r:id="rId2"/>
              </a:rPr>
              <a:t>sfoster@fullcoll.edu</a:t>
            </a:r>
            <a:endParaRPr lang="en-US" sz="2400" dirty="0"/>
          </a:p>
          <a:p>
            <a:pPr marL="0" indent="0" algn="ctr">
              <a:buNone/>
            </a:pPr>
            <a:r>
              <a:rPr lang="en-US" sz="2400" dirty="0"/>
              <a:t>David Morse:  </a:t>
            </a:r>
            <a:r>
              <a:rPr lang="en-US" sz="2400" dirty="0">
                <a:hlinkClick r:id="rId3"/>
              </a:rPr>
              <a:t>dmorse@lbcc.edu</a:t>
            </a:r>
            <a:endParaRPr lang="en-US" sz="2400" dirty="0"/>
          </a:p>
          <a:p>
            <a:pPr marL="109728" indent="0" algn="ctr">
              <a:buNone/>
            </a:pP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Applying and Interviewing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5046A6-7DC8-4330-B1AB-F492CDC59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2019 Part-Time Faculty Leadership Institute</a:t>
            </a:r>
          </a:p>
        </p:txBody>
      </p:sp>
    </p:spTree>
    <p:extLst>
      <p:ext uri="{BB962C8B-B14F-4D97-AF65-F5344CB8AC3E}">
        <p14:creationId xmlns:p14="http://schemas.microsoft.com/office/powerpoint/2010/main" val="2605306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19200" y="1481328"/>
            <a:ext cx="7467600" cy="4525963"/>
          </a:xfrm>
        </p:spPr>
        <p:txBody>
          <a:bodyPr>
            <a:normAutofit fontScale="92500" lnSpcReduction="10000"/>
          </a:bodyPr>
          <a:lstStyle/>
          <a:p>
            <a:pPr marL="0" lvl="0" indent="0">
              <a:spcBef>
                <a:spcPct val="20000"/>
              </a:spcBef>
              <a:buClr>
                <a:srgbClr val="AD0101"/>
              </a:buClr>
              <a:buSzPct val="85000"/>
              <a:buNone/>
            </a:pPr>
            <a:r>
              <a:rPr lang="en-US" sz="2600" dirty="0">
                <a:solidFill>
                  <a:prstClr val="black"/>
                </a:solidFill>
              </a:rPr>
              <a:t>Overview…</a:t>
            </a:r>
          </a:p>
          <a:p>
            <a:pPr marL="0" lvl="0" indent="0">
              <a:spcBef>
                <a:spcPct val="20000"/>
              </a:spcBef>
              <a:buClr>
                <a:srgbClr val="AD0101"/>
              </a:buClr>
              <a:buSzPct val="85000"/>
              <a:buNone/>
            </a:pPr>
            <a:endParaRPr lang="en-US" sz="2400" dirty="0">
              <a:solidFill>
                <a:prstClr val="black"/>
              </a:solidFill>
            </a:endParaRPr>
          </a:p>
          <a:p>
            <a:pPr marL="182880" lvl="0" indent="-182880">
              <a:spcBef>
                <a:spcPct val="20000"/>
              </a:spcBef>
              <a:buClr>
                <a:srgbClr val="AD0101"/>
              </a:buClr>
              <a:buSzPct val="85000"/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The application process:</a:t>
            </a:r>
          </a:p>
          <a:p>
            <a:pPr marL="457200" lvl="1" indent="-182880">
              <a:spcBef>
                <a:spcPct val="20000"/>
              </a:spcBef>
              <a:buClr>
                <a:srgbClr val="AD0101"/>
              </a:buClr>
              <a:buSzPct val="85000"/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Completing the application </a:t>
            </a:r>
          </a:p>
          <a:p>
            <a:pPr marL="457200" lvl="1" indent="-182880">
              <a:spcBef>
                <a:spcPct val="20000"/>
              </a:spcBef>
              <a:buClr>
                <a:srgbClr val="AD0101"/>
              </a:buClr>
              <a:buSzPct val="85000"/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Additional materials</a:t>
            </a:r>
          </a:p>
          <a:p>
            <a:pPr marL="457200" lvl="1" indent="-182880">
              <a:spcBef>
                <a:spcPct val="20000"/>
              </a:spcBef>
              <a:buClr>
                <a:srgbClr val="AD0101"/>
              </a:buClr>
              <a:buSzPct val="85000"/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Tailoring your materials</a:t>
            </a:r>
          </a:p>
          <a:p>
            <a:pPr marL="457200" lvl="1" indent="-182880">
              <a:spcBef>
                <a:spcPct val="20000"/>
              </a:spcBef>
              <a:buClr>
                <a:srgbClr val="AD0101"/>
              </a:buClr>
              <a:buSzPct val="85000"/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Pitfalls to avoid</a:t>
            </a:r>
          </a:p>
          <a:p>
            <a:pPr marL="457200" lvl="1" indent="-182880">
              <a:spcBef>
                <a:spcPct val="20000"/>
              </a:spcBef>
              <a:buClr>
                <a:srgbClr val="AD0101"/>
              </a:buClr>
              <a:buSzPct val="85000"/>
              <a:buFont typeface="Arial" pitchFamily="34" charset="0"/>
              <a:buChar char="•"/>
            </a:pPr>
            <a:endParaRPr lang="en-US" sz="2000" dirty="0">
              <a:solidFill>
                <a:prstClr val="black"/>
              </a:solidFill>
            </a:endParaRPr>
          </a:p>
          <a:p>
            <a:pPr marL="182880" lvl="0" indent="-182880" algn="r">
              <a:spcBef>
                <a:spcPct val="20000"/>
              </a:spcBef>
              <a:buClr>
                <a:srgbClr val="AD0101"/>
              </a:buClr>
              <a:buSzPct val="85000"/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The interview process:</a:t>
            </a:r>
          </a:p>
          <a:p>
            <a:pPr marL="457200" lvl="1" indent="-182880" algn="r">
              <a:spcBef>
                <a:spcPct val="20000"/>
              </a:spcBef>
              <a:buClr>
                <a:srgbClr val="AD0101"/>
              </a:buClr>
              <a:buSzPct val="85000"/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Preparing for the interview</a:t>
            </a:r>
          </a:p>
          <a:p>
            <a:pPr marL="457200" lvl="1" indent="-182880" algn="r">
              <a:spcBef>
                <a:spcPct val="20000"/>
              </a:spcBef>
              <a:buClr>
                <a:srgbClr val="AD0101"/>
              </a:buClr>
              <a:buSzPct val="85000"/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Making a good first impression</a:t>
            </a:r>
          </a:p>
          <a:p>
            <a:pPr marL="457200" lvl="1" indent="-182880" algn="r">
              <a:spcBef>
                <a:spcPct val="20000"/>
              </a:spcBef>
              <a:buClr>
                <a:srgbClr val="AD0101"/>
              </a:buClr>
              <a:buSzPct val="85000"/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Maintaining poise</a:t>
            </a:r>
          </a:p>
          <a:p>
            <a:pPr marL="457200" lvl="1" indent="-182880" algn="r">
              <a:spcBef>
                <a:spcPct val="20000"/>
              </a:spcBef>
              <a:buClr>
                <a:srgbClr val="AD0101"/>
              </a:buClr>
              <a:buSzPct val="85000"/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Pitfalls to avoid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Applying and Interviewing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09800"/>
            <a:ext cx="2576041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191000"/>
            <a:ext cx="3048000" cy="1862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18D5D9-8CB5-4D0B-8B7A-FBD3A56CF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2019 Part-Time Faculty Leadership Institute</a:t>
            </a:r>
          </a:p>
        </p:txBody>
      </p:sp>
    </p:spTree>
    <p:extLst>
      <p:ext uri="{BB962C8B-B14F-4D97-AF65-F5344CB8AC3E}">
        <p14:creationId xmlns:p14="http://schemas.microsoft.com/office/powerpoint/2010/main" val="3876033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66800" y="1481328"/>
            <a:ext cx="7620000" cy="4525963"/>
          </a:xfrm>
        </p:spPr>
        <p:txBody>
          <a:bodyPr/>
          <a:lstStyle/>
          <a:p>
            <a:pPr marL="0" lvl="0" indent="0">
              <a:spcBef>
                <a:spcPct val="20000"/>
              </a:spcBef>
              <a:buClr>
                <a:srgbClr val="AD0101"/>
              </a:buClr>
              <a:buSzPct val="85000"/>
              <a:buNone/>
            </a:pPr>
            <a:endParaRPr lang="en-US" sz="2400" dirty="0">
              <a:solidFill>
                <a:prstClr val="black"/>
              </a:solidFill>
              <a:latin typeface="Arial"/>
            </a:endParaRPr>
          </a:p>
          <a:p>
            <a:pPr marL="0" lvl="0" indent="0">
              <a:spcBef>
                <a:spcPct val="20000"/>
              </a:spcBef>
              <a:buClr>
                <a:srgbClr val="AD0101"/>
              </a:buClr>
              <a:buSzPct val="85000"/>
              <a:buNone/>
            </a:pPr>
            <a:r>
              <a:rPr lang="en-US" sz="2800" dirty="0">
                <a:solidFill>
                  <a:prstClr val="black"/>
                </a:solidFill>
              </a:rPr>
              <a:t>The Application Process…</a:t>
            </a:r>
          </a:p>
          <a:p>
            <a:pPr marL="182880" lvl="0" indent="-182880">
              <a:spcBef>
                <a:spcPct val="20000"/>
              </a:spcBef>
              <a:buClr>
                <a:srgbClr val="AD0101"/>
              </a:buClr>
              <a:buSzPct val="85000"/>
              <a:buFont typeface="Arial" pitchFamily="34" charset="0"/>
              <a:buChar char="•"/>
            </a:pPr>
            <a:endParaRPr lang="en-US" sz="2400" dirty="0">
              <a:solidFill>
                <a:prstClr val="black"/>
              </a:solidFill>
            </a:endParaRPr>
          </a:p>
          <a:p>
            <a:pPr marL="182880" lvl="0" indent="-182880">
              <a:spcBef>
                <a:spcPct val="20000"/>
              </a:spcBef>
              <a:buClr>
                <a:srgbClr val="AD0101"/>
              </a:buClr>
              <a:buSzPct val="85000"/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Typically…			</a:t>
            </a:r>
            <a:endParaRPr lang="en-US" sz="3600" dirty="0">
              <a:solidFill>
                <a:prstClr val="black"/>
              </a:solidFill>
            </a:endParaRPr>
          </a:p>
          <a:p>
            <a:pPr marL="457200" lvl="1" indent="-182880">
              <a:spcBef>
                <a:spcPct val="20000"/>
              </a:spcBef>
              <a:buClr>
                <a:srgbClr val="AD0101"/>
              </a:buClr>
              <a:buSzPct val="85000"/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The application</a:t>
            </a:r>
          </a:p>
          <a:p>
            <a:pPr marL="457200" lvl="1" indent="-182880">
              <a:spcBef>
                <a:spcPct val="20000"/>
              </a:spcBef>
              <a:buClr>
                <a:srgbClr val="AD0101"/>
              </a:buClr>
              <a:buSzPct val="85000"/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Cover letter</a:t>
            </a:r>
          </a:p>
          <a:p>
            <a:pPr marL="457200" lvl="1" indent="-182880">
              <a:spcBef>
                <a:spcPct val="20000"/>
              </a:spcBef>
              <a:buClr>
                <a:srgbClr val="AD0101"/>
              </a:buClr>
              <a:buSzPct val="85000"/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Supporting materials</a:t>
            </a: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Applying and Interviewing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590800"/>
            <a:ext cx="2689337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A254C9-9ACE-4219-8571-1C942D088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2019 Part-Time Faculty Leadership Institute</a:t>
            </a:r>
          </a:p>
        </p:txBody>
      </p:sp>
    </p:spTree>
    <p:extLst>
      <p:ext uri="{BB962C8B-B14F-4D97-AF65-F5344CB8AC3E}">
        <p14:creationId xmlns:p14="http://schemas.microsoft.com/office/powerpoint/2010/main" val="850214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90600" y="1481328"/>
            <a:ext cx="7696200" cy="4525963"/>
          </a:xfrm>
        </p:spPr>
        <p:txBody>
          <a:bodyPr>
            <a:normAutofit/>
          </a:bodyPr>
          <a:lstStyle/>
          <a:p>
            <a:pPr marL="0" lvl="0" indent="0">
              <a:spcBef>
                <a:spcPct val="20000"/>
              </a:spcBef>
              <a:buClr>
                <a:srgbClr val="AD0101"/>
              </a:buClr>
              <a:buSzPct val="85000"/>
              <a:buNone/>
            </a:pPr>
            <a:r>
              <a:rPr lang="en-US" sz="2800" dirty="0">
                <a:solidFill>
                  <a:prstClr val="black"/>
                </a:solidFill>
              </a:rPr>
              <a:t>The Application…</a:t>
            </a:r>
          </a:p>
          <a:p>
            <a:pPr marL="182880" lvl="0" indent="-182880">
              <a:spcBef>
                <a:spcPct val="20000"/>
              </a:spcBef>
              <a:buClr>
                <a:srgbClr val="AD0101"/>
              </a:buClr>
              <a:buSzPct val="85000"/>
              <a:buFont typeface="Arial" pitchFamily="34" charset="0"/>
              <a:buChar char="•"/>
            </a:pPr>
            <a:endParaRPr lang="en-US" sz="3600" dirty="0">
              <a:solidFill>
                <a:prstClr val="black"/>
              </a:solidFill>
            </a:endParaRPr>
          </a:p>
          <a:p>
            <a:pPr marL="182880" lvl="0" indent="-182880">
              <a:spcBef>
                <a:spcPct val="20000"/>
              </a:spcBef>
              <a:buClr>
                <a:srgbClr val="AD0101"/>
              </a:buClr>
              <a:buSzPct val="85000"/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Fill out completely or risk disqualification	.</a:t>
            </a:r>
          </a:p>
          <a:p>
            <a:pPr marL="438912" lvl="1" indent="-182880">
              <a:spcBef>
                <a:spcPct val="20000"/>
              </a:spcBef>
              <a:buClr>
                <a:srgbClr val="AD0101"/>
              </a:buClr>
              <a:buSzPct val="85000"/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Even if already in the resume.</a:t>
            </a:r>
          </a:p>
          <a:p>
            <a:pPr marL="438912" lvl="1" indent="-182880">
              <a:spcBef>
                <a:spcPct val="20000"/>
              </a:spcBef>
              <a:buClr>
                <a:srgbClr val="AD0101"/>
              </a:buClr>
              <a:buSzPct val="85000"/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Avoid </a:t>
            </a:r>
            <a:r>
              <a:rPr lang="en-US" sz="2000" i="1" dirty="0">
                <a:solidFill>
                  <a:prstClr val="black"/>
                </a:solidFill>
              </a:rPr>
              <a:t>“ See resume”</a:t>
            </a:r>
          </a:p>
          <a:p>
            <a:pPr marL="182880" lvl="0" indent="-182880">
              <a:spcBef>
                <a:spcPct val="20000"/>
              </a:spcBef>
              <a:buClr>
                <a:srgbClr val="AD0101"/>
              </a:buClr>
              <a:buSzPct val="85000"/>
              <a:buFont typeface="Arial" pitchFamily="34" charset="0"/>
              <a:buChar char="•"/>
            </a:pPr>
            <a:endParaRPr lang="en-US" sz="2400" dirty="0">
              <a:solidFill>
                <a:prstClr val="black"/>
              </a:solidFill>
            </a:endParaRPr>
          </a:p>
          <a:p>
            <a:pPr marL="182880" lvl="0" indent="-182880" algn="r">
              <a:spcBef>
                <a:spcPct val="20000"/>
              </a:spcBef>
              <a:buClr>
                <a:srgbClr val="AD0101"/>
              </a:buClr>
              <a:buSzPct val="85000"/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When in doubt..</a:t>
            </a:r>
            <a:r>
              <a:rPr lang="en-US" sz="2800" dirty="0">
                <a:solidFill>
                  <a:prstClr val="black"/>
                </a:solidFill>
              </a:rPr>
              <a:t>. 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Applying and Interviewing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755356"/>
            <a:ext cx="1670761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D39CD0-94C0-4462-950C-B4F21580D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2019 Part-Time Faculty Leadership Institute</a:t>
            </a:r>
          </a:p>
        </p:txBody>
      </p:sp>
    </p:spTree>
    <p:extLst>
      <p:ext uri="{BB962C8B-B14F-4D97-AF65-F5344CB8AC3E}">
        <p14:creationId xmlns:p14="http://schemas.microsoft.com/office/powerpoint/2010/main" val="946090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23900" y="1417638"/>
            <a:ext cx="7696200" cy="4525963"/>
          </a:xfrm>
        </p:spPr>
        <p:txBody>
          <a:bodyPr>
            <a:normAutofit/>
          </a:bodyPr>
          <a:lstStyle/>
          <a:p>
            <a:pPr marL="0" lvl="0" indent="0">
              <a:spcBef>
                <a:spcPct val="20000"/>
              </a:spcBef>
              <a:buClr>
                <a:srgbClr val="AD0101"/>
              </a:buClr>
              <a:buSzPct val="85000"/>
              <a:buNone/>
            </a:pPr>
            <a:r>
              <a:rPr lang="en-US" sz="2800" dirty="0">
                <a:solidFill>
                  <a:prstClr val="black"/>
                </a:solidFill>
              </a:rPr>
              <a:t>The Application…</a:t>
            </a:r>
          </a:p>
          <a:p>
            <a:pPr marL="182880" lvl="0" indent="-182880">
              <a:spcBef>
                <a:spcPct val="20000"/>
              </a:spcBef>
              <a:buClr>
                <a:srgbClr val="AD0101"/>
              </a:buClr>
              <a:buSzPct val="85000"/>
              <a:buFont typeface="Arial" pitchFamily="34" charset="0"/>
              <a:buChar char="•"/>
            </a:pPr>
            <a:endParaRPr lang="en-US" sz="3600" dirty="0">
              <a:solidFill>
                <a:prstClr val="black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Start the application process early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Work on your application over a number of days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Complete and submit on-line by the specified closing date and time</a:t>
            </a:r>
          </a:p>
          <a:p>
            <a:pPr lvl="1" algn="r">
              <a:buFont typeface="Arial" panose="020B0604020202020204" pitchFamily="34" charset="0"/>
              <a:buChar char="•"/>
            </a:pPr>
            <a:r>
              <a:rPr lang="en-US" sz="2400" dirty="0"/>
              <a:t>Check the deadline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Applying and Interviewing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 bwMode="auto">
          <a:xfrm>
            <a:off x="5055303" y="998665"/>
            <a:ext cx="1670761" cy="1302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D39CD0-94C0-4462-950C-B4F21580D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2019 Part-Time Faculty Leadership Institute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278C9236-EC42-4C22-8063-F2128A6E3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 bwMode="auto">
          <a:xfrm>
            <a:off x="2745875" y="5039471"/>
            <a:ext cx="1600200" cy="924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2738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43000" y="1481328"/>
            <a:ext cx="75438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400" dirty="0"/>
              <a:t>The Cover Letter…</a:t>
            </a:r>
          </a:p>
          <a:p>
            <a:endParaRPr lang="en-US" dirty="0"/>
          </a:p>
          <a:p>
            <a:pPr marL="182880" lvl="0" indent="-182880">
              <a:spcBef>
                <a:spcPct val="20000"/>
              </a:spcBef>
              <a:buClr>
                <a:srgbClr val="AD0101"/>
              </a:buClr>
              <a:buSzPct val="85000"/>
              <a:buFont typeface="Arial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</a:rPr>
              <a:t>Distinguish yourself. </a:t>
            </a:r>
          </a:p>
          <a:p>
            <a:pPr marL="438912" lvl="1" indent="-182880">
              <a:spcBef>
                <a:spcPct val="20000"/>
              </a:spcBef>
              <a:buClr>
                <a:srgbClr val="AD0101"/>
              </a:buClr>
              <a:buSzPct val="85000"/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Tailor the letter.  </a:t>
            </a:r>
          </a:p>
          <a:p>
            <a:pPr marL="438912" lvl="1" indent="-182880">
              <a:spcBef>
                <a:spcPct val="20000"/>
              </a:spcBef>
              <a:buClr>
                <a:srgbClr val="AD0101"/>
              </a:buClr>
              <a:buSzPct val="85000"/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Something about the college/district.</a:t>
            </a:r>
          </a:p>
          <a:p>
            <a:pPr marL="438912" lvl="1" indent="-182880">
              <a:spcBef>
                <a:spcPct val="20000"/>
              </a:spcBef>
              <a:buClr>
                <a:srgbClr val="AD0101"/>
              </a:buClr>
              <a:buSzPct val="85000"/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Address each qualification – minimum and preferred.  </a:t>
            </a:r>
          </a:p>
          <a:p>
            <a:pPr marL="438912" lvl="1" indent="-182880">
              <a:spcBef>
                <a:spcPct val="20000"/>
              </a:spcBef>
              <a:buClr>
                <a:srgbClr val="AD0101"/>
              </a:buClr>
              <a:buSzPct val="85000"/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This is where you distinguish yourself</a:t>
            </a:r>
            <a:endParaRPr lang="en-US" sz="2200" dirty="0">
              <a:solidFill>
                <a:prstClr val="black"/>
              </a:solidFill>
            </a:endParaRPr>
          </a:p>
          <a:p>
            <a:pPr marL="201168" indent="-182880">
              <a:spcBef>
                <a:spcPct val="20000"/>
              </a:spcBef>
              <a:buClr>
                <a:srgbClr val="AD0101"/>
              </a:buClr>
              <a:buSzPct val="85000"/>
              <a:buFont typeface="Arial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</a:rPr>
              <a:t>Be complete…but not a </a:t>
            </a:r>
            <a:r>
              <a:rPr lang="en-US" sz="2200" i="1" dirty="0">
                <a:solidFill>
                  <a:prstClr val="black"/>
                </a:solidFill>
              </a:rPr>
              <a:t>novel</a:t>
            </a:r>
            <a:r>
              <a:rPr lang="en-US" sz="2200" dirty="0">
                <a:solidFill>
                  <a:prstClr val="black"/>
                </a:solidFill>
              </a:rPr>
              <a:t>.</a:t>
            </a:r>
          </a:p>
          <a:p>
            <a:pPr marL="18288" indent="0">
              <a:spcBef>
                <a:spcPct val="20000"/>
              </a:spcBef>
              <a:buClr>
                <a:srgbClr val="AD0101"/>
              </a:buClr>
              <a:buSzPct val="85000"/>
              <a:buNone/>
            </a:pPr>
            <a:endParaRPr lang="en-US" sz="2800" dirty="0">
              <a:solidFill>
                <a:prstClr val="black"/>
              </a:solidFill>
            </a:endParaRPr>
          </a:p>
          <a:p>
            <a:pPr marL="201168" indent="-182880" algn="r">
              <a:spcBef>
                <a:spcPct val="20000"/>
              </a:spcBef>
              <a:buClr>
                <a:srgbClr val="AD0101"/>
              </a:buClr>
              <a:buSzPct val="85000"/>
              <a:buFont typeface="Arial" pitchFamily="34" charset="0"/>
              <a:buChar char="•"/>
            </a:pPr>
            <a:r>
              <a:rPr lang="en-US" sz="2400" i="1" dirty="0">
                <a:solidFill>
                  <a:prstClr val="black"/>
                </a:solidFill>
              </a:rPr>
              <a:t>But what if I already work there? </a:t>
            </a:r>
            <a:endParaRPr lang="en-US" sz="2400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Applying and Interviewing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433209"/>
            <a:ext cx="3314700" cy="168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1A9712-4D6D-4B5E-87DD-26CD837CC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2019 Part-Time Faculty Leadership Institute</a:t>
            </a:r>
          </a:p>
        </p:txBody>
      </p:sp>
    </p:spTree>
    <p:extLst>
      <p:ext uri="{BB962C8B-B14F-4D97-AF65-F5344CB8AC3E}">
        <p14:creationId xmlns:p14="http://schemas.microsoft.com/office/powerpoint/2010/main" val="2465265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00100" y="1229731"/>
            <a:ext cx="75438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800" dirty="0"/>
              <a:t>Tips for an Effective Cover Letter</a:t>
            </a:r>
            <a:r>
              <a:rPr lang="en-US" sz="2400" dirty="0"/>
              <a:t>…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/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400" dirty="0"/>
              <a:t>Get to the point quickly.  Cuteness and</a:t>
            </a:r>
          </a:p>
          <a:p>
            <a:pPr marL="393192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/>
              <a:t>	 cleverness may hurt more than help.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Do not overdo it.  Generally two pages at most is sufficient.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/>
              <a:t>Proofread carefully and ask others to review prior to submission</a:t>
            </a:r>
            <a:endParaRPr lang="en-US" sz="2400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Applying and Interviewing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 bwMode="auto">
          <a:xfrm>
            <a:off x="6915150" y="385117"/>
            <a:ext cx="1600200" cy="2146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1A9712-4D6D-4B5E-87DD-26CD837CC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2019 Part-Time Faculty Leadership Institute</a:t>
            </a:r>
          </a:p>
        </p:txBody>
      </p:sp>
    </p:spTree>
    <p:extLst>
      <p:ext uri="{BB962C8B-B14F-4D97-AF65-F5344CB8AC3E}">
        <p14:creationId xmlns:p14="http://schemas.microsoft.com/office/powerpoint/2010/main" val="1646090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1481328"/>
            <a:ext cx="7772400" cy="4919472"/>
          </a:xfrm>
        </p:spPr>
        <p:txBody>
          <a:bodyPr>
            <a:normAutofit fontScale="70000" lnSpcReduction="20000"/>
          </a:bodyPr>
          <a:lstStyle/>
          <a:p>
            <a:pPr marL="109728" indent="0">
              <a:buNone/>
            </a:pPr>
            <a:r>
              <a:rPr lang="en-US" sz="3100" dirty="0">
                <a:cs typeface="Arial" panose="020B0604020202020204" pitchFamily="34" charset="0"/>
              </a:rPr>
              <a:t>Additional Materials…</a:t>
            </a:r>
          </a:p>
          <a:p>
            <a:pPr marL="182880" lvl="0" indent="-182880">
              <a:spcBef>
                <a:spcPct val="20000"/>
              </a:spcBef>
              <a:buClr>
                <a:srgbClr val="AD0101"/>
              </a:buClr>
              <a:buSzPct val="85000"/>
              <a:buFont typeface="Arial" pitchFamily="34" charset="0"/>
              <a:buChar char="•"/>
            </a:pPr>
            <a:endParaRPr lang="en-US" sz="2600" dirty="0">
              <a:solidFill>
                <a:prstClr val="black"/>
              </a:solidFill>
            </a:endParaRPr>
          </a:p>
          <a:p>
            <a:pPr marL="182880" lvl="0" indent="-182880">
              <a:spcBef>
                <a:spcPct val="20000"/>
              </a:spcBef>
              <a:buClr>
                <a:srgbClr val="AD0101"/>
              </a:buClr>
              <a:buSzPct val="85000"/>
              <a:buFont typeface="Arial" pitchFamily="34" charset="0"/>
              <a:buChar char="•"/>
            </a:pPr>
            <a:r>
              <a:rPr lang="en-US" sz="3100" dirty="0">
                <a:solidFill>
                  <a:prstClr val="black"/>
                </a:solidFill>
              </a:rPr>
              <a:t>Transcripts</a:t>
            </a:r>
          </a:p>
          <a:p>
            <a:pPr marL="457200" lvl="1" indent="-182880">
              <a:spcBef>
                <a:spcPct val="20000"/>
              </a:spcBef>
              <a:buClr>
                <a:srgbClr val="AD0101"/>
              </a:buClr>
              <a:buSzPct val="85000"/>
              <a:buFont typeface="Arial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</a:rPr>
              <a:t>Unofficial transcripts </a:t>
            </a:r>
            <a:r>
              <a:rPr lang="en-US" sz="2600" i="1" dirty="0">
                <a:solidFill>
                  <a:prstClr val="black"/>
                </a:solidFill>
              </a:rPr>
              <a:t>usually</a:t>
            </a:r>
            <a:r>
              <a:rPr lang="en-US" sz="2600" dirty="0">
                <a:solidFill>
                  <a:prstClr val="black"/>
                </a:solidFill>
              </a:rPr>
              <a:t> acceptable </a:t>
            </a:r>
          </a:p>
          <a:p>
            <a:pPr marL="694944" lvl="2" indent="-182880">
              <a:spcBef>
                <a:spcPct val="20000"/>
              </a:spcBef>
              <a:buClr>
                <a:srgbClr val="AD0101"/>
              </a:buClr>
              <a:buSzPct val="85000"/>
              <a:buFont typeface="Arial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</a:rPr>
              <a:t>Check to verify</a:t>
            </a:r>
          </a:p>
          <a:p>
            <a:pPr marL="694944" lvl="2" indent="-182880">
              <a:spcBef>
                <a:spcPct val="20000"/>
              </a:spcBef>
              <a:buClr>
                <a:srgbClr val="AD0101"/>
              </a:buClr>
              <a:buSzPct val="85000"/>
              <a:buFont typeface="Arial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</a:rPr>
              <a:t>Show the degree (if any) awarded.  </a:t>
            </a:r>
          </a:p>
          <a:p>
            <a:pPr marL="457200" lvl="1" indent="-182880">
              <a:spcBef>
                <a:spcPct val="20000"/>
              </a:spcBef>
              <a:buClr>
                <a:srgbClr val="AD0101"/>
              </a:buClr>
              <a:buSzPct val="85000"/>
              <a:buFont typeface="Arial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</a:rPr>
              <a:t>If a masters required</a:t>
            </a:r>
          </a:p>
          <a:p>
            <a:pPr marL="694944" lvl="2" indent="-182880">
              <a:spcBef>
                <a:spcPct val="20000"/>
              </a:spcBef>
              <a:buClr>
                <a:srgbClr val="AD0101"/>
              </a:buClr>
              <a:buSzPct val="85000"/>
              <a:buFont typeface="Arial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</a:rPr>
              <a:t>Include graduate AND undergraduate, </a:t>
            </a:r>
            <a:r>
              <a:rPr lang="en-US" sz="2600" i="1" dirty="0">
                <a:solidFill>
                  <a:prstClr val="black"/>
                </a:solidFill>
              </a:rPr>
              <a:t>usually </a:t>
            </a:r>
          </a:p>
          <a:p>
            <a:pPr marL="182880" lvl="0" indent="-182880">
              <a:spcBef>
                <a:spcPct val="20000"/>
              </a:spcBef>
              <a:buClr>
                <a:srgbClr val="AD0101"/>
              </a:buClr>
              <a:buSzPct val="85000"/>
              <a:buFont typeface="Arial" pitchFamily="34" charset="0"/>
              <a:buChar char="•"/>
            </a:pPr>
            <a:endParaRPr lang="en-US" sz="2800" dirty="0">
              <a:solidFill>
                <a:prstClr val="black"/>
              </a:solidFill>
            </a:endParaRPr>
          </a:p>
          <a:p>
            <a:pPr marL="182880" lvl="0" indent="-182880">
              <a:spcBef>
                <a:spcPct val="20000"/>
              </a:spcBef>
              <a:buClr>
                <a:srgbClr val="AD0101"/>
              </a:buClr>
              <a:buSzPct val="85000"/>
              <a:buFont typeface="Arial" pitchFamily="34" charset="0"/>
              <a:buChar char="•"/>
            </a:pPr>
            <a:r>
              <a:rPr lang="en-US" sz="3100" dirty="0">
                <a:solidFill>
                  <a:prstClr val="black"/>
                </a:solidFill>
              </a:rPr>
              <a:t>Other</a:t>
            </a:r>
          </a:p>
          <a:p>
            <a:pPr marL="457200" lvl="1" indent="-182880">
              <a:spcBef>
                <a:spcPct val="20000"/>
              </a:spcBef>
              <a:buClr>
                <a:srgbClr val="AD0101"/>
              </a:buClr>
              <a:buSzPct val="85000"/>
              <a:buFont typeface="Arial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</a:rPr>
              <a:t>Teaching philosophy</a:t>
            </a:r>
          </a:p>
          <a:p>
            <a:pPr marL="457200" lvl="1" indent="-182880">
              <a:spcBef>
                <a:spcPct val="20000"/>
              </a:spcBef>
              <a:buClr>
                <a:srgbClr val="AD0101"/>
              </a:buClr>
              <a:buSzPct val="85000"/>
              <a:buFont typeface="Arial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</a:rPr>
              <a:t>List of courses taken</a:t>
            </a:r>
          </a:p>
          <a:p>
            <a:pPr marL="457200" lvl="1" indent="-182880">
              <a:spcBef>
                <a:spcPct val="20000"/>
              </a:spcBef>
              <a:buClr>
                <a:srgbClr val="AD0101"/>
              </a:buClr>
              <a:buSzPct val="85000"/>
              <a:buFont typeface="Arial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</a:rPr>
              <a:t>Prior courses taught</a:t>
            </a:r>
          </a:p>
          <a:p>
            <a:pPr marL="457200" lvl="1" indent="-182880">
              <a:spcBef>
                <a:spcPct val="20000"/>
              </a:spcBef>
              <a:buClr>
                <a:srgbClr val="AD0101"/>
              </a:buClr>
              <a:buSzPct val="85000"/>
              <a:buFont typeface="Arial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</a:rPr>
              <a:t>Other requested paperwork  </a:t>
            </a:r>
          </a:p>
          <a:p>
            <a:pPr marL="201168" indent="-182880" algn="r">
              <a:spcBef>
                <a:spcPct val="20000"/>
              </a:spcBef>
              <a:buClr>
                <a:srgbClr val="AD0101"/>
              </a:buClr>
              <a:buSzPct val="85000"/>
              <a:buFont typeface="Arial" pitchFamily="34" charset="0"/>
              <a:buChar char="•"/>
            </a:pPr>
            <a:r>
              <a:rPr lang="en-US" sz="3000" dirty="0">
                <a:solidFill>
                  <a:prstClr val="black"/>
                </a:solidFill>
              </a:rPr>
              <a:t>Materials not requested?  </a:t>
            </a:r>
          </a:p>
          <a:p>
            <a:pPr marL="457200" lvl="1" indent="-182880" algn="r">
              <a:spcBef>
                <a:spcPct val="20000"/>
              </a:spcBef>
              <a:buClr>
                <a:srgbClr val="AD0101"/>
              </a:buClr>
              <a:buSzPct val="85000"/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Avoid the urge…</a:t>
            </a:r>
            <a:r>
              <a:rPr lang="en-US" dirty="0">
                <a:solidFill>
                  <a:prstClr val="black"/>
                </a:solidFill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Applying and Interviewing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599" y="2057400"/>
            <a:ext cx="2748437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114800"/>
            <a:ext cx="2067083" cy="1279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21F262-41C1-4BBE-990E-FC8F28AC6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2019 Part-Time Faculty Leadership Institute</a:t>
            </a:r>
          </a:p>
        </p:txBody>
      </p:sp>
    </p:spTree>
    <p:extLst>
      <p:ext uri="{BB962C8B-B14F-4D97-AF65-F5344CB8AC3E}">
        <p14:creationId xmlns:p14="http://schemas.microsoft.com/office/powerpoint/2010/main" val="1394862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843272"/>
          </a:xfrm>
        </p:spPr>
        <p:txBody>
          <a:bodyPr>
            <a:normAutofit fontScale="77500" lnSpcReduction="20000"/>
          </a:bodyPr>
          <a:lstStyle/>
          <a:p>
            <a:pPr marL="109728" indent="0">
              <a:buNone/>
            </a:pPr>
            <a:r>
              <a:rPr lang="en-US" sz="3400" dirty="0"/>
              <a:t>Beyond the Degree…</a:t>
            </a:r>
          </a:p>
          <a:p>
            <a:pPr marL="109728" indent="0">
              <a:buNone/>
            </a:pPr>
            <a:endParaRPr lang="en-US" dirty="0"/>
          </a:p>
          <a:p>
            <a:pPr lvl="0" algn="r"/>
            <a:r>
              <a:rPr lang="en-US" dirty="0"/>
              <a:t>Teaching/CC mission – a calling </a:t>
            </a:r>
          </a:p>
          <a:p>
            <a:pPr algn="r"/>
            <a:r>
              <a:rPr lang="en-US" dirty="0"/>
              <a:t>Record of volunteerism and service </a:t>
            </a:r>
          </a:p>
          <a:p>
            <a:pPr algn="r"/>
            <a:r>
              <a:rPr lang="en-US" dirty="0"/>
              <a:t>Team player</a:t>
            </a:r>
          </a:p>
          <a:p>
            <a:pPr marL="109728" indent="0">
              <a:buNone/>
            </a:pPr>
            <a:endParaRPr lang="en-US" dirty="0"/>
          </a:p>
          <a:p>
            <a:pPr lvl="0"/>
            <a:r>
              <a:rPr lang="en-US" dirty="0"/>
              <a:t>Life-long learning mentality</a:t>
            </a:r>
          </a:p>
          <a:p>
            <a:r>
              <a:rPr lang="en-US" dirty="0"/>
              <a:t>Student equity and cultural competence</a:t>
            </a:r>
          </a:p>
          <a:p>
            <a:r>
              <a:rPr lang="en-US" dirty="0"/>
              <a:t>Ability to connect</a:t>
            </a:r>
          </a:p>
          <a:p>
            <a:pPr marL="109728" lvl="0" indent="0" algn="r">
              <a:buNone/>
            </a:pPr>
            <a:r>
              <a:rPr lang="en-US" dirty="0"/>
              <a:t> </a:t>
            </a:r>
          </a:p>
          <a:p>
            <a:pPr lvl="0" algn="r"/>
            <a:r>
              <a:rPr lang="en-US" dirty="0"/>
              <a:t>Ability to inspire</a:t>
            </a:r>
          </a:p>
          <a:p>
            <a:pPr lvl="0" algn="r"/>
            <a:r>
              <a:rPr lang="en-US" dirty="0"/>
              <a:t>Passionate about their discipline</a:t>
            </a:r>
          </a:p>
          <a:p>
            <a:pPr algn="r"/>
            <a:r>
              <a:rPr lang="en-US" dirty="0"/>
              <a:t>Authentic excitement about teaching</a:t>
            </a:r>
          </a:p>
          <a:p>
            <a:pPr algn="r"/>
            <a:endParaRPr lang="en-US" dirty="0"/>
          </a:p>
          <a:p>
            <a:r>
              <a:rPr lang="en-US" dirty="0"/>
              <a:t>Pedagogical strategies breadth/depth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Applying and Interviewing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989306"/>
            <a:ext cx="990600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34086"/>
            <a:ext cx="2606675" cy="1214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146593"/>
            <a:ext cx="2824162" cy="120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94E78-9F97-4673-A334-C9BACFF62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2019 Part-Time Faculty Leadership Institute</a:t>
            </a:r>
          </a:p>
        </p:txBody>
      </p:sp>
    </p:spTree>
    <p:extLst>
      <p:ext uri="{BB962C8B-B14F-4D97-AF65-F5344CB8AC3E}">
        <p14:creationId xmlns:p14="http://schemas.microsoft.com/office/powerpoint/2010/main" val="31272900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3749</TotalTime>
  <Words>540</Words>
  <Application>Microsoft Office PowerPoint</Application>
  <PresentationFormat>On-screen Show (4:3)</PresentationFormat>
  <Paragraphs>157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Lucida Sans Unicode</vt:lpstr>
      <vt:lpstr>Verdana</vt:lpstr>
      <vt:lpstr>Wingdings</vt:lpstr>
      <vt:lpstr>Wingdings 2</vt:lpstr>
      <vt:lpstr>Wingdings 3</vt:lpstr>
      <vt:lpstr>Concourse</vt:lpstr>
      <vt:lpstr>The Full Time Interview Process: What to Expect Each Step of the Way</vt:lpstr>
      <vt:lpstr>Applying and Interviewing</vt:lpstr>
      <vt:lpstr>Applying and Interviewing</vt:lpstr>
      <vt:lpstr>Applying and Interviewing</vt:lpstr>
      <vt:lpstr>Applying and Interviewing</vt:lpstr>
      <vt:lpstr>Applying and Interviewing</vt:lpstr>
      <vt:lpstr>Applying and Interviewing</vt:lpstr>
      <vt:lpstr>Applying and Interviewing</vt:lpstr>
      <vt:lpstr>Applying and Interviewing</vt:lpstr>
      <vt:lpstr>Applying and Interviewing</vt:lpstr>
      <vt:lpstr>Applying and Interviewing</vt:lpstr>
      <vt:lpstr>Applying and Interviewing</vt:lpstr>
      <vt:lpstr>Applying and Interviewing</vt:lpstr>
      <vt:lpstr>Applying and Interviewing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Applying and Interviewing for a Full Time Position</dc:title>
  <dc:creator>dnovotny</dc:creator>
  <cp:lastModifiedBy>Sam Foster</cp:lastModifiedBy>
  <cp:revision>33</cp:revision>
  <dcterms:created xsi:type="dcterms:W3CDTF">2018-08-01T00:55:39Z</dcterms:created>
  <dcterms:modified xsi:type="dcterms:W3CDTF">2019-02-22T21:13:24Z</dcterms:modified>
</cp:coreProperties>
</file>