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704" r:id="rId2"/>
  </p:sldMasterIdLst>
  <p:notesMasterIdLst>
    <p:notesMasterId r:id="rId19"/>
  </p:notesMasterIdLst>
  <p:sldIdLst>
    <p:sldId id="389" r:id="rId3"/>
    <p:sldId id="378" r:id="rId4"/>
    <p:sldId id="376" r:id="rId5"/>
    <p:sldId id="490" r:id="rId6"/>
    <p:sldId id="381" r:id="rId7"/>
    <p:sldId id="491" r:id="rId8"/>
    <p:sldId id="489" r:id="rId9"/>
    <p:sldId id="488" r:id="rId10"/>
    <p:sldId id="492" r:id="rId11"/>
    <p:sldId id="387" r:id="rId12"/>
    <p:sldId id="380" r:id="rId13"/>
    <p:sldId id="384" r:id="rId14"/>
    <p:sldId id="501" r:id="rId15"/>
    <p:sldId id="476" r:id="rId16"/>
    <p:sldId id="487" r:id="rId17"/>
    <p:sldId id="3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Spring" initials="AS" lastIdx="1" clrIdx="0">
    <p:extLst>
      <p:ext uri="{19B8F6BF-5375-455C-9EA6-DF929625EA0E}">
        <p15:presenceInfo xmlns:p15="http://schemas.microsoft.com/office/powerpoint/2012/main" userId="S-1-5-21-3293881535-786476143-2853940828-1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586"/>
    <a:srgbClr val="A5C3CE"/>
    <a:srgbClr val="165775"/>
    <a:srgbClr val="B4CCD6"/>
    <a:srgbClr val="CCECFF"/>
    <a:srgbClr val="9C4646"/>
    <a:srgbClr val="E7EEF1"/>
    <a:srgbClr val="C3D5DC"/>
    <a:srgbClr val="4F81BD"/>
    <a:srgbClr val="A148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p:restoredLeft sz="10769" autoAdjust="0"/>
    <p:restoredTop sz="86477" autoAdjust="0"/>
  </p:normalViewPr>
  <p:slideViewPr>
    <p:cSldViewPr snapToGrid="0" snapToObjects="1">
      <p:cViewPr varScale="1">
        <p:scale>
          <a:sx n="65" d="100"/>
          <a:sy n="65" d="100"/>
        </p:scale>
        <p:origin x="666" y="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D82781-6381-4B95-8D96-C20C7611700A}" type="doc">
      <dgm:prSet loTypeId="urn:microsoft.com/office/officeart/2018/5/layout/IconCircleLabelList" loCatId="icon" qsTypeId="urn:microsoft.com/office/officeart/2005/8/quickstyle/simple1" qsCatId="simple" csTypeId="urn:microsoft.com/office/officeart/2005/8/colors/accent0_3" csCatId="mainScheme" phldr="1"/>
      <dgm:spPr/>
      <dgm:t>
        <a:bodyPr/>
        <a:lstStyle/>
        <a:p>
          <a:endParaRPr lang="en-US"/>
        </a:p>
      </dgm:t>
    </dgm:pt>
    <dgm:pt modelId="{F92E2F25-7F9B-408E-8DC4-18FF3A3469AC}">
      <dgm:prSet/>
      <dgm:spPr/>
      <dgm:t>
        <a:bodyPr/>
        <a:lstStyle/>
        <a:p>
          <a:pPr>
            <a:lnSpc>
              <a:spcPct val="100000"/>
            </a:lnSpc>
            <a:defRPr cap="all"/>
          </a:pPr>
          <a:r>
            <a:rPr lang="en-US" dirty="0"/>
            <a:t>ACCJC </a:t>
          </a:r>
          <a:r>
            <a:rPr lang="en-US" i="1" dirty="0"/>
            <a:t>Accreditation Handbook</a:t>
          </a:r>
          <a:endParaRPr lang="en-US" dirty="0"/>
        </a:p>
      </dgm:t>
    </dgm:pt>
    <dgm:pt modelId="{03AF4AA1-1CDC-4720-88E3-4B6FF70CCC5C}" type="parTrans" cxnId="{F7F9A067-50D6-4633-9494-15AD2D608828}">
      <dgm:prSet/>
      <dgm:spPr/>
      <dgm:t>
        <a:bodyPr/>
        <a:lstStyle/>
        <a:p>
          <a:endParaRPr lang="en-US"/>
        </a:p>
      </dgm:t>
    </dgm:pt>
    <dgm:pt modelId="{8340DD50-DBDC-42E4-9F50-EB9DDFA01092}" type="sibTrans" cxnId="{F7F9A067-50D6-4633-9494-15AD2D608828}">
      <dgm:prSet/>
      <dgm:spPr/>
      <dgm:t>
        <a:bodyPr/>
        <a:lstStyle/>
        <a:p>
          <a:endParaRPr lang="en-US"/>
        </a:p>
      </dgm:t>
    </dgm:pt>
    <dgm:pt modelId="{9E6CCF52-34C9-4293-A079-E500672F2B1D}">
      <dgm:prSet/>
      <dgm:spPr/>
      <dgm:t>
        <a:bodyPr/>
        <a:lstStyle/>
        <a:p>
          <a:pPr>
            <a:lnSpc>
              <a:spcPct val="100000"/>
            </a:lnSpc>
            <a:defRPr cap="all"/>
          </a:pPr>
          <a:r>
            <a:rPr lang="en-US" dirty="0"/>
            <a:t>Report templates with embedded guidance</a:t>
          </a:r>
        </a:p>
      </dgm:t>
    </dgm:pt>
    <dgm:pt modelId="{908F5DD8-D8ED-441C-A27B-35D02C889F6E}" type="parTrans" cxnId="{0967E960-AE62-4943-823C-D293635605B1}">
      <dgm:prSet/>
      <dgm:spPr/>
      <dgm:t>
        <a:bodyPr/>
        <a:lstStyle/>
        <a:p>
          <a:endParaRPr lang="en-US"/>
        </a:p>
      </dgm:t>
    </dgm:pt>
    <dgm:pt modelId="{784C008E-61D7-4691-A60A-7075FCB8261F}" type="sibTrans" cxnId="{0967E960-AE62-4943-823C-D293635605B1}">
      <dgm:prSet/>
      <dgm:spPr/>
      <dgm:t>
        <a:bodyPr/>
        <a:lstStyle/>
        <a:p>
          <a:endParaRPr lang="en-US"/>
        </a:p>
      </dgm:t>
    </dgm:pt>
    <dgm:pt modelId="{E50E02A5-EBAC-4B43-9AEA-F43A938E274E}">
      <dgm:prSet/>
      <dgm:spPr/>
      <dgm:t>
        <a:bodyPr/>
        <a:lstStyle/>
        <a:p>
          <a:pPr>
            <a:lnSpc>
              <a:spcPct val="100000"/>
            </a:lnSpc>
            <a:defRPr cap="all"/>
          </a:pPr>
          <a:r>
            <a:rPr lang="en-US"/>
            <a:t>Online certification modules for peer reviewers</a:t>
          </a:r>
        </a:p>
      </dgm:t>
    </dgm:pt>
    <dgm:pt modelId="{5F16843B-80E5-426E-AB91-88AEDD6CA53F}" type="parTrans" cxnId="{34695314-2B2C-4D03-95F7-1080FF59122E}">
      <dgm:prSet/>
      <dgm:spPr/>
      <dgm:t>
        <a:bodyPr/>
        <a:lstStyle/>
        <a:p>
          <a:endParaRPr lang="en-US"/>
        </a:p>
      </dgm:t>
    </dgm:pt>
    <dgm:pt modelId="{A3F69E1E-A4D7-46CB-901F-1B71670067F1}" type="sibTrans" cxnId="{34695314-2B2C-4D03-95F7-1080FF59122E}">
      <dgm:prSet/>
      <dgm:spPr/>
      <dgm:t>
        <a:bodyPr/>
        <a:lstStyle/>
        <a:p>
          <a:endParaRPr lang="en-US"/>
        </a:p>
      </dgm:t>
    </dgm:pt>
    <dgm:pt modelId="{B643B309-FBAC-4296-B3EA-5AE57AD85060}" type="pres">
      <dgm:prSet presAssocID="{2FD82781-6381-4B95-8D96-C20C7611700A}" presName="root" presStyleCnt="0">
        <dgm:presLayoutVars>
          <dgm:dir/>
          <dgm:resizeHandles val="exact"/>
        </dgm:presLayoutVars>
      </dgm:prSet>
      <dgm:spPr/>
    </dgm:pt>
    <dgm:pt modelId="{B309A1FF-073F-4684-8A5B-4ACDD398F22A}" type="pres">
      <dgm:prSet presAssocID="{F92E2F25-7F9B-408E-8DC4-18FF3A3469AC}" presName="compNode" presStyleCnt="0"/>
      <dgm:spPr/>
    </dgm:pt>
    <dgm:pt modelId="{508E06D2-467E-4D4B-BA50-8BA98C64F211}" type="pres">
      <dgm:prSet presAssocID="{F92E2F25-7F9B-408E-8DC4-18FF3A3469AC}" presName="iconBgRect" presStyleLbl="bgShp" presStyleIdx="0" presStyleCnt="3"/>
      <dgm:spPr>
        <a:solidFill>
          <a:srgbClr val="CDC586">
            <a:alpha val="50196"/>
          </a:srgbClr>
        </a:solidFill>
      </dgm:spPr>
      <dgm:extLst>
        <a:ext uri="{E40237B7-FDA0-4F09-8148-C483321AD2D9}">
          <dgm14:cNvPr xmlns:dgm14="http://schemas.microsoft.com/office/drawing/2010/diagram" id="0" name="" descr="Graphic of new resources to support the changes. ACCJC Accreditation Handbook. Report templates with embedded guidance and online certification modules for peer reviewers."/>
        </a:ext>
      </dgm:extLst>
    </dgm:pt>
    <dgm:pt modelId="{DE3C0684-61D7-48B6-AB7D-A939479B2E5D}" type="pres">
      <dgm:prSet presAssocID="{F92E2F25-7F9B-408E-8DC4-18FF3A3469A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FD3A79B-BDF3-42AD-B7B1-1101C3896DFE}" type="pres">
      <dgm:prSet presAssocID="{F92E2F25-7F9B-408E-8DC4-18FF3A3469AC}" presName="spaceRect" presStyleCnt="0"/>
      <dgm:spPr/>
    </dgm:pt>
    <dgm:pt modelId="{26BAE6BF-BF45-473E-B2F5-8B8A18147266}" type="pres">
      <dgm:prSet presAssocID="{F92E2F25-7F9B-408E-8DC4-18FF3A3469AC}" presName="textRect" presStyleLbl="revTx" presStyleIdx="0" presStyleCnt="3" custLinFactNeighborY="-26460">
        <dgm:presLayoutVars>
          <dgm:chMax val="1"/>
          <dgm:chPref val="1"/>
        </dgm:presLayoutVars>
      </dgm:prSet>
      <dgm:spPr/>
    </dgm:pt>
    <dgm:pt modelId="{A52DB71C-3812-4172-8FAF-B6D3A366ECCC}" type="pres">
      <dgm:prSet presAssocID="{8340DD50-DBDC-42E4-9F50-EB9DDFA01092}" presName="sibTrans" presStyleCnt="0"/>
      <dgm:spPr/>
    </dgm:pt>
    <dgm:pt modelId="{70AB7E3F-5187-4CAE-A762-2954AFE83779}" type="pres">
      <dgm:prSet presAssocID="{9E6CCF52-34C9-4293-A079-E500672F2B1D}" presName="compNode" presStyleCnt="0"/>
      <dgm:spPr/>
    </dgm:pt>
    <dgm:pt modelId="{BA0B81A5-8097-4474-82D1-0D7D49D6E27F}" type="pres">
      <dgm:prSet presAssocID="{9E6CCF52-34C9-4293-A079-E500672F2B1D}" presName="iconBgRect" presStyleLbl="bgShp" presStyleIdx="1" presStyleCnt="3"/>
      <dgm:spPr>
        <a:solidFill>
          <a:srgbClr val="CDC586">
            <a:alpha val="50196"/>
          </a:srgbClr>
        </a:solidFill>
      </dgm:spPr>
    </dgm:pt>
    <dgm:pt modelId="{DB822F90-C46C-4938-9565-84C5EB7B3B3A}" type="pres">
      <dgm:prSet presAssocID="{9E6CCF52-34C9-4293-A079-E500672F2B1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ABEFEBA1-9351-4BC2-A058-BB590D419674}" type="pres">
      <dgm:prSet presAssocID="{9E6CCF52-34C9-4293-A079-E500672F2B1D}" presName="spaceRect" presStyleCnt="0"/>
      <dgm:spPr/>
    </dgm:pt>
    <dgm:pt modelId="{D1945514-6AC2-4943-8622-DEACCE1EE8B1}" type="pres">
      <dgm:prSet presAssocID="{9E6CCF52-34C9-4293-A079-E500672F2B1D}" presName="textRect" presStyleLbl="revTx" presStyleIdx="1" presStyleCnt="3" custLinFactNeighborY="-26460">
        <dgm:presLayoutVars>
          <dgm:chMax val="1"/>
          <dgm:chPref val="1"/>
        </dgm:presLayoutVars>
      </dgm:prSet>
      <dgm:spPr/>
    </dgm:pt>
    <dgm:pt modelId="{F0AC099F-699D-45E0-9CC3-A660FC66639D}" type="pres">
      <dgm:prSet presAssocID="{784C008E-61D7-4691-A60A-7075FCB8261F}" presName="sibTrans" presStyleCnt="0"/>
      <dgm:spPr/>
    </dgm:pt>
    <dgm:pt modelId="{6A441EA9-AD15-4264-B791-558D6C412278}" type="pres">
      <dgm:prSet presAssocID="{E50E02A5-EBAC-4B43-9AEA-F43A938E274E}" presName="compNode" presStyleCnt="0"/>
      <dgm:spPr/>
    </dgm:pt>
    <dgm:pt modelId="{A7FB7613-11EE-4D49-A3B0-D6FA06C48246}" type="pres">
      <dgm:prSet presAssocID="{E50E02A5-EBAC-4B43-9AEA-F43A938E274E}" presName="iconBgRect" presStyleLbl="bgShp" presStyleIdx="2" presStyleCnt="3"/>
      <dgm:spPr>
        <a:solidFill>
          <a:srgbClr val="CDC586">
            <a:alpha val="50196"/>
          </a:srgbClr>
        </a:solidFill>
      </dgm:spPr>
    </dgm:pt>
    <dgm:pt modelId="{54F09B5E-A83D-4AF4-9A2B-4A76D3420932}" type="pres">
      <dgm:prSet presAssocID="{E50E02A5-EBAC-4B43-9AEA-F43A938E274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bbon"/>
        </a:ext>
      </dgm:extLst>
    </dgm:pt>
    <dgm:pt modelId="{8B94F0E8-00DF-477C-975B-585D79048FD7}" type="pres">
      <dgm:prSet presAssocID="{E50E02A5-EBAC-4B43-9AEA-F43A938E274E}" presName="spaceRect" presStyleCnt="0"/>
      <dgm:spPr/>
    </dgm:pt>
    <dgm:pt modelId="{EA1B46CE-AD6B-42DA-AE38-7431CF5A977F}" type="pres">
      <dgm:prSet presAssocID="{E50E02A5-EBAC-4B43-9AEA-F43A938E274E}" presName="textRect" presStyleLbl="revTx" presStyleIdx="2" presStyleCnt="3" custLinFactNeighborY="-26460">
        <dgm:presLayoutVars>
          <dgm:chMax val="1"/>
          <dgm:chPref val="1"/>
        </dgm:presLayoutVars>
      </dgm:prSet>
      <dgm:spPr/>
    </dgm:pt>
  </dgm:ptLst>
  <dgm:cxnLst>
    <dgm:cxn modelId="{43B5BA0F-D89A-40B6-AB1B-FBB76D7857B4}" type="presOf" srcId="{2FD82781-6381-4B95-8D96-C20C7611700A}" destId="{B643B309-FBAC-4296-B3EA-5AE57AD85060}" srcOrd="0" destOrd="0" presId="urn:microsoft.com/office/officeart/2018/5/layout/IconCircleLabelList"/>
    <dgm:cxn modelId="{34695314-2B2C-4D03-95F7-1080FF59122E}" srcId="{2FD82781-6381-4B95-8D96-C20C7611700A}" destId="{E50E02A5-EBAC-4B43-9AEA-F43A938E274E}" srcOrd="2" destOrd="0" parTransId="{5F16843B-80E5-426E-AB91-88AEDD6CA53F}" sibTransId="{A3F69E1E-A4D7-46CB-901F-1B71670067F1}"/>
    <dgm:cxn modelId="{0967E960-AE62-4943-823C-D293635605B1}" srcId="{2FD82781-6381-4B95-8D96-C20C7611700A}" destId="{9E6CCF52-34C9-4293-A079-E500672F2B1D}" srcOrd="1" destOrd="0" parTransId="{908F5DD8-D8ED-441C-A27B-35D02C889F6E}" sibTransId="{784C008E-61D7-4691-A60A-7075FCB8261F}"/>
    <dgm:cxn modelId="{F7F9A067-50D6-4633-9494-15AD2D608828}" srcId="{2FD82781-6381-4B95-8D96-C20C7611700A}" destId="{F92E2F25-7F9B-408E-8DC4-18FF3A3469AC}" srcOrd="0" destOrd="0" parTransId="{03AF4AA1-1CDC-4720-88E3-4B6FF70CCC5C}" sibTransId="{8340DD50-DBDC-42E4-9F50-EB9DDFA01092}"/>
    <dgm:cxn modelId="{2722EB95-460A-4886-8AF6-399CFBEAA16B}" type="presOf" srcId="{9E6CCF52-34C9-4293-A079-E500672F2B1D}" destId="{D1945514-6AC2-4943-8622-DEACCE1EE8B1}" srcOrd="0" destOrd="0" presId="urn:microsoft.com/office/officeart/2018/5/layout/IconCircleLabelList"/>
    <dgm:cxn modelId="{3496FBC2-DE25-41E2-86FC-6D6770B008DF}" type="presOf" srcId="{E50E02A5-EBAC-4B43-9AEA-F43A938E274E}" destId="{EA1B46CE-AD6B-42DA-AE38-7431CF5A977F}" srcOrd="0" destOrd="0" presId="urn:microsoft.com/office/officeart/2018/5/layout/IconCircleLabelList"/>
    <dgm:cxn modelId="{D6AE96E5-D353-4772-A134-41C5A043991D}" type="presOf" srcId="{F92E2F25-7F9B-408E-8DC4-18FF3A3469AC}" destId="{26BAE6BF-BF45-473E-B2F5-8B8A18147266}" srcOrd="0" destOrd="0" presId="urn:microsoft.com/office/officeart/2018/5/layout/IconCircleLabelList"/>
    <dgm:cxn modelId="{5F7B023C-F8FE-48CF-9429-D0CBFC22A6E8}" type="presParOf" srcId="{B643B309-FBAC-4296-B3EA-5AE57AD85060}" destId="{B309A1FF-073F-4684-8A5B-4ACDD398F22A}" srcOrd="0" destOrd="0" presId="urn:microsoft.com/office/officeart/2018/5/layout/IconCircleLabelList"/>
    <dgm:cxn modelId="{98CE8D20-D121-40DA-A959-B924316966B2}" type="presParOf" srcId="{B309A1FF-073F-4684-8A5B-4ACDD398F22A}" destId="{508E06D2-467E-4D4B-BA50-8BA98C64F211}" srcOrd="0" destOrd="0" presId="urn:microsoft.com/office/officeart/2018/5/layout/IconCircleLabelList"/>
    <dgm:cxn modelId="{3AB4987D-4F6D-4134-846A-C1C19EBBE763}" type="presParOf" srcId="{B309A1FF-073F-4684-8A5B-4ACDD398F22A}" destId="{DE3C0684-61D7-48B6-AB7D-A939479B2E5D}" srcOrd="1" destOrd="0" presId="urn:microsoft.com/office/officeart/2018/5/layout/IconCircleLabelList"/>
    <dgm:cxn modelId="{420ABE4D-FC80-4709-81AF-5EAEF870B1EF}" type="presParOf" srcId="{B309A1FF-073F-4684-8A5B-4ACDD398F22A}" destId="{7FD3A79B-BDF3-42AD-B7B1-1101C3896DFE}" srcOrd="2" destOrd="0" presId="urn:microsoft.com/office/officeart/2018/5/layout/IconCircleLabelList"/>
    <dgm:cxn modelId="{D9C072EB-EF09-41CE-AC72-D188F2D12F95}" type="presParOf" srcId="{B309A1FF-073F-4684-8A5B-4ACDD398F22A}" destId="{26BAE6BF-BF45-473E-B2F5-8B8A18147266}" srcOrd="3" destOrd="0" presId="urn:microsoft.com/office/officeart/2018/5/layout/IconCircleLabelList"/>
    <dgm:cxn modelId="{96C6F022-6ACF-4D26-83D0-DA7C930A6F02}" type="presParOf" srcId="{B643B309-FBAC-4296-B3EA-5AE57AD85060}" destId="{A52DB71C-3812-4172-8FAF-B6D3A366ECCC}" srcOrd="1" destOrd="0" presId="urn:microsoft.com/office/officeart/2018/5/layout/IconCircleLabelList"/>
    <dgm:cxn modelId="{36AD0519-979F-4FDD-B35B-29A3BFDDA053}" type="presParOf" srcId="{B643B309-FBAC-4296-B3EA-5AE57AD85060}" destId="{70AB7E3F-5187-4CAE-A762-2954AFE83779}" srcOrd="2" destOrd="0" presId="urn:microsoft.com/office/officeart/2018/5/layout/IconCircleLabelList"/>
    <dgm:cxn modelId="{DA1EA4F1-63AE-42F3-8D8B-92BACA15A561}" type="presParOf" srcId="{70AB7E3F-5187-4CAE-A762-2954AFE83779}" destId="{BA0B81A5-8097-4474-82D1-0D7D49D6E27F}" srcOrd="0" destOrd="0" presId="urn:microsoft.com/office/officeart/2018/5/layout/IconCircleLabelList"/>
    <dgm:cxn modelId="{46FAE63B-3889-42C8-8D3B-800F46FD1903}" type="presParOf" srcId="{70AB7E3F-5187-4CAE-A762-2954AFE83779}" destId="{DB822F90-C46C-4938-9565-84C5EB7B3B3A}" srcOrd="1" destOrd="0" presId="urn:microsoft.com/office/officeart/2018/5/layout/IconCircleLabelList"/>
    <dgm:cxn modelId="{DA0E610B-5F4C-43FC-9119-92F644ADF8A7}" type="presParOf" srcId="{70AB7E3F-5187-4CAE-A762-2954AFE83779}" destId="{ABEFEBA1-9351-4BC2-A058-BB590D419674}" srcOrd="2" destOrd="0" presId="urn:microsoft.com/office/officeart/2018/5/layout/IconCircleLabelList"/>
    <dgm:cxn modelId="{C410759E-304E-4930-9427-07CD0EA75306}" type="presParOf" srcId="{70AB7E3F-5187-4CAE-A762-2954AFE83779}" destId="{D1945514-6AC2-4943-8622-DEACCE1EE8B1}" srcOrd="3" destOrd="0" presId="urn:microsoft.com/office/officeart/2018/5/layout/IconCircleLabelList"/>
    <dgm:cxn modelId="{124D3099-9A3C-4E85-982A-60FB6A57729A}" type="presParOf" srcId="{B643B309-FBAC-4296-B3EA-5AE57AD85060}" destId="{F0AC099F-699D-45E0-9CC3-A660FC66639D}" srcOrd="3" destOrd="0" presId="urn:microsoft.com/office/officeart/2018/5/layout/IconCircleLabelList"/>
    <dgm:cxn modelId="{7A19B268-81F4-473B-A850-BD70A2602BEC}" type="presParOf" srcId="{B643B309-FBAC-4296-B3EA-5AE57AD85060}" destId="{6A441EA9-AD15-4264-B791-558D6C412278}" srcOrd="4" destOrd="0" presId="urn:microsoft.com/office/officeart/2018/5/layout/IconCircleLabelList"/>
    <dgm:cxn modelId="{85389D80-A401-4EDB-9921-D2DFBE4E85EA}" type="presParOf" srcId="{6A441EA9-AD15-4264-B791-558D6C412278}" destId="{A7FB7613-11EE-4D49-A3B0-D6FA06C48246}" srcOrd="0" destOrd="0" presId="urn:microsoft.com/office/officeart/2018/5/layout/IconCircleLabelList"/>
    <dgm:cxn modelId="{D1D6E10E-3621-4DDA-ABCC-9BEF6F443668}" type="presParOf" srcId="{6A441EA9-AD15-4264-B791-558D6C412278}" destId="{54F09B5E-A83D-4AF4-9A2B-4A76D3420932}" srcOrd="1" destOrd="0" presId="urn:microsoft.com/office/officeart/2018/5/layout/IconCircleLabelList"/>
    <dgm:cxn modelId="{34FCBB52-6F64-4096-BBFC-FB5387DC98ED}" type="presParOf" srcId="{6A441EA9-AD15-4264-B791-558D6C412278}" destId="{8B94F0E8-00DF-477C-975B-585D79048FD7}" srcOrd="2" destOrd="0" presId="urn:microsoft.com/office/officeart/2018/5/layout/IconCircleLabelList"/>
    <dgm:cxn modelId="{D7DD6FE1-D94B-4398-A2D6-A139F9878B48}" type="presParOf" srcId="{6A441EA9-AD15-4264-B791-558D6C412278}" destId="{EA1B46CE-AD6B-42DA-AE38-7431CF5A977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E06D2-467E-4D4B-BA50-8BA98C64F211}">
      <dsp:nvSpPr>
        <dsp:cNvPr id="0" name=""/>
        <dsp:cNvSpPr/>
      </dsp:nvSpPr>
      <dsp:spPr>
        <a:xfrm>
          <a:off x="679050" y="666631"/>
          <a:ext cx="1887187" cy="1887187"/>
        </a:xfrm>
        <a:prstGeom prst="ellipse">
          <a:avLst/>
        </a:prstGeom>
        <a:solidFill>
          <a:srgbClr val="CDC586">
            <a:alpha val="50196"/>
          </a:srgbClr>
        </a:solidFill>
        <a:ln>
          <a:noFill/>
        </a:ln>
        <a:effectLst/>
      </dsp:spPr>
      <dsp:style>
        <a:lnRef idx="0">
          <a:scrgbClr r="0" g="0" b="0"/>
        </a:lnRef>
        <a:fillRef idx="1">
          <a:scrgbClr r="0" g="0" b="0"/>
        </a:fillRef>
        <a:effectRef idx="0">
          <a:scrgbClr r="0" g="0" b="0"/>
        </a:effectRef>
        <a:fontRef idx="minor"/>
      </dsp:style>
    </dsp:sp>
    <dsp:sp modelId="{DE3C0684-61D7-48B6-AB7D-A939479B2E5D}">
      <dsp:nvSpPr>
        <dsp:cNvPr id="0" name=""/>
        <dsp:cNvSpPr/>
      </dsp:nvSpPr>
      <dsp:spPr>
        <a:xfrm>
          <a:off x="1081237" y="106881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BAE6BF-BF45-473E-B2F5-8B8A18147266}">
      <dsp:nvSpPr>
        <dsp:cNvPr id="0" name=""/>
        <dsp:cNvSpPr/>
      </dsp:nvSpPr>
      <dsp:spPr>
        <a:xfrm>
          <a:off x="75768" y="295111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ACCJC </a:t>
          </a:r>
          <a:r>
            <a:rPr lang="en-US" sz="1800" i="1" kern="1200" dirty="0"/>
            <a:t>Accreditation Handbook</a:t>
          </a:r>
          <a:endParaRPr lang="en-US" sz="1800" kern="1200" dirty="0"/>
        </a:p>
      </dsp:txBody>
      <dsp:txXfrm>
        <a:off x="75768" y="2951119"/>
        <a:ext cx="3093750" cy="720000"/>
      </dsp:txXfrm>
    </dsp:sp>
    <dsp:sp modelId="{BA0B81A5-8097-4474-82D1-0D7D49D6E27F}">
      <dsp:nvSpPr>
        <dsp:cNvPr id="0" name=""/>
        <dsp:cNvSpPr/>
      </dsp:nvSpPr>
      <dsp:spPr>
        <a:xfrm>
          <a:off x="4314206" y="666631"/>
          <a:ext cx="1887187" cy="1887187"/>
        </a:xfrm>
        <a:prstGeom prst="ellipse">
          <a:avLst/>
        </a:prstGeom>
        <a:solidFill>
          <a:srgbClr val="CDC586">
            <a:alpha val="50196"/>
          </a:srgbClr>
        </a:solidFill>
        <a:ln>
          <a:noFill/>
        </a:ln>
        <a:effectLst/>
      </dsp:spPr>
      <dsp:style>
        <a:lnRef idx="0">
          <a:scrgbClr r="0" g="0" b="0"/>
        </a:lnRef>
        <a:fillRef idx="1">
          <a:scrgbClr r="0" g="0" b="0"/>
        </a:fillRef>
        <a:effectRef idx="0">
          <a:scrgbClr r="0" g="0" b="0"/>
        </a:effectRef>
        <a:fontRef idx="minor"/>
      </dsp:style>
    </dsp:sp>
    <dsp:sp modelId="{DB822F90-C46C-4938-9565-84C5EB7B3B3A}">
      <dsp:nvSpPr>
        <dsp:cNvPr id="0" name=""/>
        <dsp:cNvSpPr/>
      </dsp:nvSpPr>
      <dsp:spPr>
        <a:xfrm>
          <a:off x="4716393" y="106881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945514-6AC2-4943-8622-DEACCE1EE8B1}">
      <dsp:nvSpPr>
        <dsp:cNvPr id="0" name=""/>
        <dsp:cNvSpPr/>
      </dsp:nvSpPr>
      <dsp:spPr>
        <a:xfrm>
          <a:off x="3710925" y="295111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Report templates with embedded guidance</a:t>
          </a:r>
        </a:p>
      </dsp:txBody>
      <dsp:txXfrm>
        <a:off x="3710925" y="2951119"/>
        <a:ext cx="3093750" cy="720000"/>
      </dsp:txXfrm>
    </dsp:sp>
    <dsp:sp modelId="{A7FB7613-11EE-4D49-A3B0-D6FA06C48246}">
      <dsp:nvSpPr>
        <dsp:cNvPr id="0" name=""/>
        <dsp:cNvSpPr/>
      </dsp:nvSpPr>
      <dsp:spPr>
        <a:xfrm>
          <a:off x="7949362" y="666631"/>
          <a:ext cx="1887187" cy="1887187"/>
        </a:xfrm>
        <a:prstGeom prst="ellipse">
          <a:avLst/>
        </a:prstGeom>
        <a:solidFill>
          <a:srgbClr val="CDC586">
            <a:alpha val="50196"/>
          </a:srgbClr>
        </a:solidFill>
        <a:ln>
          <a:noFill/>
        </a:ln>
        <a:effectLst/>
      </dsp:spPr>
      <dsp:style>
        <a:lnRef idx="0">
          <a:scrgbClr r="0" g="0" b="0"/>
        </a:lnRef>
        <a:fillRef idx="1">
          <a:scrgbClr r="0" g="0" b="0"/>
        </a:fillRef>
        <a:effectRef idx="0">
          <a:scrgbClr r="0" g="0" b="0"/>
        </a:effectRef>
        <a:fontRef idx="minor"/>
      </dsp:style>
    </dsp:sp>
    <dsp:sp modelId="{54F09B5E-A83D-4AF4-9A2B-4A76D3420932}">
      <dsp:nvSpPr>
        <dsp:cNvPr id="0" name=""/>
        <dsp:cNvSpPr/>
      </dsp:nvSpPr>
      <dsp:spPr>
        <a:xfrm>
          <a:off x="8351550" y="106881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1B46CE-AD6B-42DA-AE38-7431CF5A977F}">
      <dsp:nvSpPr>
        <dsp:cNvPr id="0" name=""/>
        <dsp:cNvSpPr/>
      </dsp:nvSpPr>
      <dsp:spPr>
        <a:xfrm>
          <a:off x="7346081" y="295111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Online certification modules for peer reviewers</a:t>
          </a:r>
        </a:p>
      </dsp:txBody>
      <dsp:txXfrm>
        <a:off x="7346081" y="2951119"/>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EDCA6-633D-44BD-9BA9-1D47832D80B7}"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8CCEE-B0C1-4BED-A484-5BB002D55340}" type="slidenum">
              <a:rPr lang="en-US" smtClean="0"/>
              <a:t>‹#›</a:t>
            </a:fld>
            <a:endParaRPr lang="en-US"/>
          </a:p>
        </p:txBody>
      </p:sp>
    </p:spTree>
    <p:extLst>
      <p:ext uri="{BB962C8B-B14F-4D97-AF65-F5344CB8AC3E}">
        <p14:creationId xmlns:p14="http://schemas.microsoft.com/office/powerpoint/2010/main" val="297555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58CCEE-B0C1-4BED-A484-5BB002D55340}" type="slidenum">
              <a:rPr lang="en-US" smtClean="0"/>
              <a:t>1</a:t>
            </a:fld>
            <a:endParaRPr lang="en-US"/>
          </a:p>
        </p:txBody>
      </p:sp>
    </p:spTree>
    <p:extLst>
      <p:ext uri="{BB962C8B-B14F-4D97-AF65-F5344CB8AC3E}">
        <p14:creationId xmlns:p14="http://schemas.microsoft.com/office/powerpoint/2010/main" val="1760251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8CCEE-B0C1-4BED-A484-5BB002D55340}" type="slidenum">
              <a:rPr lang="en-US" smtClean="0"/>
              <a:t>10</a:t>
            </a:fld>
            <a:endParaRPr lang="en-US"/>
          </a:p>
        </p:txBody>
      </p:sp>
    </p:spTree>
    <p:extLst>
      <p:ext uri="{BB962C8B-B14F-4D97-AF65-F5344CB8AC3E}">
        <p14:creationId xmlns:p14="http://schemas.microsoft.com/office/powerpoint/2010/main" val="3250001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8CCEE-B0C1-4BED-A484-5BB002D55340}" type="slidenum">
              <a:rPr lang="en-US" smtClean="0"/>
              <a:t>11</a:t>
            </a:fld>
            <a:endParaRPr lang="en-US"/>
          </a:p>
        </p:txBody>
      </p:sp>
    </p:spTree>
    <p:extLst>
      <p:ext uri="{BB962C8B-B14F-4D97-AF65-F5344CB8AC3E}">
        <p14:creationId xmlns:p14="http://schemas.microsoft.com/office/powerpoint/2010/main" val="204021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58CCEE-B0C1-4BED-A484-5BB002D55340}" type="slidenum">
              <a:rPr lang="en-US" smtClean="0"/>
              <a:t>12</a:t>
            </a:fld>
            <a:endParaRPr lang="en-US"/>
          </a:p>
        </p:txBody>
      </p:sp>
    </p:spTree>
    <p:extLst>
      <p:ext uri="{BB962C8B-B14F-4D97-AF65-F5344CB8AC3E}">
        <p14:creationId xmlns:p14="http://schemas.microsoft.com/office/powerpoint/2010/main" val="506420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major components from self evaluation, peer review, commission decision – with ongoing work throughout the accreditation cycle</a:t>
            </a:r>
          </a:p>
        </p:txBody>
      </p:sp>
      <p:sp>
        <p:nvSpPr>
          <p:cNvPr id="4" name="Slide Number Placeholder 3"/>
          <p:cNvSpPr>
            <a:spLocks noGrp="1"/>
          </p:cNvSpPr>
          <p:nvPr>
            <p:ph type="sldNum" sz="quarter" idx="5"/>
          </p:nvPr>
        </p:nvSpPr>
        <p:spPr/>
        <p:txBody>
          <a:bodyPr/>
          <a:lstStyle/>
          <a:p>
            <a:fld id="{9A7F7E80-7085-4506-B66A-03EEE113ADF2}" type="slidenum">
              <a:rPr lang="en-US" smtClean="0"/>
              <a:t>13</a:t>
            </a:fld>
            <a:endParaRPr lang="en-US"/>
          </a:p>
        </p:txBody>
      </p:sp>
    </p:spTree>
    <p:extLst>
      <p:ext uri="{BB962C8B-B14F-4D97-AF65-F5344CB8AC3E}">
        <p14:creationId xmlns:p14="http://schemas.microsoft.com/office/powerpoint/2010/main" val="2074774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502"/>
            <a:r>
              <a:rPr lang="en-US" dirty="0"/>
              <a:t>Peer review will occur over 2 semesters to enable teams to provide feedback to you with their core inquiries; provides time for you to prepare for visit – </a:t>
            </a:r>
          </a:p>
          <a:p>
            <a:pPr marL="168502"/>
            <a:r>
              <a:rPr lang="en-US" dirty="0"/>
              <a:t>Pause – if burning questions</a:t>
            </a:r>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14</a:t>
            </a:fld>
            <a:endParaRPr lang="en-US" dirty="0"/>
          </a:p>
        </p:txBody>
      </p:sp>
    </p:spTree>
    <p:extLst>
      <p:ext uri="{BB962C8B-B14F-4D97-AF65-F5344CB8AC3E}">
        <p14:creationId xmlns:p14="http://schemas.microsoft.com/office/powerpoint/2010/main" val="1524409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9837" cy="3554413"/>
          </a:xfrm>
        </p:spPr>
      </p:sp>
      <p:sp>
        <p:nvSpPr>
          <p:cNvPr id="3" name="Notes Placeholder 2"/>
          <p:cNvSpPr>
            <a:spLocks noGrp="1"/>
          </p:cNvSpPr>
          <p:nvPr>
            <p:ph type="body" idx="1"/>
          </p:nvPr>
        </p:nvSpPr>
        <p:spPr/>
        <p:txBody>
          <a:bodyPr/>
          <a:lstStyle/>
          <a:p>
            <a:pPr marL="165360"/>
            <a:endParaRPr lang="en-US" sz="1000" dirty="0"/>
          </a:p>
        </p:txBody>
      </p:sp>
      <p:sp>
        <p:nvSpPr>
          <p:cNvPr id="4" name="Slide Number Placeholder 3"/>
          <p:cNvSpPr>
            <a:spLocks noGrp="1"/>
          </p:cNvSpPr>
          <p:nvPr>
            <p:ph type="sldNum" sz="quarter" idx="10"/>
          </p:nvPr>
        </p:nvSpPr>
        <p:spPr>
          <a:xfrm>
            <a:off x="4074109" y="9002697"/>
            <a:ext cx="3116769" cy="473912"/>
          </a:xfrm>
          <a:prstGeom prst="rect">
            <a:avLst/>
          </a:prstGeom>
        </p:spPr>
        <p:txBody>
          <a:bodyPr/>
          <a:lstStyle/>
          <a:p>
            <a:fld id="{0552013D-7129-4D2E-B9DD-5814390F9855}" type="slidenum">
              <a:rPr lang="en-US" smtClean="0"/>
              <a:t>15</a:t>
            </a:fld>
            <a:endParaRPr lang="en-US"/>
          </a:p>
        </p:txBody>
      </p:sp>
    </p:spTree>
    <p:extLst>
      <p:ext uri="{BB962C8B-B14F-4D97-AF65-F5344CB8AC3E}">
        <p14:creationId xmlns:p14="http://schemas.microsoft.com/office/powerpoint/2010/main" val="1033424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C39771-73AA-4F4C-B326-01C78B3C40A6}" type="slidenum">
              <a:rPr lang="en-US" smtClean="0"/>
              <a:t>16</a:t>
            </a:fld>
            <a:endParaRPr lang="en-US" dirty="0"/>
          </a:p>
        </p:txBody>
      </p:sp>
    </p:spTree>
    <p:extLst>
      <p:ext uri="{BB962C8B-B14F-4D97-AF65-F5344CB8AC3E}">
        <p14:creationId xmlns:p14="http://schemas.microsoft.com/office/powerpoint/2010/main" val="135730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58CCEE-B0C1-4BED-A484-5BB002D55340}" type="slidenum">
              <a:rPr lang="en-US" smtClean="0"/>
              <a:t>2</a:t>
            </a:fld>
            <a:endParaRPr lang="en-US"/>
          </a:p>
        </p:txBody>
      </p:sp>
    </p:spTree>
    <p:extLst>
      <p:ext uri="{BB962C8B-B14F-4D97-AF65-F5344CB8AC3E}">
        <p14:creationId xmlns:p14="http://schemas.microsoft.com/office/powerpoint/2010/main" val="390476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6814B-83B4-4F3D-8016-87B13688DE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67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6814B-83B4-4F3D-8016-87B13688DE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33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976814B-83B4-4F3D-8016-87B13688DEEB}" type="slidenum">
              <a:rPr lang="en-US" smtClean="0"/>
              <a:t>5</a:t>
            </a:fld>
            <a:endParaRPr lang="en-US"/>
          </a:p>
        </p:txBody>
      </p:sp>
    </p:spTree>
    <p:extLst>
      <p:ext uri="{BB962C8B-B14F-4D97-AF65-F5344CB8AC3E}">
        <p14:creationId xmlns:p14="http://schemas.microsoft.com/office/powerpoint/2010/main" val="3240654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58CCEE-B0C1-4BED-A484-5BB002D55340}" type="slidenum">
              <a:rPr lang="en-US" smtClean="0"/>
              <a:t>6</a:t>
            </a:fld>
            <a:endParaRPr lang="en-US"/>
          </a:p>
        </p:txBody>
      </p:sp>
    </p:spTree>
    <p:extLst>
      <p:ext uri="{BB962C8B-B14F-4D97-AF65-F5344CB8AC3E}">
        <p14:creationId xmlns:p14="http://schemas.microsoft.com/office/powerpoint/2010/main" val="3616240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6814B-83B4-4F3D-8016-87B13688DE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691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6814B-83B4-4F3D-8016-87B13688DEEB}" type="slidenum">
              <a:rPr lang="en-US" smtClean="0"/>
              <a:t>8</a:t>
            </a:fld>
            <a:endParaRPr lang="en-US"/>
          </a:p>
        </p:txBody>
      </p:sp>
    </p:spTree>
    <p:extLst>
      <p:ext uri="{BB962C8B-B14F-4D97-AF65-F5344CB8AC3E}">
        <p14:creationId xmlns:p14="http://schemas.microsoft.com/office/powerpoint/2010/main" val="1476060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6814B-83B4-4F3D-8016-87B13688DEEB}" type="slidenum">
              <a:rPr lang="en-US" smtClean="0"/>
              <a:t>9</a:t>
            </a:fld>
            <a:endParaRPr lang="en-US"/>
          </a:p>
        </p:txBody>
      </p:sp>
    </p:spTree>
    <p:extLst>
      <p:ext uri="{BB962C8B-B14F-4D97-AF65-F5344CB8AC3E}">
        <p14:creationId xmlns:p14="http://schemas.microsoft.com/office/powerpoint/2010/main" val="385737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660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4457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785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Long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03037"/>
            <a:ext cx="10515600" cy="1242994"/>
          </a:xfrm>
        </p:spPr>
        <p:txBody>
          <a:bodyPr/>
          <a:lstStyle>
            <a:lvl1pPr>
              <a:defRPr/>
            </a:lvl1pPr>
          </a:lstStyle>
          <a:p>
            <a:r>
              <a:rPr lang="en-US" dirty="0"/>
              <a:t>Click to edit Master title style</a:t>
            </a:r>
            <a:br>
              <a:rPr lang="en-US" dirty="0"/>
            </a:br>
            <a:r>
              <a:rPr lang="en-US" dirty="0"/>
              <a:t>Long Title</a:t>
            </a:r>
          </a:p>
        </p:txBody>
      </p:sp>
      <p:sp>
        <p:nvSpPr>
          <p:cNvPr id="3" name="Content Placeholder 2"/>
          <p:cNvSpPr>
            <a:spLocks noGrp="1"/>
          </p:cNvSpPr>
          <p:nvPr>
            <p:ph sz="half" idx="1"/>
          </p:nvPr>
        </p:nvSpPr>
        <p:spPr>
          <a:xfrm>
            <a:off x="838200" y="2071077"/>
            <a:ext cx="5181600" cy="3948060"/>
          </a:xfrm>
        </p:spPr>
        <p:txBody>
          <a:bodyPr/>
          <a:lstStyle>
            <a:lvl1pPr>
              <a:lnSpc>
                <a:spcPct val="100000"/>
              </a:lnSpc>
              <a:spcBef>
                <a:spcPts val="600"/>
              </a:spcBef>
              <a:defRPr sz="2200"/>
            </a:lvl1pPr>
            <a:lvl2pPr>
              <a:lnSpc>
                <a:spcPct val="100000"/>
              </a:lnSpc>
              <a:spcBef>
                <a:spcPts val="600"/>
              </a:spcBef>
              <a:defRPr sz="2000"/>
            </a:lvl2pPr>
            <a:lvl3pPr>
              <a:lnSpc>
                <a:spcPct val="100000"/>
              </a:lnSpc>
              <a:spcBef>
                <a:spcPts val="600"/>
              </a:spcBef>
              <a:defRPr sz="1800"/>
            </a:lvl3pPr>
            <a:lvl4pPr>
              <a:lnSpc>
                <a:spcPct val="100000"/>
              </a:lnSpc>
              <a:spcBef>
                <a:spcPts val="600"/>
              </a:spcBef>
              <a:defRPr/>
            </a:lvl4pPr>
            <a:lvl5pPr>
              <a:lnSpc>
                <a:spcPct val="100000"/>
              </a:lnSpc>
              <a:spcBef>
                <a:spcPts val="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071077"/>
            <a:ext cx="5181600" cy="3948060"/>
          </a:xfrm>
        </p:spPr>
        <p:txBody>
          <a:bodyPr/>
          <a:lstStyle>
            <a:lvl1pPr>
              <a:lnSpc>
                <a:spcPct val="100000"/>
              </a:lnSpc>
              <a:spcBef>
                <a:spcPts val="600"/>
              </a:spcBef>
              <a:defRPr sz="2200"/>
            </a:lvl1pPr>
            <a:lvl2pPr>
              <a:lnSpc>
                <a:spcPct val="100000"/>
              </a:lnSpc>
              <a:spcBef>
                <a:spcPts val="600"/>
              </a:spcBef>
              <a:defRPr sz="2000"/>
            </a:lvl2pPr>
            <a:lvl3pPr>
              <a:lnSpc>
                <a:spcPct val="100000"/>
              </a:lnSpc>
              <a:spcBef>
                <a:spcPts val="600"/>
              </a:spcBef>
              <a:defRPr sz="1800"/>
            </a:lvl3pPr>
            <a:lvl4pPr>
              <a:lnSpc>
                <a:spcPct val="100000"/>
              </a:lnSpc>
              <a:spcBef>
                <a:spcPts val="600"/>
              </a:spcBef>
              <a:defRPr/>
            </a:lvl4pPr>
            <a:lvl5pPr>
              <a:lnSpc>
                <a:spcPct val="100000"/>
              </a:lnSpc>
              <a:spcBef>
                <a:spcPts val="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288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89905"/>
            <a:ext cx="10515600" cy="6100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290413"/>
            <a:ext cx="5157787"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114325"/>
            <a:ext cx="5157787" cy="3506111"/>
          </a:xfrm>
        </p:spPr>
        <p:txBody>
          <a:bodyPr/>
          <a:lstStyle>
            <a:lvl1pPr>
              <a:lnSpc>
                <a:spcPct val="100000"/>
              </a:lnSpc>
              <a:spcBef>
                <a:spcPts val="600"/>
              </a:spcBef>
              <a:defRPr sz="2200"/>
            </a:lvl1pPr>
            <a:lvl2pPr>
              <a:lnSpc>
                <a:spcPct val="100000"/>
              </a:lnSpc>
              <a:spcBef>
                <a:spcPts val="600"/>
              </a:spcBef>
              <a:defRPr sz="2000"/>
            </a:lvl2pPr>
            <a:lvl3pPr>
              <a:lnSpc>
                <a:spcPct val="100000"/>
              </a:lnSpc>
              <a:spcBef>
                <a:spcPts val="600"/>
              </a:spcBef>
              <a:defRPr sz="1800"/>
            </a:lvl3pPr>
            <a:lvl4pPr>
              <a:lnSpc>
                <a:spcPct val="100000"/>
              </a:lnSpc>
              <a:spcBef>
                <a:spcPts val="600"/>
              </a:spcBef>
              <a:defRPr/>
            </a:lvl4pPr>
            <a:lvl5pPr>
              <a:lnSpc>
                <a:spcPct val="100000"/>
              </a:lnSpc>
              <a:spcBef>
                <a:spcPts val="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290413"/>
            <a:ext cx="5183188"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114325"/>
            <a:ext cx="5183188" cy="3506111"/>
          </a:xfrm>
        </p:spPr>
        <p:txBody>
          <a:bodyPr/>
          <a:lstStyle>
            <a:lvl1pPr>
              <a:lnSpc>
                <a:spcPct val="100000"/>
              </a:lnSpc>
              <a:spcBef>
                <a:spcPts val="600"/>
              </a:spcBef>
              <a:defRPr sz="2200"/>
            </a:lvl1pPr>
            <a:lvl2pPr>
              <a:lnSpc>
                <a:spcPct val="100000"/>
              </a:lnSpc>
              <a:spcBef>
                <a:spcPts val="600"/>
              </a:spcBef>
              <a:defRPr sz="2000"/>
            </a:lvl2pPr>
            <a:lvl3pPr>
              <a:lnSpc>
                <a:spcPct val="100000"/>
              </a:lnSpc>
              <a:spcBef>
                <a:spcPts val="600"/>
              </a:spcBef>
              <a:defRPr sz="1800"/>
            </a:lvl3pPr>
            <a:lvl4pPr>
              <a:lnSpc>
                <a:spcPct val="100000"/>
              </a:lnSpc>
              <a:spcBef>
                <a:spcPts val="600"/>
              </a:spcBef>
              <a:defRPr/>
            </a:lvl4pPr>
            <a:lvl5pPr>
              <a:lnSpc>
                <a:spcPct val="100000"/>
              </a:lnSpc>
              <a:spcBef>
                <a:spcPts val="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09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00913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Lo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03037"/>
            <a:ext cx="10515600" cy="1274255"/>
          </a:xfrm>
        </p:spPr>
        <p:txBody>
          <a:bodyPr/>
          <a:lstStyle>
            <a:lvl1pPr>
              <a:defRPr/>
            </a:lvl1pPr>
          </a:lstStyle>
          <a:p>
            <a:r>
              <a:rPr lang="en-US" dirty="0"/>
              <a:t>Click to edit Master title style</a:t>
            </a:r>
            <a:br>
              <a:rPr lang="en-US" dirty="0"/>
            </a:br>
            <a:r>
              <a:rPr lang="en-US" dirty="0"/>
              <a:t>Long Title</a:t>
            </a:r>
          </a:p>
        </p:txBody>
      </p:sp>
    </p:spTree>
    <p:extLst>
      <p:ext uri="{BB962C8B-B14F-4D97-AF65-F5344CB8AC3E}">
        <p14:creationId xmlns:p14="http://schemas.microsoft.com/office/powerpoint/2010/main" val="3756390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347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73291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9/25/2023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03467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9582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177635"/>
            <a:ext cx="2628900" cy="48494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1177636"/>
            <a:ext cx="7734300" cy="4849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3761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813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1130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3069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524000" y="966063"/>
            <a:ext cx="9144000" cy="2387600"/>
          </a:xfrm>
        </p:spPr>
        <p:txBody>
          <a:bodyPr anchor="b"/>
          <a:lstStyle>
            <a:lvl1pPr algn="ctr">
              <a:defRPr sz="6000"/>
            </a:lvl1pPr>
          </a:lstStyle>
          <a:p>
            <a:r>
              <a:rPr lang="en-US"/>
              <a:t>Click to edit Master title style</a:t>
            </a:r>
            <a:endParaRPr lang="en-US" dirty="0"/>
          </a:p>
        </p:txBody>
      </p:sp>
      <p:sp>
        <p:nvSpPr>
          <p:cNvPr id="8" name="Subtitle 2"/>
          <p:cNvSpPr>
            <a:spLocks noGrp="1"/>
          </p:cNvSpPr>
          <p:nvPr>
            <p:ph type="subTitle" idx="1"/>
          </p:nvPr>
        </p:nvSpPr>
        <p:spPr>
          <a:xfrm>
            <a:off x="1524000" y="34457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16154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DD0AC-567D-4C69-8469-ABDDD268A42F}" type="datetimeFigureOut">
              <a:rPr lang="en-US" smtClean="0"/>
              <a:t>9/25/2023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664B186-5A8F-4DC8-B0C0-7CC7D54C9E32}" type="slidenum">
              <a:rPr lang="en-US" smtClean="0"/>
              <a:t>‹#›</a:t>
            </a:fld>
            <a:endParaRPr lang="en-US"/>
          </a:p>
        </p:txBody>
      </p:sp>
    </p:spTree>
    <p:extLst>
      <p:ext uri="{BB962C8B-B14F-4D97-AF65-F5344CB8AC3E}">
        <p14:creationId xmlns:p14="http://schemas.microsoft.com/office/powerpoint/2010/main" val="3708018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1DD0AC-567D-4C69-8469-ABDDD268A42F}" type="datetimeFigureOut">
              <a:rPr lang="en-US" smtClean="0"/>
              <a:t>9/25/2023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664B186-5A8F-4DC8-B0C0-7CC7D54C9E32}" type="slidenum">
              <a:rPr lang="en-US" smtClean="0"/>
              <a:t>‹#›</a:t>
            </a:fld>
            <a:endParaRPr lang="en-US"/>
          </a:p>
        </p:txBody>
      </p:sp>
    </p:spTree>
    <p:extLst>
      <p:ext uri="{BB962C8B-B14F-4D97-AF65-F5344CB8AC3E}">
        <p14:creationId xmlns:p14="http://schemas.microsoft.com/office/powerpoint/2010/main" val="2148631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1DD0AC-567D-4C69-8469-ABDDD268A42F}" type="datetimeFigureOut">
              <a:rPr lang="en-US" smtClean="0"/>
              <a:t>9/25/2023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664B186-5A8F-4DC8-B0C0-7CC7D54C9E32}" type="slidenum">
              <a:rPr lang="en-US" smtClean="0"/>
              <a:t>‹#›</a:t>
            </a:fld>
            <a:endParaRPr lang="en-US"/>
          </a:p>
        </p:txBody>
      </p:sp>
    </p:spTree>
    <p:extLst>
      <p:ext uri="{BB962C8B-B14F-4D97-AF65-F5344CB8AC3E}">
        <p14:creationId xmlns:p14="http://schemas.microsoft.com/office/powerpoint/2010/main" val="3279362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1DD0AC-567D-4C69-8469-ABDDD268A42F}" type="datetimeFigureOut">
              <a:rPr lang="en-US" smtClean="0"/>
              <a:t>9/25/2023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664B186-5A8F-4DC8-B0C0-7CC7D54C9E32}" type="slidenum">
              <a:rPr lang="en-US" smtClean="0"/>
              <a:t>‹#›</a:t>
            </a:fld>
            <a:endParaRPr lang="en-US"/>
          </a:p>
        </p:txBody>
      </p:sp>
    </p:spTree>
    <p:extLst>
      <p:ext uri="{BB962C8B-B14F-4D97-AF65-F5344CB8AC3E}">
        <p14:creationId xmlns:p14="http://schemas.microsoft.com/office/powerpoint/2010/main" val="2609639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971DD0AC-567D-4C69-8469-ABDDD268A42F}" type="datetimeFigureOut">
              <a:rPr lang="en-US" smtClean="0"/>
              <a:t>9/25/2023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664B186-5A8F-4DC8-B0C0-7CC7D54C9E32}" type="slidenum">
              <a:rPr lang="en-US" smtClean="0"/>
              <a:t>‹#›</a:t>
            </a:fld>
            <a:endParaRPr lang="en-US"/>
          </a:p>
        </p:txBody>
      </p:sp>
    </p:spTree>
    <p:extLst>
      <p:ext uri="{BB962C8B-B14F-4D97-AF65-F5344CB8AC3E}">
        <p14:creationId xmlns:p14="http://schemas.microsoft.com/office/powerpoint/2010/main" val="48699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DD0AC-567D-4C69-8469-ABDDD268A42F}" type="datetimeFigureOut">
              <a:rPr lang="en-US" smtClean="0"/>
              <a:t>9/25/2023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664B186-5A8F-4DC8-B0C0-7CC7D54C9E32}" type="slidenum">
              <a:rPr lang="en-US" smtClean="0"/>
              <a:t>‹#›</a:t>
            </a:fld>
            <a:endParaRPr lang="en-US"/>
          </a:p>
        </p:txBody>
      </p:sp>
    </p:spTree>
    <p:extLst>
      <p:ext uri="{BB962C8B-B14F-4D97-AF65-F5344CB8AC3E}">
        <p14:creationId xmlns:p14="http://schemas.microsoft.com/office/powerpoint/2010/main" val="1253162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1DD0AC-567D-4C69-8469-ABDDD268A42F}" type="datetimeFigureOut">
              <a:rPr lang="en-US" smtClean="0"/>
              <a:t>9/25/2023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664B186-5A8F-4DC8-B0C0-7CC7D54C9E32}" type="slidenum">
              <a:rPr lang="en-US" smtClean="0"/>
              <a:t>‹#›</a:t>
            </a:fld>
            <a:endParaRPr lang="en-US"/>
          </a:p>
        </p:txBody>
      </p:sp>
    </p:spTree>
    <p:extLst>
      <p:ext uri="{BB962C8B-B14F-4D97-AF65-F5344CB8AC3E}">
        <p14:creationId xmlns:p14="http://schemas.microsoft.com/office/powerpoint/2010/main" val="771727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1DD0AC-567D-4C69-8469-ABDDD268A42F}" type="datetimeFigureOut">
              <a:rPr lang="en-US" smtClean="0"/>
              <a:t>9/25/2023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664B186-5A8F-4DC8-B0C0-7CC7D54C9E32}" type="slidenum">
              <a:rPr lang="en-US" smtClean="0"/>
              <a:t>‹#›</a:t>
            </a:fld>
            <a:endParaRPr lang="en-US"/>
          </a:p>
        </p:txBody>
      </p:sp>
    </p:spTree>
    <p:extLst>
      <p:ext uri="{BB962C8B-B14F-4D97-AF65-F5344CB8AC3E}">
        <p14:creationId xmlns:p14="http://schemas.microsoft.com/office/powerpoint/2010/main" val="271712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03037"/>
            <a:ext cx="10515600" cy="1242994"/>
          </a:xfrm>
        </p:spPr>
        <p:txBody>
          <a:bodyPr/>
          <a:lstStyle>
            <a:lvl1pPr>
              <a:defRPr/>
            </a:lvl1pPr>
          </a:lstStyle>
          <a:p>
            <a:r>
              <a:rPr lang="en-US" dirty="0"/>
              <a:t>Click to edit Master title style</a:t>
            </a:r>
            <a:br>
              <a:rPr lang="en-US" dirty="0"/>
            </a:br>
            <a:r>
              <a:rPr lang="en-US" dirty="0"/>
              <a:t>Long Title</a:t>
            </a:r>
          </a:p>
        </p:txBody>
      </p:sp>
      <p:sp>
        <p:nvSpPr>
          <p:cNvPr id="3" name="Content Placeholder 2"/>
          <p:cNvSpPr>
            <a:spLocks noGrp="1"/>
          </p:cNvSpPr>
          <p:nvPr>
            <p:ph idx="1"/>
          </p:nvPr>
        </p:nvSpPr>
        <p:spPr>
          <a:xfrm>
            <a:off x="838200" y="2110155"/>
            <a:ext cx="10515600" cy="3852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367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DD0AC-567D-4C69-8469-ABDDD268A42F}" type="datetimeFigureOut">
              <a:rPr lang="en-US" smtClean="0"/>
              <a:t>9/25/2023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664B186-5A8F-4DC8-B0C0-7CC7D54C9E32}" type="slidenum">
              <a:rPr lang="en-US" smtClean="0"/>
              <a:t>‹#›</a:t>
            </a:fld>
            <a:endParaRPr lang="en-US"/>
          </a:p>
        </p:txBody>
      </p:sp>
    </p:spTree>
    <p:extLst>
      <p:ext uri="{BB962C8B-B14F-4D97-AF65-F5344CB8AC3E}">
        <p14:creationId xmlns:p14="http://schemas.microsoft.com/office/powerpoint/2010/main" val="1027038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DD0AC-567D-4C69-8469-ABDDD268A42F}" type="datetimeFigureOut">
              <a:rPr lang="en-US" smtClean="0"/>
              <a:t>9/25/2023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664B186-5A8F-4DC8-B0C0-7CC7D54C9E32}" type="slidenum">
              <a:rPr lang="en-US" smtClean="0"/>
              <a:t>‹#›</a:t>
            </a:fld>
            <a:endParaRPr lang="en-US"/>
          </a:p>
        </p:txBody>
      </p:sp>
    </p:spTree>
    <p:extLst>
      <p:ext uri="{BB962C8B-B14F-4D97-AF65-F5344CB8AC3E}">
        <p14:creationId xmlns:p14="http://schemas.microsoft.com/office/powerpoint/2010/main" val="2000056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p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marL="0" indent="0">
              <a:lnSpc>
                <a:spcPct val="100000"/>
              </a:lnSpc>
              <a:spcBef>
                <a:spcPts val="600"/>
              </a:spcBef>
              <a:buNone/>
              <a:defRPr sz="2200"/>
            </a:lvl1pPr>
            <a:lvl2pPr marL="800100" indent="-342900">
              <a:lnSpc>
                <a:spcPct val="100000"/>
              </a:lnSpc>
              <a:spcBef>
                <a:spcPts val="600"/>
              </a:spcBef>
              <a:buFont typeface="Arial" panose="020B0604020202020204" pitchFamily="34" charset="0"/>
              <a:buChar char="•"/>
              <a:defRPr sz="2000"/>
            </a:lvl2pPr>
            <a:lvl3pPr>
              <a:lnSpc>
                <a:spcPct val="100000"/>
              </a:lnSpc>
              <a:spcBef>
                <a:spcPts val="600"/>
              </a:spcBef>
              <a:defRPr sz="1800"/>
            </a:lvl3pPr>
            <a:lvl4pPr>
              <a:lnSpc>
                <a:spcPct val="100000"/>
              </a:lnSpc>
              <a:spcBef>
                <a:spcPts val="600"/>
              </a:spcBef>
              <a:defRPr/>
            </a:lvl4pPr>
            <a:lvl5pPr>
              <a:lnSpc>
                <a:spcPct val="100000"/>
              </a:lnSpc>
              <a:spcBef>
                <a:spcPts val="60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6713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p2_Long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03037"/>
            <a:ext cx="10515600" cy="1258625"/>
          </a:xfrm>
        </p:spPr>
        <p:txBody>
          <a:bodyPr/>
          <a:lstStyle>
            <a:lvl1pPr>
              <a:defRPr/>
            </a:lvl1pPr>
          </a:lstStyle>
          <a:p>
            <a:r>
              <a:rPr lang="en-US" dirty="0"/>
              <a:t>Click to edit Master title style</a:t>
            </a:r>
            <a:br>
              <a:rPr lang="en-US" dirty="0"/>
            </a:br>
            <a:r>
              <a:rPr lang="en-US" dirty="0"/>
              <a:t>Long Title</a:t>
            </a:r>
          </a:p>
        </p:txBody>
      </p:sp>
      <p:sp>
        <p:nvSpPr>
          <p:cNvPr id="3" name="Content Placeholder 2"/>
          <p:cNvSpPr>
            <a:spLocks noGrp="1"/>
          </p:cNvSpPr>
          <p:nvPr>
            <p:ph idx="1" hasCustomPrompt="1"/>
          </p:nvPr>
        </p:nvSpPr>
        <p:spPr>
          <a:xfrm>
            <a:off x="838200" y="2149231"/>
            <a:ext cx="10515600" cy="3813907"/>
          </a:xfrm>
        </p:spPr>
        <p:txBody>
          <a:bodyPr/>
          <a:lstStyle>
            <a:lvl1pPr marL="0" indent="0">
              <a:lnSpc>
                <a:spcPct val="100000"/>
              </a:lnSpc>
              <a:spcBef>
                <a:spcPts val="600"/>
              </a:spcBef>
              <a:buNone/>
              <a:defRPr sz="2200"/>
            </a:lvl1pPr>
            <a:lvl2pPr marL="800100" indent="-342900">
              <a:lnSpc>
                <a:spcPct val="100000"/>
              </a:lnSpc>
              <a:spcBef>
                <a:spcPts val="600"/>
              </a:spcBef>
              <a:buFont typeface="Arial" panose="020B0604020202020204" pitchFamily="34" charset="0"/>
              <a:buChar char="•"/>
              <a:defRPr sz="2000"/>
            </a:lvl2pPr>
            <a:lvl3pPr>
              <a:lnSpc>
                <a:spcPct val="100000"/>
              </a:lnSpc>
              <a:spcBef>
                <a:spcPts val="600"/>
              </a:spcBef>
              <a:defRPr sz="1800"/>
            </a:lvl3pPr>
            <a:lvl4pPr>
              <a:lnSpc>
                <a:spcPct val="100000"/>
              </a:lnSpc>
              <a:spcBef>
                <a:spcPts val="600"/>
              </a:spcBef>
              <a:defRPr/>
            </a:lvl4pPr>
            <a:lvl5pPr>
              <a:lnSpc>
                <a:spcPct val="100000"/>
              </a:lnSpc>
              <a:spcBef>
                <a:spcPts val="60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867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831850" y="1318988"/>
            <a:ext cx="10515600" cy="1947862"/>
          </a:xfrm>
        </p:spPr>
        <p:txBody>
          <a:bodyPr anchor="b">
            <a:normAutofit/>
          </a:bodyPr>
          <a:lstStyle>
            <a:lvl1pPr>
              <a:defRPr sz="6000"/>
            </a:lvl1pPr>
          </a:lstStyle>
          <a:p>
            <a:r>
              <a:rPr lang="en-US"/>
              <a:t>Click to edit Master title style</a:t>
            </a:r>
            <a:endParaRPr lang="en-US" dirty="0"/>
          </a:p>
        </p:txBody>
      </p:sp>
      <p:sp>
        <p:nvSpPr>
          <p:cNvPr id="5" name="Text Placeholder 2"/>
          <p:cNvSpPr>
            <a:spLocks noGrp="1"/>
          </p:cNvSpPr>
          <p:nvPr>
            <p:ph type="body" idx="1"/>
          </p:nvPr>
        </p:nvSpPr>
        <p:spPr>
          <a:xfrm>
            <a:off x="831850" y="3343050"/>
            <a:ext cx="10515600" cy="2293290"/>
          </a:xfrm>
        </p:spPr>
        <p:txBody>
          <a:bodyPr>
            <a:normAutofit/>
          </a:bodyPr>
          <a:lstStyle>
            <a:lvl1pPr marL="0" indent="0">
              <a:buNone/>
              <a:defRPr sz="3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3610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estion Layout">
    <p:spTree>
      <p:nvGrpSpPr>
        <p:cNvPr id="1" name=""/>
        <p:cNvGrpSpPr/>
        <p:nvPr/>
      </p:nvGrpSpPr>
      <p:grpSpPr>
        <a:xfrm>
          <a:off x="0" y="0"/>
          <a:ext cx="0" cy="0"/>
          <a:chOff x="0" y="0"/>
          <a:chExt cx="0" cy="0"/>
        </a:xfrm>
      </p:grpSpPr>
      <p:sp>
        <p:nvSpPr>
          <p:cNvPr id="5" name="Title 1"/>
          <p:cNvSpPr>
            <a:spLocks noGrp="1"/>
          </p:cNvSpPr>
          <p:nvPr>
            <p:ph type="title"/>
          </p:nvPr>
        </p:nvSpPr>
        <p:spPr>
          <a:xfrm>
            <a:off x="831850" y="2069360"/>
            <a:ext cx="10515600" cy="2530549"/>
          </a:xfrm>
        </p:spPr>
        <p:txBody>
          <a:bodyPr anchor="t">
            <a:normAutofit/>
          </a:bodyPr>
          <a:lstStyle>
            <a:lvl1pPr>
              <a:defRPr sz="2800">
                <a:latin typeface="+mn-lt"/>
              </a:defRPr>
            </a:lvl1pPr>
          </a:lstStyle>
          <a:p>
            <a:r>
              <a:rPr lang="en-US"/>
              <a:t>Click to edit Master title style</a:t>
            </a:r>
            <a:endParaRPr lang="en-US" dirty="0"/>
          </a:p>
        </p:txBody>
      </p:sp>
      <p:sp>
        <p:nvSpPr>
          <p:cNvPr id="6" name="Text Placeholder 2"/>
          <p:cNvSpPr>
            <a:spLocks noGrp="1"/>
          </p:cNvSpPr>
          <p:nvPr>
            <p:ph type="body" idx="1"/>
          </p:nvPr>
        </p:nvSpPr>
        <p:spPr>
          <a:xfrm>
            <a:off x="831850" y="1514364"/>
            <a:ext cx="10515600" cy="459303"/>
          </a:xfrm>
        </p:spPr>
        <p:txBody>
          <a:bodyPr>
            <a:no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4101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tandard Layout">
    <p:spTree>
      <p:nvGrpSpPr>
        <p:cNvPr id="1" name=""/>
        <p:cNvGrpSpPr/>
        <p:nvPr/>
      </p:nvGrpSpPr>
      <p:grpSpPr>
        <a:xfrm>
          <a:off x="0" y="0"/>
          <a:ext cx="0" cy="0"/>
          <a:chOff x="0" y="0"/>
          <a:chExt cx="0" cy="0"/>
        </a:xfrm>
      </p:grpSpPr>
      <p:sp>
        <p:nvSpPr>
          <p:cNvPr id="4" name="Title 1"/>
          <p:cNvSpPr>
            <a:spLocks noGrp="1"/>
          </p:cNvSpPr>
          <p:nvPr>
            <p:ph type="title"/>
          </p:nvPr>
        </p:nvSpPr>
        <p:spPr>
          <a:xfrm>
            <a:off x="831850" y="2069360"/>
            <a:ext cx="10515600" cy="2530549"/>
          </a:xfrm>
        </p:spPr>
        <p:txBody>
          <a:bodyPr anchor="t">
            <a:normAutofit/>
          </a:bodyPr>
          <a:lstStyle>
            <a:lvl1pPr>
              <a:defRPr sz="2800" i="1">
                <a:solidFill>
                  <a:schemeClr val="tx2"/>
                </a:solidFill>
                <a:latin typeface="+mn-lt"/>
              </a:defRPr>
            </a:lvl1pPr>
          </a:lstStyle>
          <a:p>
            <a:r>
              <a:rPr lang="en-US"/>
              <a:t>Click to edit Master title style</a:t>
            </a:r>
            <a:endParaRPr lang="en-US" dirty="0"/>
          </a:p>
        </p:txBody>
      </p:sp>
      <p:sp>
        <p:nvSpPr>
          <p:cNvPr id="7" name="Text Placeholder 2"/>
          <p:cNvSpPr>
            <a:spLocks noGrp="1"/>
          </p:cNvSpPr>
          <p:nvPr>
            <p:ph type="body" idx="1"/>
          </p:nvPr>
        </p:nvSpPr>
        <p:spPr>
          <a:xfrm>
            <a:off x="831850" y="1514364"/>
            <a:ext cx="10515600" cy="459303"/>
          </a:xfrm>
        </p:spPr>
        <p:txBody>
          <a:bodyPr>
            <a:no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5947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547446"/>
            <a:ext cx="5181600" cy="4471691"/>
          </a:xfrm>
        </p:spPr>
        <p:txBody>
          <a:bodyPr/>
          <a:lstStyle>
            <a:lvl1pPr>
              <a:lnSpc>
                <a:spcPct val="100000"/>
              </a:lnSpc>
              <a:spcBef>
                <a:spcPts val="600"/>
              </a:spcBef>
              <a:defRPr sz="2200"/>
            </a:lvl1pPr>
            <a:lvl2pPr>
              <a:lnSpc>
                <a:spcPct val="100000"/>
              </a:lnSpc>
              <a:spcBef>
                <a:spcPts val="600"/>
              </a:spcBef>
              <a:defRPr sz="2000"/>
            </a:lvl2pPr>
            <a:lvl3pPr>
              <a:lnSpc>
                <a:spcPct val="100000"/>
              </a:lnSpc>
              <a:spcBef>
                <a:spcPts val="600"/>
              </a:spcBef>
              <a:defRPr sz="1800"/>
            </a:lvl3pPr>
            <a:lvl4pPr>
              <a:lnSpc>
                <a:spcPct val="100000"/>
              </a:lnSpc>
              <a:spcBef>
                <a:spcPts val="600"/>
              </a:spcBef>
              <a:defRPr/>
            </a:lvl4pPr>
            <a:lvl5pPr>
              <a:lnSpc>
                <a:spcPct val="100000"/>
              </a:lnSpc>
              <a:spcBef>
                <a:spcPts val="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47446"/>
            <a:ext cx="5181600" cy="4471691"/>
          </a:xfrm>
        </p:spPr>
        <p:txBody>
          <a:bodyPr/>
          <a:lstStyle>
            <a:lvl1pPr>
              <a:lnSpc>
                <a:spcPct val="100000"/>
              </a:lnSpc>
              <a:spcBef>
                <a:spcPts val="600"/>
              </a:spcBef>
              <a:defRPr sz="2200"/>
            </a:lvl1pPr>
            <a:lvl2pPr>
              <a:lnSpc>
                <a:spcPct val="100000"/>
              </a:lnSpc>
              <a:spcBef>
                <a:spcPts val="600"/>
              </a:spcBef>
              <a:defRPr sz="2000"/>
            </a:lvl2pPr>
            <a:lvl3pPr>
              <a:lnSpc>
                <a:spcPct val="100000"/>
              </a:lnSpc>
              <a:spcBef>
                <a:spcPts val="600"/>
              </a:spcBef>
              <a:defRPr sz="1800"/>
            </a:lvl3pPr>
            <a:lvl4pPr>
              <a:lnSpc>
                <a:spcPct val="100000"/>
              </a:lnSpc>
              <a:spcBef>
                <a:spcPts val="600"/>
              </a:spcBef>
              <a:defRPr/>
            </a:lvl4pPr>
            <a:lvl5pPr>
              <a:lnSpc>
                <a:spcPct val="100000"/>
              </a:lnSpc>
              <a:spcBef>
                <a:spcPts val="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18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jp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descr="A picture containing screenshot, graphics, design, vector graphics&#10;&#10;Description automatically generated">
            <a:extLst>
              <a:ext uri="{FF2B5EF4-FFF2-40B4-BE49-F238E27FC236}">
                <a16:creationId xmlns:a16="http://schemas.microsoft.com/office/drawing/2014/main" id="{2C2CC65B-62DE-D7AE-990D-C773E1E76435}"/>
              </a:ext>
            </a:extLst>
          </p:cNvPr>
          <p:cNvPicPr>
            <a:picLocks noChangeAspect="1"/>
          </p:cNvPicPr>
          <p:nvPr/>
        </p:nvPicPr>
        <p:blipFill>
          <a:blip r:embed="rId22"/>
          <a:stretch>
            <a:fillRect/>
          </a:stretch>
        </p:blipFill>
        <p:spPr>
          <a:xfrm>
            <a:off x="0" y="3368040"/>
            <a:ext cx="7920072" cy="3489960"/>
          </a:xfrm>
          <a:prstGeom prst="rect">
            <a:avLst/>
          </a:prstGeom>
        </p:spPr>
      </p:pic>
      <p:sp>
        <p:nvSpPr>
          <p:cNvPr id="2" name="Title Placeholder 1"/>
          <p:cNvSpPr>
            <a:spLocks noGrp="1"/>
          </p:cNvSpPr>
          <p:nvPr>
            <p:ph type="title"/>
          </p:nvPr>
        </p:nvSpPr>
        <p:spPr>
          <a:xfrm>
            <a:off x="838200" y="703037"/>
            <a:ext cx="10515600" cy="65196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434875"/>
            <a:ext cx="10515600" cy="4528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txBox="1">
            <a:spLocks/>
          </p:cNvSpPr>
          <p:nvPr/>
        </p:nvSpPr>
        <p:spPr>
          <a:xfrm>
            <a:off x="10048072" y="6265872"/>
            <a:ext cx="1652239" cy="228600"/>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latin typeface="Arial" charset="0"/>
                <a:ea typeface="Arial" charset="0"/>
                <a:cs typeface="Arial" charset="0"/>
              </a:rPr>
              <a:t>ACCJC.ORG</a:t>
            </a:r>
          </a:p>
        </p:txBody>
      </p:sp>
      <p:pic>
        <p:nvPicPr>
          <p:cNvPr id="21" name="Picture 20" descr="A picture containing font, text, screenshot, graphics&#10;&#10;Description automatically generated">
            <a:extLst>
              <a:ext uri="{FF2B5EF4-FFF2-40B4-BE49-F238E27FC236}">
                <a16:creationId xmlns:a16="http://schemas.microsoft.com/office/drawing/2014/main" id="{37582DDD-5928-BAB6-58AD-31B26DF733AD}"/>
              </a:ext>
            </a:extLst>
          </p:cNvPr>
          <p:cNvPicPr>
            <a:picLocks noChangeAspect="1"/>
          </p:cNvPicPr>
          <p:nvPr/>
        </p:nvPicPr>
        <p:blipFill>
          <a:blip r:embed="rId23"/>
          <a:stretch>
            <a:fillRect/>
          </a:stretch>
        </p:blipFill>
        <p:spPr>
          <a:xfrm>
            <a:off x="7776413" y="6148544"/>
            <a:ext cx="2664921" cy="463257"/>
          </a:xfrm>
          <a:prstGeom prst="rect">
            <a:avLst/>
          </a:prstGeom>
        </p:spPr>
      </p:pic>
    </p:spTree>
    <p:extLst>
      <p:ext uri="{BB962C8B-B14F-4D97-AF65-F5344CB8AC3E}">
        <p14:creationId xmlns:p14="http://schemas.microsoft.com/office/powerpoint/2010/main" val="6311955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65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DD0AC-567D-4C69-8469-ABDDD268A42F}" type="datetimeFigureOut">
              <a:rPr lang="en-US" smtClean="0"/>
              <a:t>9/25/2023</a:t>
            </a:fld>
            <a:endParaRPr lang="en-US"/>
          </a:p>
        </p:txBody>
      </p:sp>
      <p:pic>
        <p:nvPicPr>
          <p:cNvPr id="7" name="Picture 6" descr="A picture containing screenshot, graphics, design, vector graphics&#10;&#10;Description automatically generated">
            <a:extLst>
              <a:ext uri="{FF2B5EF4-FFF2-40B4-BE49-F238E27FC236}">
                <a16:creationId xmlns:a16="http://schemas.microsoft.com/office/drawing/2014/main" id="{2C2CC65B-62DE-D7AE-990D-C773E1E76435}"/>
              </a:ext>
            </a:extLst>
          </p:cNvPr>
          <p:cNvPicPr>
            <a:picLocks noChangeAspect="1"/>
          </p:cNvPicPr>
          <p:nvPr userDrawn="1"/>
        </p:nvPicPr>
        <p:blipFill>
          <a:blip r:embed="rId13"/>
          <a:stretch>
            <a:fillRect/>
          </a:stretch>
        </p:blipFill>
        <p:spPr>
          <a:xfrm>
            <a:off x="0" y="3368040"/>
            <a:ext cx="7920072" cy="3489960"/>
          </a:xfrm>
          <a:prstGeom prst="rect">
            <a:avLst/>
          </a:prstGeom>
        </p:spPr>
      </p:pic>
      <p:sp>
        <p:nvSpPr>
          <p:cNvPr id="8" name="Title Placeholder 1"/>
          <p:cNvSpPr>
            <a:spLocks noGrp="1"/>
          </p:cNvSpPr>
          <p:nvPr>
            <p:ph type="title"/>
          </p:nvPr>
        </p:nvSpPr>
        <p:spPr>
          <a:xfrm>
            <a:off x="838200" y="703037"/>
            <a:ext cx="10515600" cy="65196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9" name="Text Placeholder 2"/>
          <p:cNvSpPr>
            <a:spLocks noGrp="1"/>
          </p:cNvSpPr>
          <p:nvPr>
            <p:ph type="body" idx="1"/>
          </p:nvPr>
        </p:nvSpPr>
        <p:spPr>
          <a:xfrm>
            <a:off x="838200" y="1434875"/>
            <a:ext cx="10515600" cy="4528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p:cNvSpPr txBox="1">
            <a:spLocks/>
          </p:cNvSpPr>
          <p:nvPr userDrawn="1"/>
        </p:nvSpPr>
        <p:spPr>
          <a:xfrm>
            <a:off x="10048072" y="6265872"/>
            <a:ext cx="1652239" cy="228600"/>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latin typeface="Arial" charset="0"/>
                <a:ea typeface="Arial" charset="0"/>
                <a:cs typeface="Arial" charset="0"/>
              </a:rPr>
              <a:t>ACCJC.ORG</a:t>
            </a:r>
          </a:p>
        </p:txBody>
      </p:sp>
    </p:spTree>
    <p:extLst>
      <p:ext uri="{BB962C8B-B14F-4D97-AF65-F5344CB8AC3E}">
        <p14:creationId xmlns:p14="http://schemas.microsoft.com/office/powerpoint/2010/main" val="340999983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757" y="2344618"/>
            <a:ext cx="11103429" cy="2111016"/>
          </a:xfrm>
        </p:spPr>
        <p:txBody>
          <a:bodyPr/>
          <a:lstStyle/>
          <a:p>
            <a:r>
              <a:rPr lang="en-US" dirty="0"/>
              <a:t>The 2024 Accreditation Standards</a:t>
            </a:r>
            <a:br>
              <a:rPr lang="en-US" dirty="0"/>
            </a:br>
            <a:r>
              <a:rPr lang="en-US" dirty="0"/>
              <a:t>&amp; Comprehensive Review Process</a:t>
            </a:r>
          </a:p>
        </p:txBody>
      </p:sp>
      <p:sp>
        <p:nvSpPr>
          <p:cNvPr id="3" name="Subtitle 2"/>
          <p:cNvSpPr>
            <a:spLocks noGrp="1"/>
          </p:cNvSpPr>
          <p:nvPr>
            <p:ph type="subTitle" idx="1"/>
          </p:nvPr>
        </p:nvSpPr>
        <p:spPr>
          <a:xfrm>
            <a:off x="1524000" y="4702087"/>
            <a:ext cx="9144000" cy="938693"/>
          </a:xfrm>
        </p:spPr>
        <p:txBody>
          <a:bodyPr/>
          <a:lstStyle/>
          <a:p>
            <a:r>
              <a:rPr lang="en-US" dirty="0"/>
              <a:t>ASCCC Accreditation Institute</a:t>
            </a:r>
          </a:p>
          <a:p>
            <a:r>
              <a:rPr lang="en-US" dirty="0"/>
              <a:t>September 29, 2023</a:t>
            </a:r>
          </a:p>
        </p:txBody>
      </p:sp>
      <p:pic>
        <p:nvPicPr>
          <p:cNvPr id="4" name="Picture 3" descr="ACCJC Logo">
            <a:extLst>
              <a:ext uri="{FF2B5EF4-FFF2-40B4-BE49-F238E27FC236}">
                <a16:creationId xmlns:a16="http://schemas.microsoft.com/office/drawing/2014/main" id="{8DFBAF66-B62F-998A-FFC7-928C63953372}"/>
              </a:ext>
            </a:extLst>
          </p:cNvPr>
          <p:cNvPicPr>
            <a:picLocks noChangeAspect="1"/>
          </p:cNvPicPr>
          <p:nvPr/>
        </p:nvPicPr>
        <p:blipFill>
          <a:blip r:embed="rId3"/>
          <a:stretch>
            <a:fillRect/>
          </a:stretch>
        </p:blipFill>
        <p:spPr>
          <a:xfrm>
            <a:off x="4070893" y="748481"/>
            <a:ext cx="4050215" cy="1682966"/>
          </a:xfrm>
          <a:prstGeom prst="rect">
            <a:avLst/>
          </a:prstGeom>
        </p:spPr>
      </p:pic>
    </p:spTree>
    <p:extLst>
      <p:ext uri="{BB962C8B-B14F-4D97-AF65-F5344CB8AC3E}">
        <p14:creationId xmlns:p14="http://schemas.microsoft.com/office/powerpoint/2010/main" val="2026755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Institutional Self-Evaluation Report</a:t>
            </a:r>
          </a:p>
        </p:txBody>
      </p:sp>
      <p:pic>
        <p:nvPicPr>
          <p:cNvPr id="1026" name="Picture 2" descr="Tell Your Story | More Than A Book | Everyone has a story to tell">
            <a:extLst>
              <a:ext uri="{FF2B5EF4-FFF2-40B4-BE49-F238E27FC236}">
                <a16:creationId xmlns:a16="http://schemas.microsoft.com/office/drawing/2014/main" id="{25DB6989-B255-9A8C-7B5F-990F61771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084" y="1625820"/>
            <a:ext cx="3987833" cy="12067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of different stakeholders representing community, campus, students, public and peer reviewers.">
            <a:extLst>
              <a:ext uri="{FF2B5EF4-FFF2-40B4-BE49-F238E27FC236}">
                <a16:creationId xmlns:a16="http://schemas.microsoft.com/office/drawing/2014/main" id="{1A174E6F-4C46-0575-22BD-FFA2810DE4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191"/>
          <a:stretch/>
        </p:blipFill>
        <p:spPr bwMode="auto">
          <a:xfrm>
            <a:off x="2051350" y="3051297"/>
            <a:ext cx="8089301" cy="26545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A9FDDF1-35CE-8004-9E8E-1694CCFE273D}"/>
              </a:ext>
            </a:extLst>
          </p:cNvPr>
          <p:cNvSpPr txBox="1"/>
          <p:nvPr/>
        </p:nvSpPr>
        <p:spPr>
          <a:xfrm>
            <a:off x="1896876" y="4478065"/>
            <a:ext cx="1561838" cy="400110"/>
          </a:xfrm>
          <a:prstGeom prst="rect">
            <a:avLst/>
          </a:prstGeom>
          <a:noFill/>
        </p:spPr>
        <p:txBody>
          <a:bodyPr wrap="none" rtlCol="0">
            <a:spAutoFit/>
          </a:bodyPr>
          <a:lstStyle/>
          <a:p>
            <a:pPr algn="ctr"/>
            <a:r>
              <a:rPr lang="en-US" sz="2000" b="1" dirty="0">
                <a:ln w="6600">
                  <a:solidFill>
                    <a:schemeClr val="accent2"/>
                  </a:solidFill>
                  <a:prstDash val="solid"/>
                </a:ln>
                <a:solidFill>
                  <a:srgbClr val="FFFFFF"/>
                </a:solidFill>
                <a:effectLst>
                  <a:outerShdw dist="38100" dir="2700000" algn="tl" rotWithShape="0">
                    <a:schemeClr val="accent2"/>
                  </a:outerShdw>
                </a:effectLst>
              </a:rPr>
              <a:t>Stakeholders</a:t>
            </a:r>
          </a:p>
        </p:txBody>
      </p:sp>
      <p:sp>
        <p:nvSpPr>
          <p:cNvPr id="17" name="TextBox 16">
            <a:extLst>
              <a:ext uri="{FF2B5EF4-FFF2-40B4-BE49-F238E27FC236}">
                <a16:creationId xmlns:a16="http://schemas.microsoft.com/office/drawing/2014/main" id="{D7DC2A5E-9487-F20E-FA65-6752D75089D7}"/>
              </a:ext>
            </a:extLst>
          </p:cNvPr>
          <p:cNvSpPr txBox="1"/>
          <p:nvPr/>
        </p:nvSpPr>
        <p:spPr>
          <a:xfrm>
            <a:off x="3310610" y="4259324"/>
            <a:ext cx="1423788" cy="400110"/>
          </a:xfrm>
          <a:prstGeom prst="rect">
            <a:avLst/>
          </a:prstGeom>
          <a:noFill/>
        </p:spPr>
        <p:txBody>
          <a:bodyPr wrap="none" rtlCol="0">
            <a:spAutoFit/>
          </a:bodyPr>
          <a:lstStyle/>
          <a:p>
            <a:pPr algn="ctr"/>
            <a:r>
              <a:rPr lang="en-US" sz="2000" b="1" dirty="0">
                <a:ln w="6600">
                  <a:solidFill>
                    <a:schemeClr val="accent2"/>
                  </a:solidFill>
                  <a:prstDash val="solid"/>
                </a:ln>
                <a:solidFill>
                  <a:srgbClr val="FFFFFF"/>
                </a:solidFill>
                <a:effectLst>
                  <a:outerShdw dist="38100" dir="2700000" algn="tl" rotWithShape="0">
                    <a:schemeClr val="accent2"/>
                  </a:outerShdw>
                </a:effectLst>
              </a:rPr>
              <a:t>Community</a:t>
            </a:r>
          </a:p>
        </p:txBody>
      </p:sp>
      <p:sp>
        <p:nvSpPr>
          <p:cNvPr id="21" name="TextBox 20">
            <a:extLst>
              <a:ext uri="{FF2B5EF4-FFF2-40B4-BE49-F238E27FC236}">
                <a16:creationId xmlns:a16="http://schemas.microsoft.com/office/drawing/2014/main" id="{CD16E133-E69A-E1DC-8B2D-6B0C273DDA87}"/>
              </a:ext>
            </a:extLst>
          </p:cNvPr>
          <p:cNvSpPr txBox="1"/>
          <p:nvPr/>
        </p:nvSpPr>
        <p:spPr>
          <a:xfrm>
            <a:off x="4923227" y="4468903"/>
            <a:ext cx="1034259" cy="400110"/>
          </a:xfrm>
          <a:prstGeom prst="rect">
            <a:avLst/>
          </a:prstGeom>
          <a:noFill/>
        </p:spPr>
        <p:txBody>
          <a:bodyPr wrap="none" rtlCol="0">
            <a:spAutoFit/>
          </a:bodyPr>
          <a:lstStyle/>
          <a:p>
            <a:pPr algn="ctr"/>
            <a:r>
              <a:rPr lang="en-US" sz="2000" b="1" dirty="0">
                <a:ln w="6600">
                  <a:solidFill>
                    <a:schemeClr val="accent2"/>
                  </a:solidFill>
                  <a:prstDash val="solid"/>
                </a:ln>
                <a:solidFill>
                  <a:srgbClr val="FFFFFF"/>
                </a:solidFill>
                <a:effectLst>
                  <a:outerShdw dist="38100" dir="2700000" algn="tl" rotWithShape="0">
                    <a:schemeClr val="accent2"/>
                  </a:outerShdw>
                </a:effectLst>
              </a:rPr>
              <a:t>Campus</a:t>
            </a:r>
          </a:p>
        </p:txBody>
      </p:sp>
      <p:sp>
        <p:nvSpPr>
          <p:cNvPr id="16" name="TextBox 15">
            <a:extLst>
              <a:ext uri="{FF2B5EF4-FFF2-40B4-BE49-F238E27FC236}">
                <a16:creationId xmlns:a16="http://schemas.microsoft.com/office/drawing/2014/main" id="{61E99AE5-D797-4778-6F2C-C56E9679FA48}"/>
              </a:ext>
            </a:extLst>
          </p:cNvPr>
          <p:cNvSpPr txBox="1"/>
          <p:nvPr/>
        </p:nvSpPr>
        <p:spPr>
          <a:xfrm>
            <a:off x="6218008" y="4472718"/>
            <a:ext cx="1126462" cy="400110"/>
          </a:xfrm>
          <a:prstGeom prst="rect">
            <a:avLst/>
          </a:prstGeom>
          <a:noFill/>
        </p:spPr>
        <p:txBody>
          <a:bodyPr wrap="none" rtlCol="0">
            <a:spAutoFit/>
          </a:bodyPr>
          <a:lstStyle/>
          <a:p>
            <a:pPr algn="ctr"/>
            <a:r>
              <a:rPr lang="en-US" sz="2000" b="1" dirty="0">
                <a:ln w="6600">
                  <a:solidFill>
                    <a:schemeClr val="accent2"/>
                  </a:solidFill>
                  <a:prstDash val="solid"/>
                </a:ln>
                <a:solidFill>
                  <a:srgbClr val="FFFFFF"/>
                </a:solidFill>
                <a:effectLst>
                  <a:outerShdw dist="38100" dir="2700000" algn="tl" rotWithShape="0">
                    <a:schemeClr val="accent2"/>
                  </a:outerShdw>
                </a:effectLst>
              </a:rPr>
              <a:t>Students</a:t>
            </a:r>
          </a:p>
        </p:txBody>
      </p:sp>
      <p:sp>
        <p:nvSpPr>
          <p:cNvPr id="20" name="TextBox 19">
            <a:extLst>
              <a:ext uri="{FF2B5EF4-FFF2-40B4-BE49-F238E27FC236}">
                <a16:creationId xmlns:a16="http://schemas.microsoft.com/office/drawing/2014/main" id="{1D1C3F3B-09D6-7C0B-55AE-3F34004296D2}"/>
              </a:ext>
            </a:extLst>
          </p:cNvPr>
          <p:cNvSpPr txBox="1"/>
          <p:nvPr/>
        </p:nvSpPr>
        <p:spPr>
          <a:xfrm>
            <a:off x="7703091" y="4259324"/>
            <a:ext cx="829073" cy="400110"/>
          </a:xfrm>
          <a:prstGeom prst="rect">
            <a:avLst/>
          </a:prstGeom>
          <a:noFill/>
        </p:spPr>
        <p:txBody>
          <a:bodyPr wrap="none" rtlCol="0">
            <a:spAutoFit/>
          </a:bodyPr>
          <a:lstStyle/>
          <a:p>
            <a:pPr algn="ctr"/>
            <a:r>
              <a:rPr lang="en-US" sz="2000" b="1" dirty="0">
                <a:ln w="6600">
                  <a:solidFill>
                    <a:schemeClr val="accent2"/>
                  </a:solidFill>
                  <a:prstDash val="solid"/>
                </a:ln>
                <a:solidFill>
                  <a:srgbClr val="FFFFFF"/>
                </a:solidFill>
                <a:effectLst>
                  <a:outerShdw dist="38100" dir="2700000" algn="tl" rotWithShape="0">
                    <a:schemeClr val="accent2"/>
                  </a:outerShdw>
                </a:effectLst>
              </a:rPr>
              <a:t>Public</a:t>
            </a:r>
          </a:p>
        </p:txBody>
      </p:sp>
      <p:sp>
        <p:nvSpPr>
          <p:cNvPr id="19" name="TextBox 18">
            <a:extLst>
              <a:ext uri="{FF2B5EF4-FFF2-40B4-BE49-F238E27FC236}">
                <a16:creationId xmlns:a16="http://schemas.microsoft.com/office/drawing/2014/main" id="{A3BE74FD-FFD4-463A-EA9C-A09B3156E78F}"/>
              </a:ext>
            </a:extLst>
          </p:cNvPr>
          <p:cNvSpPr txBox="1"/>
          <p:nvPr/>
        </p:nvSpPr>
        <p:spPr>
          <a:xfrm>
            <a:off x="8920023" y="4468903"/>
            <a:ext cx="1276054" cy="564001"/>
          </a:xfrm>
          <a:prstGeom prst="rect">
            <a:avLst/>
          </a:prstGeom>
          <a:noFill/>
        </p:spPr>
        <p:txBody>
          <a:bodyPr wrap="none" rtlCol="0">
            <a:spAutoFit/>
          </a:bodyPr>
          <a:lstStyle/>
          <a:p>
            <a:pPr algn="ctr">
              <a:lnSpc>
                <a:spcPts val="1800"/>
              </a:lnSpc>
            </a:pPr>
            <a:r>
              <a:rPr lang="en-US" sz="2000" b="1" dirty="0">
                <a:ln w="6600">
                  <a:solidFill>
                    <a:schemeClr val="accent2"/>
                  </a:solidFill>
                  <a:prstDash val="solid"/>
                </a:ln>
                <a:solidFill>
                  <a:srgbClr val="FFFFFF"/>
                </a:solidFill>
                <a:effectLst>
                  <a:outerShdw dist="38100" dir="2700000" algn="tl" rotWithShape="0">
                    <a:schemeClr val="accent2"/>
                  </a:outerShdw>
                </a:effectLst>
              </a:rPr>
              <a:t>Peer</a:t>
            </a:r>
          </a:p>
          <a:p>
            <a:pPr algn="ctr">
              <a:lnSpc>
                <a:spcPts val="1800"/>
              </a:lnSpc>
            </a:pPr>
            <a:r>
              <a:rPr lang="en-US" sz="2000" b="1" dirty="0">
                <a:ln w="6600">
                  <a:solidFill>
                    <a:schemeClr val="accent2"/>
                  </a:solidFill>
                  <a:prstDash val="solid"/>
                </a:ln>
                <a:solidFill>
                  <a:srgbClr val="FFFFFF"/>
                </a:solidFill>
                <a:effectLst>
                  <a:outerShdw dist="38100" dir="2700000" algn="tl" rotWithShape="0">
                    <a:schemeClr val="accent2"/>
                  </a:outerShdw>
                </a:effectLst>
              </a:rPr>
              <a:t>Reviewers</a:t>
            </a:r>
          </a:p>
        </p:txBody>
      </p:sp>
    </p:spTree>
    <p:extLst>
      <p:ext uri="{BB962C8B-B14F-4D97-AF65-F5344CB8AC3E}">
        <p14:creationId xmlns:p14="http://schemas.microsoft.com/office/powerpoint/2010/main" val="2346686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Forward-Looking Framework for Reflection</a:t>
            </a:r>
          </a:p>
        </p:txBody>
      </p:sp>
      <p:pic>
        <p:nvPicPr>
          <p:cNvPr id="3" name="Picture 2" descr="Diagram of the forward looking framework for reflection. With questions 1, what did you do? 2, what was the outcomes, 3, what did you learn? And 4, What will you do differently?"/>
          <p:cNvPicPr>
            <a:picLocks noChangeAspect="1"/>
          </p:cNvPicPr>
          <p:nvPr/>
        </p:nvPicPr>
        <p:blipFill rotWithShape="1">
          <a:blip r:embed="rId3">
            <a:extLst>
              <a:ext uri="{28A0092B-C50C-407E-A947-70E740481C1C}">
                <a14:useLocalDpi xmlns:a14="http://schemas.microsoft.com/office/drawing/2010/main" val="0"/>
              </a:ext>
            </a:extLst>
          </a:blip>
          <a:srcRect l="15872" t="19167" r="16729" b="8333"/>
          <a:stretch/>
        </p:blipFill>
        <p:spPr>
          <a:xfrm>
            <a:off x="3535172" y="1743074"/>
            <a:ext cx="5121656" cy="4257173"/>
          </a:xfrm>
          <a:prstGeom prst="rect">
            <a:avLst/>
          </a:prstGeom>
        </p:spPr>
      </p:pic>
    </p:spTree>
    <p:extLst>
      <p:ext uri="{BB962C8B-B14F-4D97-AF65-F5344CB8AC3E}">
        <p14:creationId xmlns:p14="http://schemas.microsoft.com/office/powerpoint/2010/main" val="528169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Evolving Expectations for </a:t>
            </a:r>
            <a:br>
              <a:rPr lang="en-US" dirty="0"/>
            </a:br>
            <a:r>
              <a:rPr lang="en-US" dirty="0"/>
              <a:t>Institutional Self-Evaluation Reports</a:t>
            </a:r>
          </a:p>
        </p:txBody>
      </p:sp>
      <p:sp>
        <p:nvSpPr>
          <p:cNvPr id="3" name="Content Placeholder 2"/>
          <p:cNvSpPr>
            <a:spLocks noGrp="1"/>
          </p:cNvSpPr>
          <p:nvPr>
            <p:ph idx="1"/>
          </p:nvPr>
        </p:nvSpPr>
        <p:spPr>
          <a:xfrm>
            <a:off x="838200" y="2138730"/>
            <a:ext cx="10515600" cy="375870"/>
          </a:xfrm>
        </p:spPr>
        <p:txBody>
          <a:bodyPr>
            <a:noAutofit/>
          </a:bodyPr>
          <a:lstStyle/>
          <a:p>
            <a:pPr marL="0" indent="0" algn="ctr">
              <a:buNone/>
            </a:pPr>
            <a:r>
              <a:rPr lang="en-US" sz="2200" b="1" dirty="0"/>
              <a:t>New ISER Template  (embedded instructions for each section)</a:t>
            </a:r>
          </a:p>
          <a:p>
            <a:pPr marL="0" indent="0" algn="ctr">
              <a:buNone/>
            </a:pPr>
            <a:endParaRPr lang="en-US" sz="2200" dirty="0"/>
          </a:p>
        </p:txBody>
      </p:sp>
      <p:graphicFrame>
        <p:nvGraphicFramePr>
          <p:cNvPr id="4" name="Table 3" descr="Table showing the evolving expectations for Institutional Self-Evaluation Reports. With rows 1, Forward to the Institutional Self-Evaluation&#10;1 page. 2. Introduction: Institutional Context&#10;2-5 pages. 3, Institutional Self-Evaluation of Alignment with the Accreditation Standards&#10;60-70 pages. 3, Required Documentation&#10;(no narratives). 4, Appendices: Verification of Catalog Requirements, Organizational Information, Additional Approved Locations (if applicable), (no narratives).&#10;&#10;&#10;&#10;"/>
          <p:cNvGraphicFramePr>
            <a:graphicFrameLocks noGrp="1"/>
          </p:cNvGraphicFramePr>
          <p:nvPr>
            <p:extLst>
              <p:ext uri="{D42A27DB-BD31-4B8C-83A1-F6EECF244321}">
                <p14:modId xmlns:p14="http://schemas.microsoft.com/office/powerpoint/2010/main" val="3431043301"/>
              </p:ext>
            </p:extLst>
          </p:nvPr>
        </p:nvGraphicFramePr>
        <p:xfrm>
          <a:off x="1230442" y="2569629"/>
          <a:ext cx="9731115" cy="3312730"/>
        </p:xfrm>
        <a:graphic>
          <a:graphicData uri="http://schemas.openxmlformats.org/drawingml/2006/table">
            <a:tbl>
              <a:tblPr firstRow="1" bandRow="1">
                <a:tableStyleId>{7E9639D4-E3E2-4D34-9284-5A2195B3D0D7}</a:tableStyleId>
              </a:tblPr>
              <a:tblGrid>
                <a:gridCol w="7655443">
                  <a:extLst>
                    <a:ext uri="{9D8B030D-6E8A-4147-A177-3AD203B41FA5}">
                      <a16:colId xmlns:a16="http://schemas.microsoft.com/office/drawing/2014/main" val="4279327400"/>
                    </a:ext>
                  </a:extLst>
                </a:gridCol>
                <a:gridCol w="2075672">
                  <a:extLst>
                    <a:ext uri="{9D8B030D-6E8A-4147-A177-3AD203B41FA5}">
                      <a16:colId xmlns:a16="http://schemas.microsoft.com/office/drawing/2014/main" val="3481792055"/>
                    </a:ext>
                  </a:extLst>
                </a:gridCol>
              </a:tblGrid>
              <a:tr h="505735">
                <a:tc>
                  <a:txBody>
                    <a:bodyPr/>
                    <a:lstStyle/>
                    <a:p>
                      <a:r>
                        <a:rPr lang="en-US" sz="2000" b="0" dirty="0"/>
                        <a:t>Major Sections</a:t>
                      </a:r>
                      <a:r>
                        <a:rPr lang="en-US" sz="2000" b="0" baseline="0" dirty="0"/>
                        <a:t> in the </a:t>
                      </a:r>
                      <a:r>
                        <a:rPr lang="en-US" sz="2000" b="0" dirty="0"/>
                        <a:t>Self-Evaluation</a:t>
                      </a:r>
                      <a:r>
                        <a:rPr lang="en-US" sz="2000" b="0" baseline="0" dirty="0"/>
                        <a:t> Report</a:t>
                      </a:r>
                      <a:endParaRPr lang="en-US" sz="2000" b="0" dirty="0"/>
                    </a:p>
                  </a:txBody>
                  <a:tcPr anchor="ctr">
                    <a:solidFill>
                      <a:srgbClr val="165775"/>
                    </a:solidFill>
                  </a:tcPr>
                </a:tc>
                <a:tc>
                  <a:txBody>
                    <a:bodyPr/>
                    <a:lstStyle/>
                    <a:p>
                      <a:pPr algn="ctr"/>
                      <a:r>
                        <a:rPr lang="en-US" sz="2000" b="0" dirty="0"/>
                        <a:t>Suggested Length</a:t>
                      </a:r>
                    </a:p>
                  </a:txBody>
                  <a:tcPr anchor="ctr">
                    <a:solidFill>
                      <a:srgbClr val="165775"/>
                    </a:solidFill>
                  </a:tcPr>
                </a:tc>
                <a:extLst>
                  <a:ext uri="{0D108BD9-81ED-4DB2-BD59-A6C34878D82A}">
                    <a16:rowId xmlns:a16="http://schemas.microsoft.com/office/drawing/2014/main" val="1580616848"/>
                  </a:ext>
                </a:extLst>
              </a:tr>
              <a:tr h="458026">
                <a:tc>
                  <a:txBody>
                    <a:bodyPr/>
                    <a:lstStyle/>
                    <a:p>
                      <a:r>
                        <a:rPr lang="en-US" sz="1800" dirty="0"/>
                        <a:t>Forward to the Institutional Self-Evaluation</a:t>
                      </a:r>
                      <a:endParaRPr lang="en-US" sz="1800" i="1" dirty="0"/>
                    </a:p>
                  </a:txBody>
                  <a:tcPr/>
                </a:tc>
                <a:tc>
                  <a:txBody>
                    <a:bodyPr/>
                    <a:lstStyle/>
                    <a:p>
                      <a:pPr algn="ctr"/>
                      <a:r>
                        <a:rPr lang="en-US" sz="1800" dirty="0"/>
                        <a:t>1 page</a:t>
                      </a:r>
                    </a:p>
                  </a:txBody>
                  <a:tcPr/>
                </a:tc>
                <a:extLst>
                  <a:ext uri="{0D108BD9-81ED-4DB2-BD59-A6C34878D82A}">
                    <a16:rowId xmlns:a16="http://schemas.microsoft.com/office/drawing/2014/main" val="3044438538"/>
                  </a:ext>
                </a:extLst>
              </a:tr>
              <a:tr h="458026">
                <a:tc>
                  <a:txBody>
                    <a:bodyPr/>
                    <a:lstStyle/>
                    <a:p>
                      <a:pPr marL="457200" lvl="1" indent="-287338">
                        <a:buFont typeface="+mj-lt"/>
                        <a:buAutoNum type="alphaUcPeriod"/>
                      </a:pPr>
                      <a:r>
                        <a:rPr lang="en-US" sz="1800" baseline="0" dirty="0"/>
                        <a:t>Introduction: Institutional Context</a:t>
                      </a:r>
                      <a:endParaRPr lang="en-US" sz="1800" i="0" dirty="0"/>
                    </a:p>
                  </a:txBody>
                  <a:tcPr/>
                </a:tc>
                <a:tc>
                  <a:txBody>
                    <a:bodyPr/>
                    <a:lstStyle/>
                    <a:p>
                      <a:pPr algn="ctr"/>
                      <a:r>
                        <a:rPr lang="en-US" sz="1800" dirty="0"/>
                        <a:t>2-5</a:t>
                      </a:r>
                      <a:r>
                        <a:rPr lang="en-US" sz="1800" baseline="0" dirty="0"/>
                        <a:t> pages</a:t>
                      </a:r>
                      <a:endParaRPr lang="en-US" sz="1800" dirty="0"/>
                    </a:p>
                  </a:txBody>
                  <a:tcPr/>
                </a:tc>
                <a:extLst>
                  <a:ext uri="{0D108BD9-81ED-4DB2-BD59-A6C34878D82A}">
                    <a16:rowId xmlns:a16="http://schemas.microsoft.com/office/drawing/2014/main" val="3765971009"/>
                  </a:ext>
                </a:extLst>
              </a:tr>
              <a:tr h="458026">
                <a:tc>
                  <a:txBody>
                    <a:bodyPr/>
                    <a:lstStyle/>
                    <a:p>
                      <a:pPr marL="457200" lvl="1" indent="-288925" algn="l" defTabSz="914400" rtl="0" eaLnBrk="1" latinLnBrk="0" hangingPunct="1">
                        <a:buFont typeface="+mj-lt"/>
                        <a:buAutoNum type="alphaUcPeriod" startAt="2"/>
                      </a:pPr>
                      <a:r>
                        <a:rPr lang="en-US" sz="1800" kern="1200" baseline="0" dirty="0">
                          <a:solidFill>
                            <a:schemeClr val="tx1"/>
                          </a:solidFill>
                          <a:latin typeface="+mn-lt"/>
                          <a:ea typeface="+mn-ea"/>
                          <a:cs typeface="+mn-cs"/>
                        </a:rPr>
                        <a:t>Institutional Self-Evaluation of Alignment with the Accreditation Standards</a:t>
                      </a:r>
                    </a:p>
                  </a:txBody>
                  <a:tcPr/>
                </a:tc>
                <a:tc>
                  <a:txBody>
                    <a:bodyPr/>
                    <a:lstStyle/>
                    <a:p>
                      <a:pPr algn="ctr"/>
                      <a:r>
                        <a:rPr lang="en-US" sz="1800" dirty="0"/>
                        <a:t>60-70</a:t>
                      </a:r>
                      <a:r>
                        <a:rPr lang="en-US" sz="1800" baseline="0" dirty="0"/>
                        <a:t> pages</a:t>
                      </a:r>
                      <a:endParaRPr lang="en-US" sz="1800" dirty="0"/>
                    </a:p>
                  </a:txBody>
                  <a:tcPr/>
                </a:tc>
                <a:extLst>
                  <a:ext uri="{0D108BD9-81ED-4DB2-BD59-A6C34878D82A}">
                    <a16:rowId xmlns:a16="http://schemas.microsoft.com/office/drawing/2014/main" val="374759120"/>
                  </a:ext>
                </a:extLst>
              </a:tr>
              <a:tr h="458026">
                <a:tc>
                  <a:txBody>
                    <a:bodyPr/>
                    <a:lstStyle/>
                    <a:p>
                      <a:pPr marL="457200" lvl="1" indent="-288925" algn="l" defTabSz="914400" rtl="0" eaLnBrk="1" latinLnBrk="0" hangingPunct="1">
                        <a:buFont typeface="+mj-lt"/>
                        <a:buAutoNum type="alphaUcPeriod" startAt="3"/>
                      </a:pPr>
                      <a:r>
                        <a:rPr lang="en-US" sz="1800" kern="1200" baseline="0" dirty="0">
                          <a:solidFill>
                            <a:schemeClr val="tx1"/>
                          </a:solidFill>
                          <a:latin typeface="+mn-lt"/>
                          <a:ea typeface="+mn-ea"/>
                          <a:cs typeface="+mn-cs"/>
                        </a:rPr>
                        <a:t>Required Documentation</a:t>
                      </a:r>
                    </a:p>
                  </a:txBody>
                  <a:tcPr/>
                </a:tc>
                <a:tc>
                  <a:txBody>
                    <a:bodyPr/>
                    <a:lstStyle/>
                    <a:p>
                      <a:pPr algn="ctr"/>
                      <a:r>
                        <a:rPr lang="en-US" sz="1800" dirty="0"/>
                        <a:t>(no narratives)</a:t>
                      </a:r>
                    </a:p>
                  </a:txBody>
                  <a:tcPr/>
                </a:tc>
                <a:extLst>
                  <a:ext uri="{0D108BD9-81ED-4DB2-BD59-A6C34878D82A}">
                    <a16:rowId xmlns:a16="http://schemas.microsoft.com/office/drawing/2014/main" val="2811798783"/>
                  </a:ext>
                </a:extLst>
              </a:tr>
              <a:tr h="974891">
                <a:tc>
                  <a:txBody>
                    <a:bodyPr/>
                    <a:lstStyle/>
                    <a:p>
                      <a:pPr marL="457200" indent="-288925">
                        <a:buFont typeface="+mj-lt"/>
                        <a:buAutoNum type="alphaUcPeriod" startAt="4"/>
                      </a:pPr>
                      <a:r>
                        <a:rPr lang="en-US" sz="1800" dirty="0"/>
                        <a:t>Appendices:</a:t>
                      </a:r>
                      <a:r>
                        <a:rPr lang="en-US" sz="1800" baseline="0" dirty="0"/>
                        <a:t> 	</a:t>
                      </a:r>
                      <a:r>
                        <a:rPr lang="en-US" sz="1800" dirty="0"/>
                        <a:t>1 </a:t>
                      </a:r>
                      <a:r>
                        <a:rPr lang="en-US" sz="1800" baseline="0" dirty="0"/>
                        <a:t>–</a:t>
                      </a:r>
                      <a:r>
                        <a:rPr lang="en-US" sz="1800" dirty="0"/>
                        <a:t> Verification of Catalog</a:t>
                      </a:r>
                      <a:r>
                        <a:rPr lang="en-US" sz="1800" baseline="0" dirty="0"/>
                        <a:t> Requirements</a:t>
                      </a:r>
                    </a:p>
                    <a:p>
                      <a:pPr marL="1828800" indent="0">
                        <a:buNone/>
                      </a:pPr>
                      <a:r>
                        <a:rPr lang="en-US" sz="1800" baseline="0" dirty="0"/>
                        <a:t>2 – Organizational Information</a:t>
                      </a:r>
                    </a:p>
                    <a:p>
                      <a:pPr marL="1828800" indent="0">
                        <a:buNone/>
                      </a:pPr>
                      <a:r>
                        <a:rPr lang="en-US" sz="1800" baseline="0" dirty="0"/>
                        <a:t>3 – Additional Approved Locations (if applicable)</a:t>
                      </a:r>
                      <a:endParaRPr lang="en-US" sz="1800" dirty="0"/>
                    </a:p>
                  </a:txBody>
                  <a:tcPr/>
                </a:tc>
                <a:tc>
                  <a:txBody>
                    <a:bodyPr/>
                    <a:lstStyle/>
                    <a:p>
                      <a:pPr algn="ctr"/>
                      <a:r>
                        <a:rPr lang="en-US" sz="1800" dirty="0"/>
                        <a:t>(no narratives)</a:t>
                      </a:r>
                    </a:p>
                  </a:txBody>
                  <a:tcPr/>
                </a:tc>
                <a:extLst>
                  <a:ext uri="{0D108BD9-81ED-4DB2-BD59-A6C34878D82A}">
                    <a16:rowId xmlns:a16="http://schemas.microsoft.com/office/drawing/2014/main" val="3164127155"/>
                  </a:ext>
                </a:extLst>
              </a:tr>
            </a:tbl>
          </a:graphicData>
        </a:graphic>
      </p:graphicFrame>
    </p:spTree>
    <p:extLst>
      <p:ext uri="{BB962C8B-B14F-4D97-AF65-F5344CB8AC3E}">
        <p14:creationId xmlns:p14="http://schemas.microsoft.com/office/powerpoint/2010/main" val="2660643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5F2B6-5B04-47B4-F9DB-FA586E75B5C5}"/>
              </a:ext>
            </a:extLst>
          </p:cNvPr>
          <p:cNvSpPr>
            <a:spLocks noGrp="1"/>
          </p:cNvSpPr>
          <p:nvPr>
            <p:ph type="title" idx="4294967295"/>
          </p:nvPr>
        </p:nvSpPr>
        <p:spPr/>
        <p:txBody>
          <a:bodyPr>
            <a:normAutofit fontScale="90000"/>
          </a:bodyPr>
          <a:lstStyle/>
          <a:p>
            <a:r>
              <a:rPr lang="en-US" dirty="0">
                <a:solidFill>
                  <a:schemeClr val="bg1"/>
                </a:solidFill>
              </a:rPr>
              <a:t>Overview of ACCJC’s Comprehensive Review Process</a:t>
            </a:r>
          </a:p>
        </p:txBody>
      </p:sp>
      <p:pic>
        <p:nvPicPr>
          <p:cNvPr id="6" name="Picture 5" descr="Diagram of overview of ACCJ's comprehensive review process. Shows three components from self-evaluation report to peer review, to commission revie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71" y="0"/>
            <a:ext cx="8875058" cy="6858000"/>
          </a:xfrm>
          <a:prstGeom prst="rect">
            <a:avLst/>
          </a:prstGeom>
        </p:spPr>
      </p:pic>
    </p:spTree>
    <p:extLst>
      <p:ext uri="{BB962C8B-B14F-4D97-AF65-F5344CB8AC3E}">
        <p14:creationId xmlns:p14="http://schemas.microsoft.com/office/powerpoint/2010/main" val="4095207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0971-484A-9726-64F8-03FED1AAC553}"/>
              </a:ext>
            </a:extLst>
          </p:cNvPr>
          <p:cNvSpPr>
            <a:spLocks noGrp="1"/>
          </p:cNvSpPr>
          <p:nvPr>
            <p:ph type="title" idx="4294967295"/>
          </p:nvPr>
        </p:nvSpPr>
        <p:spPr/>
        <p:txBody>
          <a:bodyPr>
            <a:normAutofit fontScale="90000"/>
          </a:bodyPr>
          <a:lstStyle/>
          <a:p>
            <a:r>
              <a:rPr lang="en-US" dirty="0">
                <a:solidFill>
                  <a:schemeClr val="bg1"/>
                </a:solidFill>
              </a:rPr>
              <a:t>Close Look: Two-Semester Peer Review</a:t>
            </a:r>
          </a:p>
        </p:txBody>
      </p:sp>
      <p:pic>
        <p:nvPicPr>
          <p:cNvPr id="18" name="Picture 17" descr="Diagram of a closer look at two semester peer review. From Team ISER Review to college prep time to Focused Site Vis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71" y="0"/>
            <a:ext cx="8875058" cy="6858000"/>
          </a:xfrm>
          <a:prstGeom prst="rect">
            <a:avLst/>
          </a:prstGeom>
        </p:spPr>
      </p:pic>
    </p:spTree>
    <p:extLst>
      <p:ext uri="{BB962C8B-B14F-4D97-AF65-F5344CB8AC3E}">
        <p14:creationId xmlns:p14="http://schemas.microsoft.com/office/powerpoint/2010/main" val="2770394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descr="Pentagon shape that reads; Questions, Dialogue, and Feedback.">
            <a:extLst>
              <a:ext uri="{FF2B5EF4-FFF2-40B4-BE49-F238E27FC236}">
                <a16:creationId xmlns:a16="http://schemas.microsoft.com/office/drawing/2014/main" id="{9F0EB4F6-135D-731D-33E0-21E7BB51FEA2}"/>
              </a:ext>
            </a:extLst>
          </p:cNvPr>
          <p:cNvSpPr/>
          <p:nvPr/>
        </p:nvSpPr>
        <p:spPr>
          <a:xfrm>
            <a:off x="1313510" y="2038663"/>
            <a:ext cx="3258487" cy="2415900"/>
          </a:xfrm>
          <a:prstGeom prst="homePlate">
            <a:avLst/>
          </a:prstGeom>
          <a:solidFill>
            <a:srgbClr val="1056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Question, dialogue, and feedback."/>
          <p:cNvSpPr>
            <a:spLocks noGrp="1"/>
          </p:cNvSpPr>
          <p:nvPr>
            <p:ph type="title"/>
          </p:nvPr>
        </p:nvSpPr>
        <p:spPr>
          <a:xfrm>
            <a:off x="1208579" y="1972984"/>
            <a:ext cx="2628900" cy="2547257"/>
          </a:xfrm>
          <a:noFill/>
        </p:spPr>
        <p:txBody>
          <a:bodyPr vert="horz" lIns="91440" tIns="45720" rIns="91440" bIns="45720" rtlCol="0" anchor="ctr">
            <a:normAutofit/>
          </a:bodyPr>
          <a:lstStyle/>
          <a:p>
            <a:pPr algn="ctr"/>
            <a:r>
              <a:rPr lang="en-US" sz="3600" b="1" kern="1200" dirty="0">
                <a:solidFill>
                  <a:schemeClr val="bg1"/>
                </a:solidFill>
                <a:latin typeface="+mj-lt"/>
                <a:ea typeface="+mj-ea"/>
                <a:cs typeface="+mj-cs"/>
              </a:rPr>
              <a:t>Questions, Dialogue, and Feedback</a:t>
            </a:r>
          </a:p>
        </p:txBody>
      </p:sp>
      <p:pic>
        <p:nvPicPr>
          <p:cNvPr id="6" name="Picture 2" descr="Benefits Of Using Discussion Forums in a Knowledge Management Environment -  Blog &amp; Insights - Knowledge Powered Solutions (KPS)"/>
          <p:cNvPicPr>
            <a:picLocks noChangeAspect="1" noChangeArrowheads="1"/>
          </p:cNvPicPr>
          <p:nvPr/>
        </p:nvPicPr>
        <p:blipFill rotWithShape="1">
          <a:blip r:embed="rId3">
            <a:extLst>
              <a:ext uri="{28A0092B-C50C-407E-A947-70E740481C1C}">
                <a14:useLocalDpi xmlns:a14="http://schemas.microsoft.com/office/drawing/2010/main" val="0"/>
              </a:ext>
            </a:extLst>
          </a:blip>
          <a:srcRect t="15634" b="26893"/>
          <a:stretch/>
        </p:blipFill>
        <p:spPr bwMode="auto">
          <a:xfrm>
            <a:off x="4813800" y="1970181"/>
            <a:ext cx="6780700" cy="2484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853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Contact Us</a:t>
            </a:r>
          </a:p>
        </p:txBody>
      </p:sp>
      <p:graphicFrame>
        <p:nvGraphicFramePr>
          <p:cNvPr id="4" name="Table 3"/>
          <p:cNvGraphicFramePr>
            <a:graphicFrameLocks noGrp="1"/>
          </p:cNvGraphicFramePr>
          <p:nvPr>
            <p:extLst>
              <p:ext uri="{D42A27DB-BD31-4B8C-83A1-F6EECF244321}">
                <p14:modId xmlns:p14="http://schemas.microsoft.com/office/powerpoint/2010/main" val="1635631755"/>
              </p:ext>
            </p:extLst>
          </p:nvPr>
        </p:nvGraphicFramePr>
        <p:xfrm>
          <a:off x="873059" y="3429000"/>
          <a:ext cx="10445884" cy="132715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11471">
                  <a:extLst>
                    <a:ext uri="{9D8B030D-6E8A-4147-A177-3AD203B41FA5}">
                      <a16:colId xmlns:a16="http://schemas.microsoft.com/office/drawing/2014/main" val="20000"/>
                    </a:ext>
                  </a:extLst>
                </a:gridCol>
                <a:gridCol w="2611471">
                  <a:extLst>
                    <a:ext uri="{9D8B030D-6E8A-4147-A177-3AD203B41FA5}">
                      <a16:colId xmlns:a16="http://schemas.microsoft.com/office/drawing/2014/main" val="20001"/>
                    </a:ext>
                  </a:extLst>
                </a:gridCol>
                <a:gridCol w="2611471">
                  <a:extLst>
                    <a:ext uri="{9D8B030D-6E8A-4147-A177-3AD203B41FA5}">
                      <a16:colId xmlns:a16="http://schemas.microsoft.com/office/drawing/2014/main" val="1137483572"/>
                    </a:ext>
                  </a:extLst>
                </a:gridCol>
                <a:gridCol w="2611471">
                  <a:extLst>
                    <a:ext uri="{9D8B030D-6E8A-4147-A177-3AD203B41FA5}">
                      <a16:colId xmlns:a16="http://schemas.microsoft.com/office/drawing/2014/main" val="2012685775"/>
                    </a:ext>
                  </a:extLst>
                </a:gridCol>
              </a:tblGrid>
              <a:tr h="1327154">
                <a:tc>
                  <a:txBody>
                    <a:bodyPr/>
                    <a:lstStyle/>
                    <a:p>
                      <a:pPr algn="ctr"/>
                      <a:r>
                        <a:rPr lang="en-US" sz="2400" dirty="0"/>
                        <a:t>Kevin Bontenbal</a:t>
                      </a:r>
                    </a:p>
                    <a:p>
                      <a:pPr algn="ctr"/>
                      <a:r>
                        <a:rPr lang="en-US" sz="2000" b="0" dirty="0"/>
                        <a:t>Vice President</a:t>
                      </a:r>
                    </a:p>
                    <a:p>
                      <a:pPr algn="ctr"/>
                      <a:r>
                        <a:rPr lang="en-US" sz="2000" b="0" dirty="0"/>
                        <a:t>kbontenbal@accjc.org</a:t>
                      </a:r>
                    </a:p>
                  </a:txBody>
                  <a:tcPr anchor="ctr">
                    <a:solidFill>
                      <a:srgbClr val="165775"/>
                    </a:solidFill>
                  </a:tcPr>
                </a:tc>
                <a:tc>
                  <a:txBody>
                    <a:bodyPr/>
                    <a:lstStyle/>
                    <a:p>
                      <a:pPr algn="ctr"/>
                      <a:r>
                        <a:rPr lang="nn-NO" sz="2400" dirty="0"/>
                        <a:t>Gohar Momjian</a:t>
                      </a:r>
                    </a:p>
                    <a:p>
                      <a:pPr algn="ctr"/>
                      <a:r>
                        <a:rPr lang="nn-NO" sz="2000" b="0" dirty="0"/>
                        <a:t>Vice President</a:t>
                      </a:r>
                    </a:p>
                    <a:p>
                      <a:pPr algn="ctr"/>
                      <a:r>
                        <a:rPr lang="nn-NO" sz="2000" b="0" dirty="0"/>
                        <a:t>gmomjian@accjc.org</a:t>
                      </a:r>
                      <a:r>
                        <a:rPr lang="en-US" sz="1800" b="0" dirty="0"/>
                        <a:t> </a:t>
                      </a:r>
                    </a:p>
                  </a:txBody>
                  <a:tcPr anchor="ctr">
                    <a:solidFill>
                      <a:srgbClr val="16577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Mac Powell</a:t>
                      </a:r>
                    </a:p>
                    <a:p>
                      <a:pPr algn="ctr"/>
                      <a:r>
                        <a:rPr lang="en-US" sz="2000" b="0" dirty="0"/>
                        <a:t>President</a:t>
                      </a:r>
                    </a:p>
                    <a:p>
                      <a:pPr algn="ctr"/>
                      <a:r>
                        <a:rPr lang="en-US" sz="2000" b="0" dirty="0"/>
                        <a:t>mac@accjc.org</a:t>
                      </a:r>
                      <a:endParaRPr lang="nn-NO" sz="1800" b="0" dirty="0"/>
                    </a:p>
                  </a:txBody>
                  <a:tcPr anchor="ctr">
                    <a:solidFill>
                      <a:srgbClr val="165775"/>
                    </a:solidFill>
                  </a:tcPr>
                </a:tc>
                <a:tc>
                  <a:txBody>
                    <a:bodyPr/>
                    <a:lstStyle/>
                    <a:p>
                      <a:pPr algn="ctr"/>
                      <a:r>
                        <a:rPr lang="en-US" sz="2400" b="1" dirty="0"/>
                        <a:t>Catherine Webb</a:t>
                      </a:r>
                    </a:p>
                    <a:p>
                      <a:pPr algn="ctr"/>
                      <a:r>
                        <a:rPr lang="en-US" sz="2000" b="0" dirty="0"/>
                        <a:t>Vice President</a:t>
                      </a:r>
                    </a:p>
                    <a:p>
                      <a:pPr algn="ctr"/>
                      <a:r>
                        <a:rPr lang="en-US" sz="2000" b="0" dirty="0"/>
                        <a:t>cwebb@accjc.org</a:t>
                      </a:r>
                    </a:p>
                  </a:txBody>
                  <a:tcPr anchor="ctr">
                    <a:solidFill>
                      <a:srgbClr val="165775"/>
                    </a:solidFill>
                  </a:tcPr>
                </a:tc>
                <a:extLst>
                  <a:ext uri="{0D108BD9-81ED-4DB2-BD59-A6C34878D82A}">
                    <a16:rowId xmlns:a16="http://schemas.microsoft.com/office/drawing/2014/main" val="10000"/>
                  </a:ext>
                </a:extLst>
              </a:tr>
            </a:tbl>
          </a:graphicData>
        </a:graphic>
      </p:graphicFrame>
      <p:pic>
        <p:nvPicPr>
          <p:cNvPr id="6" name="Content Placeholder 3" descr="Kevin Bontenbal's 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721" y="2015058"/>
            <a:ext cx="1554481" cy="1554480"/>
          </a:xfrm>
          <a:prstGeom prst="roundRect">
            <a:avLst>
              <a:gd name="adj" fmla="val 16667"/>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Gohar Momjian's Pictu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0564" y="2015058"/>
            <a:ext cx="1551889" cy="1554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Mac Powell's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0615" y="2015058"/>
            <a:ext cx="1550525" cy="1554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2" descr="Catherine Webb's picture">
            <a:extLst>
              <a:ext uri="{FF2B5EF4-FFF2-40B4-BE49-F238E27FC236}">
                <a16:creationId xmlns:a16="http://schemas.microsoft.com/office/drawing/2014/main" id="{F2743A00-7520-2B8A-7951-029D27E9BA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9302" y="1964136"/>
            <a:ext cx="1554480" cy="1554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20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Principles Guiding the New Standards</a:t>
            </a:r>
          </a:p>
        </p:txBody>
      </p:sp>
      <p:sp>
        <p:nvSpPr>
          <p:cNvPr id="3" name="Content Placeholder 2"/>
          <p:cNvSpPr>
            <a:spLocks noGrp="1"/>
          </p:cNvSpPr>
          <p:nvPr>
            <p:ph idx="1"/>
          </p:nvPr>
        </p:nvSpPr>
        <p:spPr/>
        <p:txBody>
          <a:bodyPr/>
          <a:lstStyle/>
          <a:p>
            <a:pPr lvl="1"/>
            <a:r>
              <a:rPr lang="en-US" dirty="0"/>
              <a:t>Align with Commission’s Eligibility Requirements, policies, and values</a:t>
            </a:r>
          </a:p>
          <a:p>
            <a:pPr lvl="1"/>
            <a:r>
              <a:rPr lang="en-US" dirty="0"/>
              <a:t>Reflect current norms and practices within US higher education</a:t>
            </a:r>
          </a:p>
          <a:p>
            <a:pPr lvl="1"/>
            <a:r>
              <a:rPr lang="en-US" dirty="0"/>
              <a:t>Focus on outcomes and improvement rather than processes</a:t>
            </a:r>
          </a:p>
          <a:p>
            <a:pPr lvl="1"/>
            <a:r>
              <a:rPr lang="en-US" dirty="0"/>
              <a:t>Reflect the diversity of ACCJC member institutions </a:t>
            </a:r>
          </a:p>
          <a:p>
            <a:pPr lvl="1"/>
            <a:r>
              <a:rPr lang="en-US" dirty="0"/>
              <a:t>Use clear language and minimize redundancies</a:t>
            </a:r>
          </a:p>
          <a:p>
            <a:pPr lvl="1"/>
            <a:r>
              <a:rPr lang="en-US" dirty="0"/>
              <a:t>Balance accountability and improvement</a:t>
            </a:r>
          </a:p>
          <a:p>
            <a:pPr lvl="1"/>
            <a:r>
              <a:rPr lang="en-US" dirty="0"/>
              <a:t>Emphasize equity and inclusion</a:t>
            </a:r>
          </a:p>
        </p:txBody>
      </p:sp>
      <p:pic>
        <p:nvPicPr>
          <p:cNvPr id="5" name="Picture 2" descr="Map Skills and Compass Directions - KATRINA AXFORD">
            <a:extLst>
              <a:ext uri="{FF2B5EF4-FFF2-40B4-BE49-F238E27FC236}">
                <a16:creationId xmlns:a16="http://schemas.microsoft.com/office/drawing/2014/main" id="{5A93AFDE-2996-55A1-6C67-B708734D8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6196">
            <a:off x="9234558" y="3638588"/>
            <a:ext cx="1941624" cy="194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74799"/>
      </p:ext>
    </p:extLst>
  </p:cSld>
  <p:clrMapOvr>
    <a:masterClrMapping/>
  </p:clrMapOvr>
  <mc:AlternateContent xmlns:mc="http://schemas.openxmlformats.org/markup-compatibility/2006" xmlns:p14="http://schemas.microsoft.com/office/powerpoint/2010/main">
    <mc:Choice Requires="p14">
      <p:transition spd="slow" p14:dur="2000" advTm="45752"/>
    </mc:Choice>
    <mc:Fallback xmlns="">
      <p:transition spd="slow" advTm="457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CAB21-CCF9-08B9-B7FB-E6771ACFCBB5}"/>
              </a:ext>
            </a:extLst>
          </p:cNvPr>
          <p:cNvSpPr>
            <a:spLocks noGrp="1"/>
          </p:cNvSpPr>
          <p:nvPr>
            <p:ph type="title"/>
          </p:nvPr>
        </p:nvSpPr>
        <p:spPr>
          <a:xfrm>
            <a:off x="838200" y="-651965"/>
            <a:ext cx="10515600" cy="651965"/>
          </a:xfrm>
        </p:spPr>
        <p:txBody>
          <a:bodyPr vert="horz" lIns="91440" tIns="45720" rIns="91440" bIns="45720" rtlCol="0" anchor="b">
            <a:normAutofit fontScale="90000"/>
          </a:bodyPr>
          <a:lstStyle/>
          <a:p>
            <a:r>
              <a:rPr lang="en-US" dirty="0"/>
              <a:t>New Standards and Philosophical Approach</a:t>
            </a:r>
          </a:p>
        </p:txBody>
      </p:sp>
      <p:pic>
        <p:nvPicPr>
          <p:cNvPr id="21" name="Picture 20" descr="Diagram of new standards and philosophical approach. Shows Standard 1: Institutional Mission and Effectiveness. Standard 2: Student Success. Standard 3: Infrastructure and Resources. Standard 4: Governance and Decision-Making. With mission alignment, focus on equitable outcomes, and innovation and improvement that runs through all four standar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71" y="0"/>
            <a:ext cx="8875058" cy="6858000"/>
          </a:xfrm>
          <a:prstGeom prst="rect">
            <a:avLst/>
          </a:prstGeom>
        </p:spPr>
      </p:pic>
    </p:spTree>
    <p:extLst>
      <p:ext uri="{BB962C8B-B14F-4D97-AF65-F5344CB8AC3E}">
        <p14:creationId xmlns:p14="http://schemas.microsoft.com/office/powerpoint/2010/main" val="57194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r>
              <a:rPr lang="en-US" kern="1200" dirty="0">
                <a:latin typeface="+mj-lt"/>
                <a:ea typeface="+mj-ea"/>
                <a:cs typeface="+mj-cs"/>
              </a:rPr>
              <a:t>New Standards &amp; </a:t>
            </a:r>
            <a:br>
              <a:rPr lang="en-US" kern="1200" dirty="0">
                <a:latin typeface="+mj-lt"/>
                <a:ea typeface="+mj-ea"/>
                <a:cs typeface="+mj-cs"/>
              </a:rPr>
            </a:br>
            <a:r>
              <a:rPr lang="en-US" kern="1200" dirty="0">
                <a:latin typeface="+mj-lt"/>
                <a:ea typeface="+mj-ea"/>
                <a:cs typeface="+mj-cs"/>
              </a:rPr>
              <a:t>Holistic Institutional Approach</a:t>
            </a:r>
          </a:p>
        </p:txBody>
      </p:sp>
      <p:sp>
        <p:nvSpPr>
          <p:cNvPr id="7" name="Content Placeholder 6"/>
          <p:cNvSpPr>
            <a:spLocks noGrp="1"/>
          </p:cNvSpPr>
          <p:nvPr>
            <p:ph idx="1"/>
          </p:nvPr>
        </p:nvSpPr>
        <p:spPr/>
        <p:txBody>
          <a:bodyPr/>
          <a:lstStyle/>
          <a:p>
            <a:r>
              <a:rPr lang="en-US" dirty="0"/>
              <a:t>Address where relevant to the Standard:</a:t>
            </a:r>
          </a:p>
          <a:p>
            <a:pPr marL="685800" lvl="1" indent="-228600"/>
            <a:r>
              <a:rPr lang="en-US" dirty="0"/>
              <a:t>Technology and modality</a:t>
            </a:r>
          </a:p>
          <a:p>
            <a:pPr marL="685800" lvl="1" indent="-228600"/>
            <a:r>
              <a:rPr lang="en-US" dirty="0"/>
              <a:t>Baccalaureate degrees</a:t>
            </a:r>
          </a:p>
          <a:p>
            <a:pPr marL="685800" lvl="1" indent="-228600"/>
            <a:r>
              <a:rPr lang="en-US" dirty="0"/>
              <a:t>District’s role in multi-college districts</a:t>
            </a:r>
          </a:p>
          <a:p>
            <a:endParaRPr lang="en-US" dirty="0"/>
          </a:p>
        </p:txBody>
      </p:sp>
    </p:spTree>
    <p:extLst>
      <p:ext uri="{BB962C8B-B14F-4D97-AF65-F5344CB8AC3E}">
        <p14:creationId xmlns:p14="http://schemas.microsoft.com/office/powerpoint/2010/main" val="3295291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73F0B-2E72-E5C6-4D44-60F9BB32CA3B}"/>
              </a:ext>
            </a:extLst>
          </p:cNvPr>
          <p:cNvSpPr>
            <a:spLocks noGrp="1"/>
          </p:cNvSpPr>
          <p:nvPr>
            <p:ph type="title"/>
          </p:nvPr>
        </p:nvSpPr>
        <p:spPr/>
        <p:txBody>
          <a:bodyPr>
            <a:noAutofit/>
          </a:bodyPr>
          <a:lstStyle/>
          <a:p>
            <a:r>
              <a:rPr lang="en-US" dirty="0"/>
              <a:t>Overview of Major Changes in the Standards </a:t>
            </a:r>
          </a:p>
        </p:txBody>
      </p:sp>
      <p:graphicFrame>
        <p:nvGraphicFramePr>
          <p:cNvPr id="7" name="Table 5" descr="Table showing overview of major changes in the standards. With rows 1, from repetitive and siloed to streamlined and holistic. 2, do you have a process to what are the results, and how do you use them. 3, narrative required for everything to  Some documentation provided via checklist. 4, 120 Standards (127 for multi-college districts) to 30 Standards for all colleges.&#10;">
            <a:extLst>
              <a:ext uri="{FF2B5EF4-FFF2-40B4-BE49-F238E27FC236}">
                <a16:creationId xmlns:a16="http://schemas.microsoft.com/office/drawing/2014/main" id="{776F091D-1B3E-EE6D-F284-868786ED3482}"/>
              </a:ext>
            </a:extLst>
          </p:cNvPr>
          <p:cNvGraphicFramePr>
            <a:graphicFrameLocks noGrp="1"/>
          </p:cNvGraphicFramePr>
          <p:nvPr>
            <p:extLst>
              <p:ext uri="{D42A27DB-BD31-4B8C-83A1-F6EECF244321}">
                <p14:modId xmlns:p14="http://schemas.microsoft.com/office/powerpoint/2010/main" val="2119133950"/>
              </p:ext>
            </p:extLst>
          </p:nvPr>
        </p:nvGraphicFramePr>
        <p:xfrm>
          <a:off x="1000614" y="1698078"/>
          <a:ext cx="10190773" cy="3065520"/>
        </p:xfrm>
        <a:graphic>
          <a:graphicData uri="http://schemas.openxmlformats.org/drawingml/2006/table">
            <a:tbl>
              <a:tblPr firstRow="1" bandRow="1">
                <a:tableStyleId>{7E9639D4-E3E2-4D34-9284-5A2195B3D0D7}</a:tableStyleId>
              </a:tblPr>
              <a:tblGrid>
                <a:gridCol w="4754880">
                  <a:extLst>
                    <a:ext uri="{9D8B030D-6E8A-4147-A177-3AD203B41FA5}">
                      <a16:colId xmlns:a16="http://schemas.microsoft.com/office/drawing/2014/main" val="2848520455"/>
                    </a:ext>
                  </a:extLst>
                </a:gridCol>
                <a:gridCol w="681013">
                  <a:extLst>
                    <a:ext uri="{9D8B030D-6E8A-4147-A177-3AD203B41FA5}">
                      <a16:colId xmlns:a16="http://schemas.microsoft.com/office/drawing/2014/main" val="1753657079"/>
                    </a:ext>
                  </a:extLst>
                </a:gridCol>
                <a:gridCol w="4754880">
                  <a:extLst>
                    <a:ext uri="{9D8B030D-6E8A-4147-A177-3AD203B41FA5}">
                      <a16:colId xmlns:a16="http://schemas.microsoft.com/office/drawing/2014/main" val="3729241663"/>
                    </a:ext>
                  </a:extLst>
                </a:gridCol>
              </a:tblGrid>
              <a:tr h="613104">
                <a:tc>
                  <a:txBody>
                    <a:bodyPr/>
                    <a:lstStyle/>
                    <a:p>
                      <a:pPr algn="ctr"/>
                      <a:r>
                        <a:rPr lang="en-US" sz="2800" dirty="0"/>
                        <a:t>FROM</a:t>
                      </a:r>
                    </a:p>
                  </a:txBody>
                  <a:tcPr anchor="ctr">
                    <a:solidFill>
                      <a:srgbClr val="165775"/>
                    </a:solidFill>
                  </a:tcPr>
                </a:tc>
                <a:tc>
                  <a:txBody>
                    <a:bodyPr/>
                    <a:lstStyle/>
                    <a:p>
                      <a:pPr algn="ctr"/>
                      <a:r>
                        <a:rPr lang="en-US" sz="2800" dirty="0"/>
                        <a:t> </a:t>
                      </a:r>
                      <a:r>
                        <a:rPr lang="en-US" sz="2800" dirty="0">
                          <a:sym typeface="Wingdings" pitchFamily="2" charset="2"/>
                        </a:rPr>
                        <a:t></a:t>
                      </a:r>
                      <a:endParaRPr lang="en-US" sz="2800" dirty="0"/>
                    </a:p>
                  </a:txBody>
                  <a:tcPr anchor="ctr">
                    <a:solidFill>
                      <a:srgbClr val="165775"/>
                    </a:solidFill>
                  </a:tcPr>
                </a:tc>
                <a:tc>
                  <a:txBody>
                    <a:bodyPr/>
                    <a:lstStyle/>
                    <a:p>
                      <a:pPr algn="ctr"/>
                      <a:r>
                        <a:rPr lang="en-US" sz="2800" dirty="0"/>
                        <a:t>TO</a:t>
                      </a:r>
                    </a:p>
                  </a:txBody>
                  <a:tcPr anchor="ctr">
                    <a:solidFill>
                      <a:srgbClr val="165775"/>
                    </a:solidFill>
                  </a:tcPr>
                </a:tc>
                <a:extLst>
                  <a:ext uri="{0D108BD9-81ED-4DB2-BD59-A6C34878D82A}">
                    <a16:rowId xmlns:a16="http://schemas.microsoft.com/office/drawing/2014/main" val="2932198962"/>
                  </a:ext>
                </a:extLst>
              </a:tr>
              <a:tr h="613104">
                <a:tc>
                  <a:txBody>
                    <a:bodyPr/>
                    <a:lstStyle/>
                    <a:p>
                      <a:pPr algn="ctr"/>
                      <a:r>
                        <a:rPr lang="en-US" sz="1600" dirty="0"/>
                        <a:t>Repetitive and siloed</a:t>
                      </a:r>
                    </a:p>
                  </a:txBody>
                  <a:tcPr anchor="ctr"/>
                </a:tc>
                <a:tc>
                  <a:txBody>
                    <a:bodyPr/>
                    <a:lstStyle/>
                    <a:p>
                      <a:pPr algn="ctr"/>
                      <a:r>
                        <a:rPr lang="en-US" sz="1300" dirty="0">
                          <a:sym typeface="Wingdings" pitchFamily="2" charset="2"/>
                        </a:rPr>
                        <a:t></a:t>
                      </a:r>
                      <a:endParaRPr lang="en-US" sz="1300" dirty="0"/>
                    </a:p>
                  </a:txBody>
                  <a:tcPr anchor="ctr"/>
                </a:tc>
                <a:tc>
                  <a:txBody>
                    <a:bodyPr/>
                    <a:lstStyle/>
                    <a:p>
                      <a:pPr algn="ctr"/>
                      <a:r>
                        <a:rPr lang="en-US" sz="1600" dirty="0"/>
                        <a:t>Streamlined and holistic</a:t>
                      </a:r>
                    </a:p>
                  </a:txBody>
                  <a:tcPr anchor="ctr"/>
                </a:tc>
                <a:extLst>
                  <a:ext uri="{0D108BD9-81ED-4DB2-BD59-A6C34878D82A}">
                    <a16:rowId xmlns:a16="http://schemas.microsoft.com/office/drawing/2014/main" val="1419247314"/>
                  </a:ext>
                </a:extLst>
              </a:tr>
              <a:tr h="613104">
                <a:tc>
                  <a:txBody>
                    <a:bodyPr/>
                    <a:lstStyle/>
                    <a:p>
                      <a:pPr algn="ctr"/>
                      <a:r>
                        <a:rPr lang="en-US" sz="1600" dirty="0"/>
                        <a:t>“do you have a process”</a:t>
                      </a:r>
                    </a:p>
                  </a:txBody>
                  <a:tcPr anchor="ctr"/>
                </a:tc>
                <a:tc>
                  <a:txBody>
                    <a:bodyPr/>
                    <a:lstStyle/>
                    <a:p>
                      <a:pPr algn="ctr"/>
                      <a:r>
                        <a:rPr lang="en-US" sz="1300" dirty="0">
                          <a:sym typeface="Wingdings" pitchFamily="2" charset="2"/>
                        </a:rPr>
                        <a:t></a:t>
                      </a:r>
                      <a:endParaRPr lang="en-US" sz="1300" dirty="0"/>
                    </a:p>
                  </a:txBody>
                  <a:tcPr anchor="ctr"/>
                </a:tc>
                <a:tc>
                  <a:txBody>
                    <a:bodyPr/>
                    <a:lstStyle/>
                    <a:p>
                      <a:pPr algn="ctr"/>
                      <a:r>
                        <a:rPr lang="en-US" sz="1600" dirty="0"/>
                        <a:t>“what</a:t>
                      </a:r>
                      <a:r>
                        <a:rPr lang="en-US" sz="1600" baseline="0" dirty="0"/>
                        <a:t> are the results, and how do you use them”</a:t>
                      </a:r>
                      <a:endParaRPr lang="en-US" sz="1600" dirty="0"/>
                    </a:p>
                  </a:txBody>
                  <a:tcPr anchor="ctr"/>
                </a:tc>
                <a:extLst>
                  <a:ext uri="{0D108BD9-81ED-4DB2-BD59-A6C34878D82A}">
                    <a16:rowId xmlns:a16="http://schemas.microsoft.com/office/drawing/2014/main" val="1219548651"/>
                  </a:ext>
                </a:extLst>
              </a:tr>
              <a:tr h="613104">
                <a:tc>
                  <a:txBody>
                    <a:bodyPr/>
                    <a:lstStyle/>
                    <a:p>
                      <a:pPr algn="ctr"/>
                      <a:r>
                        <a:rPr lang="en-US" sz="1600" dirty="0"/>
                        <a:t>Narrative required</a:t>
                      </a:r>
                      <a:r>
                        <a:rPr lang="en-US" sz="1600" baseline="0" dirty="0"/>
                        <a:t> for everything</a:t>
                      </a:r>
                      <a:endParaRPr lang="en-US" sz="1600" dirty="0"/>
                    </a:p>
                  </a:txBody>
                  <a:tcPr anchor="ctr"/>
                </a:tc>
                <a:tc>
                  <a:txBody>
                    <a:bodyPr/>
                    <a:lstStyle/>
                    <a:p>
                      <a:pPr algn="ctr"/>
                      <a:r>
                        <a:rPr lang="en-US" sz="1300" dirty="0">
                          <a:sym typeface="Wingdings" pitchFamily="2" charset="2"/>
                        </a:rPr>
                        <a:t></a:t>
                      </a:r>
                      <a:endParaRPr lang="en-US" sz="1300" dirty="0"/>
                    </a:p>
                  </a:txBody>
                  <a:tcPr anchor="ctr"/>
                </a:tc>
                <a:tc>
                  <a:txBody>
                    <a:bodyPr/>
                    <a:lstStyle/>
                    <a:p>
                      <a:pPr algn="ctr"/>
                      <a:r>
                        <a:rPr lang="en-US" sz="1600" dirty="0"/>
                        <a:t>Some documentation provided</a:t>
                      </a:r>
                      <a:r>
                        <a:rPr lang="en-US" sz="1600" baseline="0" dirty="0"/>
                        <a:t> via checklist</a:t>
                      </a:r>
                      <a:endParaRPr lang="en-US" sz="1600" dirty="0"/>
                    </a:p>
                  </a:txBody>
                  <a:tcPr anchor="ctr"/>
                </a:tc>
                <a:extLst>
                  <a:ext uri="{0D108BD9-81ED-4DB2-BD59-A6C34878D82A}">
                    <a16:rowId xmlns:a16="http://schemas.microsoft.com/office/drawing/2014/main" val="45520168"/>
                  </a:ext>
                </a:extLst>
              </a:tr>
              <a:tr h="613104">
                <a:tc>
                  <a:txBody>
                    <a:bodyPr/>
                    <a:lstStyle/>
                    <a:p>
                      <a:pPr algn="ctr"/>
                      <a:r>
                        <a:rPr lang="en-US" sz="1600" dirty="0"/>
                        <a:t>120 Standards (127 for multi-college districts)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ym typeface="Wingdings" pitchFamily="2" charset="2"/>
                        </a:rPr>
                        <a:t></a:t>
                      </a:r>
                      <a:endParaRPr lang="en-US" sz="1300" dirty="0"/>
                    </a:p>
                  </a:txBody>
                  <a:tcPr anchor="ctr"/>
                </a:tc>
                <a:tc>
                  <a:txBody>
                    <a:bodyPr/>
                    <a:lstStyle/>
                    <a:p>
                      <a:pPr algn="ctr"/>
                      <a:r>
                        <a:rPr lang="en-US" sz="1600" dirty="0"/>
                        <a:t>30 Standards for all colleges</a:t>
                      </a:r>
                    </a:p>
                  </a:txBody>
                  <a:tcPr anchor="ctr"/>
                </a:tc>
                <a:extLst>
                  <a:ext uri="{0D108BD9-81ED-4DB2-BD59-A6C34878D82A}">
                    <a16:rowId xmlns:a16="http://schemas.microsoft.com/office/drawing/2014/main" val="2427689985"/>
                  </a:ext>
                </a:extLst>
              </a:tr>
            </a:tbl>
          </a:graphicData>
        </a:graphic>
      </p:graphicFrame>
    </p:spTree>
    <p:extLst>
      <p:ext uri="{BB962C8B-B14F-4D97-AF65-F5344CB8AC3E}">
        <p14:creationId xmlns:p14="http://schemas.microsoft.com/office/powerpoint/2010/main" val="237693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AF03-5EA1-9D9F-53DC-1DAAE7EFA4E2}"/>
              </a:ext>
            </a:extLst>
          </p:cNvPr>
          <p:cNvSpPr>
            <a:spLocks noGrp="1"/>
          </p:cNvSpPr>
          <p:nvPr>
            <p:ph type="title"/>
          </p:nvPr>
        </p:nvSpPr>
        <p:spPr>
          <a:xfrm>
            <a:off x="838200" y="703037"/>
            <a:ext cx="10515600" cy="651965"/>
          </a:xfrm>
        </p:spPr>
        <p:txBody>
          <a:bodyPr anchor="t">
            <a:noAutofit/>
          </a:bodyPr>
          <a:lstStyle/>
          <a:p>
            <a:r>
              <a:rPr lang="en-US" dirty="0"/>
              <a:t>New Resources to Support the Changes</a:t>
            </a:r>
          </a:p>
        </p:txBody>
      </p:sp>
      <p:graphicFrame>
        <p:nvGraphicFramePr>
          <p:cNvPr id="5" name="Content Placeholder 2" descr="Image show the new resources that support the changes in the new standards. New accreditation handbook. New report templates with embedded guidance and new online certification modules for peer reviewers.">
            <a:extLst>
              <a:ext uri="{FF2B5EF4-FFF2-40B4-BE49-F238E27FC236}">
                <a16:creationId xmlns:a16="http://schemas.microsoft.com/office/drawing/2014/main" id="{CEAA8303-449D-0B73-3B70-BE9FAD2A45E5}"/>
              </a:ext>
            </a:extLst>
          </p:cNvPr>
          <p:cNvGraphicFramePr>
            <a:graphicFrameLocks noGrp="1"/>
          </p:cNvGraphicFramePr>
          <p:nvPr>
            <p:ph idx="1"/>
            <p:extLst>
              <p:ext uri="{D42A27DB-BD31-4B8C-83A1-F6EECF244321}">
                <p14:modId xmlns:p14="http://schemas.microsoft.com/office/powerpoint/2010/main" val="3248113014"/>
              </p:ext>
            </p:extLst>
          </p:nvPr>
        </p:nvGraphicFramePr>
        <p:xfrm>
          <a:off x="838200" y="1434875"/>
          <a:ext cx="10515600" cy="4528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8616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62E7-E519-E345-ECE5-8E3E588C7A6F}"/>
              </a:ext>
            </a:extLst>
          </p:cNvPr>
          <p:cNvSpPr>
            <a:spLocks noGrp="1"/>
          </p:cNvSpPr>
          <p:nvPr>
            <p:ph type="title"/>
          </p:nvPr>
        </p:nvSpPr>
        <p:spPr>
          <a:xfrm>
            <a:off x="838200" y="-651965"/>
            <a:ext cx="10515600" cy="651965"/>
          </a:xfrm>
        </p:spPr>
        <p:txBody>
          <a:bodyPr vert="horz" lIns="91440" tIns="45720" rIns="91440" bIns="45720" rtlCol="0" anchor="b">
            <a:normAutofit fontScale="90000"/>
          </a:bodyPr>
          <a:lstStyle/>
          <a:p>
            <a:r>
              <a:rPr lang="en-US" dirty="0"/>
              <a:t>New Standards: Outcomes versus Processes</a:t>
            </a:r>
          </a:p>
        </p:txBody>
      </p:sp>
      <p:pic>
        <p:nvPicPr>
          <p:cNvPr id="15" name="Picture 14" descr="Diagram of new standards: outcomes versus processes. Shows library ad learning supports, fiscal resources and professional development. With data and analysis, innovations, improvements and equitable student success running across all three."/>
          <p:cNvPicPr>
            <a:picLocks noChangeAspect="1"/>
          </p:cNvPicPr>
          <p:nvPr/>
        </p:nvPicPr>
        <p:blipFill rotWithShape="1">
          <a:blip r:embed="rId3">
            <a:extLst>
              <a:ext uri="{28A0092B-C50C-407E-A947-70E740481C1C}">
                <a14:useLocalDpi xmlns:a14="http://schemas.microsoft.com/office/drawing/2010/main" val="0"/>
              </a:ext>
            </a:extLst>
          </a:blip>
          <a:srcRect l="17014" t="11473" r="16988" b="11232"/>
          <a:stretch/>
        </p:blipFill>
        <p:spPr>
          <a:xfrm>
            <a:off x="2395538" y="628649"/>
            <a:ext cx="7400925" cy="4876801"/>
          </a:xfrm>
          <a:prstGeom prst="rect">
            <a:avLst/>
          </a:prstGeom>
        </p:spPr>
      </p:pic>
    </p:spTree>
    <p:extLst>
      <p:ext uri="{BB962C8B-B14F-4D97-AF65-F5344CB8AC3E}">
        <p14:creationId xmlns:p14="http://schemas.microsoft.com/office/powerpoint/2010/main" val="79494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460508-0EB3-667F-9001-CD492FEA37E6}"/>
              </a:ext>
            </a:extLst>
          </p:cNvPr>
          <p:cNvSpPr>
            <a:spLocks noGrp="1"/>
          </p:cNvSpPr>
          <p:nvPr>
            <p:ph type="title"/>
          </p:nvPr>
        </p:nvSpPr>
        <p:spPr>
          <a:xfrm>
            <a:off x="838200" y="-651965"/>
            <a:ext cx="10515600" cy="651965"/>
          </a:xfrm>
        </p:spPr>
        <p:txBody>
          <a:bodyPr vert="horz" lIns="91440" tIns="45720" rIns="91440" bIns="45720" rtlCol="0" anchor="b">
            <a:normAutofit fontScale="90000"/>
          </a:bodyPr>
          <a:lstStyle/>
          <a:p>
            <a:r>
              <a:rPr lang="en-US" dirty="0"/>
              <a:t>Focus on Continuous transformation</a:t>
            </a:r>
          </a:p>
        </p:txBody>
      </p:sp>
      <p:pic>
        <p:nvPicPr>
          <p:cNvPr id="17" name="Picture 16" descr="Diagram of focus on continuous transformation from initial, to emerging to developed to highly developed."/>
          <p:cNvPicPr>
            <a:picLocks noChangeAspect="1"/>
          </p:cNvPicPr>
          <p:nvPr/>
        </p:nvPicPr>
        <p:blipFill rotWithShape="1">
          <a:blip r:embed="rId3">
            <a:extLst>
              <a:ext uri="{28A0092B-C50C-407E-A947-70E740481C1C}">
                <a14:useLocalDpi xmlns:a14="http://schemas.microsoft.com/office/drawing/2010/main" val="0"/>
              </a:ext>
            </a:extLst>
          </a:blip>
          <a:srcRect l="6563" t="10434" r="5291" b="53377"/>
          <a:stretch/>
        </p:blipFill>
        <p:spPr>
          <a:xfrm>
            <a:off x="1147763" y="552451"/>
            <a:ext cx="9896475" cy="2286000"/>
          </a:xfrm>
          <a:prstGeom prst="rect">
            <a:avLst/>
          </a:prstGeom>
        </p:spPr>
      </p:pic>
    </p:spTree>
    <p:extLst>
      <p:ext uri="{BB962C8B-B14F-4D97-AF65-F5344CB8AC3E}">
        <p14:creationId xmlns:p14="http://schemas.microsoft.com/office/powerpoint/2010/main" val="1977942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404CA2-927F-89E1-39AE-61AD4AFD8643}"/>
              </a:ext>
            </a:extLst>
          </p:cNvPr>
          <p:cNvSpPr>
            <a:spLocks noGrp="1"/>
          </p:cNvSpPr>
          <p:nvPr>
            <p:ph type="title"/>
          </p:nvPr>
        </p:nvSpPr>
        <p:spPr>
          <a:xfrm>
            <a:off x="838200" y="-651965"/>
            <a:ext cx="10515600" cy="651965"/>
          </a:xfrm>
        </p:spPr>
        <p:txBody>
          <a:bodyPr vert="horz" lIns="91440" tIns="45720" rIns="91440" bIns="45720" rtlCol="0" anchor="b">
            <a:normAutofit fontScale="90000"/>
          </a:bodyPr>
          <a:lstStyle/>
          <a:p>
            <a:r>
              <a:rPr lang="en-US" dirty="0"/>
              <a:t>Focus on continuous Transformation 2</a:t>
            </a:r>
          </a:p>
        </p:txBody>
      </p:sp>
      <p:pic>
        <p:nvPicPr>
          <p:cNvPr id="13" name="Picture 12" descr="Diagram of focus on continuous transformation from initial, to emerging to developed to highly developed. With arrow pointing from initial to highly developed that reads; from having a mission to fulfilling your mission with demonstrated equitable outcomes."/>
          <p:cNvPicPr>
            <a:picLocks noChangeAspect="1"/>
          </p:cNvPicPr>
          <p:nvPr/>
        </p:nvPicPr>
        <p:blipFill rotWithShape="1">
          <a:blip r:embed="rId3">
            <a:extLst>
              <a:ext uri="{28A0092B-C50C-407E-A947-70E740481C1C}">
                <a14:useLocalDpi xmlns:a14="http://schemas.microsoft.com/office/drawing/2010/main" val="0"/>
              </a:ext>
            </a:extLst>
          </a:blip>
          <a:srcRect l="5448" t="11527" r="6400" b="30080"/>
          <a:stretch/>
        </p:blipFill>
        <p:spPr>
          <a:xfrm>
            <a:off x="1047750" y="619125"/>
            <a:ext cx="9839325" cy="3667125"/>
          </a:xfrm>
          <a:prstGeom prst="rect">
            <a:avLst/>
          </a:prstGeom>
        </p:spPr>
      </p:pic>
    </p:spTree>
    <p:extLst>
      <p:ext uri="{BB962C8B-B14F-4D97-AF65-F5344CB8AC3E}">
        <p14:creationId xmlns:p14="http://schemas.microsoft.com/office/powerpoint/2010/main" val="2402185175"/>
      </p:ext>
    </p:extLst>
  </p:cSld>
  <p:clrMapOvr>
    <a:masterClrMapping/>
  </p:clrMapOvr>
</p:sld>
</file>

<file path=ppt/theme/theme1.xml><?xml version="1.0" encoding="utf-8"?>
<a:theme xmlns:a="http://schemas.openxmlformats.org/drawingml/2006/main" name="ACCJC Template 202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JC Template 2023" id="{B1D9B2C7-3D40-6D4A-8786-3BD4749E3E55}" vid="{597C402E-3447-9943-AA6C-74805D0F0745}"/>
    </a:ext>
  </a:extLst>
</a:theme>
</file>

<file path=ppt/theme/theme2.xml><?xml version="1.0" encoding="utf-8"?>
<a:theme xmlns:a="http://schemas.openxmlformats.org/drawingml/2006/main" name="No Logo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ACCJC Template 2023</Template>
  <TotalTime>13818</TotalTime>
  <Words>415</Words>
  <Application>Microsoft Office PowerPoint</Application>
  <PresentationFormat>Widescreen</PresentationFormat>
  <Paragraphs>100</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Wingdings</vt:lpstr>
      <vt:lpstr>ACCJC Template 2023</vt:lpstr>
      <vt:lpstr>No Logo Slide Master</vt:lpstr>
      <vt:lpstr>The 2024 Accreditation Standards &amp; Comprehensive Review Process</vt:lpstr>
      <vt:lpstr>Principles Guiding the New Standards</vt:lpstr>
      <vt:lpstr>New Standards and Philosophical Approach</vt:lpstr>
      <vt:lpstr>New Standards &amp;  Holistic Institutional Approach</vt:lpstr>
      <vt:lpstr>Overview of Major Changes in the Standards </vt:lpstr>
      <vt:lpstr>New Resources to Support the Changes</vt:lpstr>
      <vt:lpstr>New Standards: Outcomes versus Processes</vt:lpstr>
      <vt:lpstr>Focus on Continuous transformation</vt:lpstr>
      <vt:lpstr>Focus on continuous Transformation 2</vt:lpstr>
      <vt:lpstr>Institutional Self-Evaluation Report</vt:lpstr>
      <vt:lpstr>Forward-Looking Framework for Reflection</vt:lpstr>
      <vt:lpstr>Evolving Expectations for  Institutional Self-Evaluation Reports</vt:lpstr>
      <vt:lpstr>Overview of ACCJC’s Comprehensive Review Process</vt:lpstr>
      <vt:lpstr>Close Look: Two-Semester Peer Review</vt:lpstr>
      <vt:lpstr>Questions, Dialogue, and Feedback</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Kyoko Hatano</cp:lastModifiedBy>
  <cp:revision>301</cp:revision>
  <dcterms:created xsi:type="dcterms:W3CDTF">2017-05-09T17:24:10Z</dcterms:created>
  <dcterms:modified xsi:type="dcterms:W3CDTF">2023-09-25T21:19:29Z</dcterms:modified>
</cp:coreProperties>
</file>