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6" r:id="rId10"/>
    <p:sldId id="264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D249-655F-4444-A4CB-8BF83CBFE36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7B0AC1-8F6D-4DDE-BBB7-1C548AE412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D249-655F-4444-A4CB-8BF83CBFE36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0AC1-8F6D-4DDE-BBB7-1C548AE41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A7B0AC1-8F6D-4DDE-BBB7-1C548AE4126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D249-655F-4444-A4CB-8BF83CBFE36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D249-655F-4444-A4CB-8BF83CBFE36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A7B0AC1-8F6D-4DDE-BBB7-1C548AE412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D249-655F-4444-A4CB-8BF83CBFE36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7B0AC1-8F6D-4DDE-BBB7-1C548AE412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9CFD249-655F-4444-A4CB-8BF83CBFE36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B0AC1-8F6D-4DDE-BBB7-1C548AE412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D249-655F-4444-A4CB-8BF83CBFE36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A7B0AC1-8F6D-4DDE-BBB7-1C548AE4126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D249-655F-4444-A4CB-8BF83CBFE36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A7B0AC1-8F6D-4DDE-BBB7-1C548AE41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D249-655F-4444-A4CB-8BF83CBFE36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7B0AC1-8F6D-4DDE-BBB7-1C548AE41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7B0AC1-8F6D-4DDE-BBB7-1C548AE4126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FD249-655F-4444-A4CB-8BF83CBFE36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A7B0AC1-8F6D-4DDE-BBB7-1C548AE412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9CFD249-655F-4444-A4CB-8BF83CBFE36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9CFD249-655F-4444-A4CB-8BF83CBFE36F}" type="datetimeFigureOut">
              <a:rPr lang="en-US" smtClean="0"/>
              <a:t>7/8/2016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A7B0AC1-8F6D-4DDE-BBB7-1C548AE4126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19400"/>
            <a:ext cx="7620000" cy="1752600"/>
          </a:xfrm>
        </p:spPr>
        <p:txBody>
          <a:bodyPr/>
          <a:lstStyle/>
          <a:p>
            <a:r>
              <a:rPr lang="en-US" dirty="0" smtClean="0"/>
              <a:t>Virginia </a:t>
            </a:r>
            <a:r>
              <a:rPr lang="en-US" dirty="0" err="1" smtClean="0"/>
              <a:t>Guleff</a:t>
            </a:r>
            <a:r>
              <a:rPr lang="en-US" dirty="0" smtClean="0"/>
              <a:t>, </a:t>
            </a:r>
            <a:r>
              <a:rPr lang="en-US" dirty="0" err="1" smtClean="0"/>
              <a:t>mendocino</a:t>
            </a:r>
            <a:r>
              <a:rPr lang="en-US" dirty="0" smtClean="0"/>
              <a:t> college</a:t>
            </a:r>
          </a:p>
          <a:p>
            <a:r>
              <a:rPr lang="en-US" dirty="0" smtClean="0"/>
              <a:t>Vivian Varela, </a:t>
            </a:r>
            <a:r>
              <a:rPr lang="en-US" dirty="0" err="1" smtClean="0"/>
              <a:t>mendocino</a:t>
            </a:r>
            <a:r>
              <a:rPr lang="en-US" dirty="0" smtClean="0"/>
              <a:t> college</a:t>
            </a:r>
          </a:p>
          <a:p>
            <a:r>
              <a:rPr lang="en-US" dirty="0" smtClean="0"/>
              <a:t>Michelle </a:t>
            </a:r>
            <a:r>
              <a:rPr lang="en-US" dirty="0" err="1" smtClean="0"/>
              <a:t>SampaT</a:t>
            </a:r>
            <a:r>
              <a:rPr lang="en-US" dirty="0" smtClean="0"/>
              <a:t>, Mt SAN Antonio College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It’s Not Just About the Discipline - The Impact of Curricular Decisions Beyond the Classroom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3505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9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Laws and Regulations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175248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But It Would Be </a:t>
            </a:r>
            <a:r>
              <a:rPr lang="en-US" sz="2800" dirty="0" err="1" smtClean="0"/>
              <a:t>Sooooooo</a:t>
            </a:r>
            <a:r>
              <a:rPr lang="en-US" sz="2800" dirty="0" smtClean="0"/>
              <a:t> Much Fun!!!!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We Have to Adhere to the Following: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Laws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Title 5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Ed Code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Chancellor’s Office Requirements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Avoid </a:t>
            </a:r>
            <a:r>
              <a:rPr lang="en-US" sz="2800" dirty="0"/>
              <a:t>Paying Back Apportionment!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0" y="17526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7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85392" y="2538413"/>
            <a:ext cx="5410200" cy="36576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800" b="0" cap="none" dirty="0" smtClean="0">
                <a:solidFill>
                  <a:schemeClr val="tx1"/>
                </a:solidFill>
              </a:rPr>
              <a:t>What kinds of problems have you had?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800" b="0" cap="none" dirty="0" smtClean="0">
                <a:solidFill>
                  <a:schemeClr val="tx1"/>
                </a:solidFill>
              </a:rPr>
              <a:t>How does your college think broadly about curriculum?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Where Have You Been and Where Are You Going?</a:t>
            </a:r>
            <a:endParaRPr lang="en-US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264718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990600"/>
            <a:ext cx="1981200" cy="174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600" y="24384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An Overview</a:t>
            </a:r>
            <a:endParaRPr lang="en-US" sz="6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9101" y="2514600"/>
            <a:ext cx="8458200" cy="373380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</a:rPr>
              <a:t>Requisites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</a:rPr>
              <a:t>Units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</a:rPr>
              <a:t>Resources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</a:rPr>
              <a:t>Overlap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</a:rPr>
              <a:t>Distance Learning, C-ID, General Education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2400" b="0" dirty="0" smtClean="0">
                <a:solidFill>
                  <a:schemeClr val="tx1"/>
                </a:solidFill>
              </a:rPr>
              <a:t>Laws and Regulations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56998"/>
            <a:ext cx="2343150" cy="257207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" y="304800"/>
            <a:ext cx="9070848" cy="758952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/>
                </a:solidFill>
              </a:rPr>
              <a:t>Adding or Removing Requisites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I Have to Take What?!?!?!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Potential Impacts: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Department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Scheduling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Enrollment Management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Student Success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Other?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Addressing Impacts: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Establishing a Process for Requisite Review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Communication: faculty and managers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Planning: scheduling and enrollment management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Maximizing Student Success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</a:rPr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9098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UNITS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51248" cy="487375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That’s Going to Take 10 years to Finish!!!</a:t>
            </a:r>
          </a:p>
          <a:p>
            <a:r>
              <a:rPr lang="en-US" sz="3600" dirty="0" smtClean="0"/>
              <a:t>Impacts </a:t>
            </a:r>
            <a:endParaRPr lang="en-US" sz="3600" dirty="0"/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Programs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Load and Scheduling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Students</a:t>
            </a:r>
          </a:p>
          <a:p>
            <a:r>
              <a:rPr lang="en-US" sz="3600" dirty="0" smtClean="0"/>
              <a:t>Addressing Impacts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Modifying Programs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Planning Ahead</a:t>
            </a:r>
          </a:p>
          <a:p>
            <a:pPr lvl="1"/>
            <a:endParaRPr lang="en-US" sz="3600" dirty="0" smtClean="0"/>
          </a:p>
          <a:p>
            <a:pPr lvl="1"/>
            <a:endParaRPr 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42" y="1981200"/>
            <a:ext cx="3940938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1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RESOURCES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So you just approved a new drone program…but you don’t have drones and you don’t have faculty who can teach students how to fly drones.  Oh dear!!!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Consider Resources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Faculty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Staff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Training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Facilities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Equipment</a:t>
            </a:r>
          </a:p>
          <a:p>
            <a:pPr lvl="1"/>
            <a:endParaRPr lang="en-US" sz="28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190999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College Planning Documents</a:t>
            </a:r>
          </a:p>
          <a:p>
            <a:pPr lvl="1"/>
            <a:r>
              <a:rPr lang="en-US" dirty="0"/>
              <a:t>Strategic Plan</a:t>
            </a:r>
          </a:p>
          <a:p>
            <a:pPr lvl="1"/>
            <a:r>
              <a:rPr lang="en-US" dirty="0"/>
              <a:t>Educational Master Plan</a:t>
            </a:r>
          </a:p>
          <a:p>
            <a:pPr lvl="1"/>
            <a:r>
              <a:rPr lang="en-US" dirty="0"/>
              <a:t>Facilities Master Plan</a:t>
            </a:r>
          </a:p>
          <a:p>
            <a:pPr lvl="1"/>
            <a:r>
              <a:rPr lang="en-US" dirty="0"/>
              <a:t>Technology Master Plan</a:t>
            </a:r>
          </a:p>
          <a:p>
            <a:endParaRPr lang="en-US" dirty="0" smtClean="0"/>
          </a:p>
          <a:p>
            <a:r>
              <a:rPr lang="en-US" dirty="0" smtClean="0"/>
              <a:t>How are these developed on your campus?  How can you connect your curriculum to these key planning documents?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4098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</a:rPr>
              <a:t>OVERLAP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400" dirty="0" smtClean="0"/>
              <a:t>Hey!!!  We already have that class!!!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</a:rPr>
              <a:t>Department Wars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</a:rPr>
              <a:t>Student Confusion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4400" dirty="0" smtClean="0">
                <a:solidFill>
                  <a:schemeClr val="tx1"/>
                </a:solidFill>
              </a:rPr>
              <a:t>Destructive Competition or Smart Move?</a:t>
            </a:r>
          </a:p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tx1"/>
                </a:solidFill>
              </a:rPr>
              <a:t>How to Avoid Overlap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80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540240" cy="12954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Distance Learning, C-ID, </a:t>
            </a:r>
            <a:r>
              <a:rPr lang="en-US" sz="4800" dirty="0" smtClean="0">
                <a:solidFill>
                  <a:schemeClr val="accent1"/>
                </a:solidFill>
              </a:rPr>
              <a:t>&amp; </a:t>
            </a:r>
            <a:br>
              <a:rPr lang="en-US" sz="4800" dirty="0" smtClean="0">
                <a:solidFill>
                  <a:schemeClr val="accent1"/>
                </a:solidFill>
              </a:rPr>
            </a:br>
            <a:r>
              <a:rPr lang="en-US" sz="4800" dirty="0" smtClean="0">
                <a:solidFill>
                  <a:schemeClr val="accent1"/>
                </a:solidFill>
              </a:rPr>
              <a:t>  General   Education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6400800" cy="41178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Distance Learning: 51% Anyone?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Ensure Programs Don’t Cross the Threshold</a:t>
            </a:r>
            <a:endParaRPr lang="en-US" dirty="0">
              <a:solidFill>
                <a:schemeClr val="tx1"/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700" dirty="0">
                <a:solidFill>
                  <a:schemeClr val="tx1"/>
                </a:solidFill>
              </a:rPr>
              <a:t>C-ID: Take no Hostages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Your class may be holding up other Associate Degrees for </a:t>
            </a:r>
            <a:r>
              <a:rPr lang="en-US" dirty="0" smtClean="0">
                <a:solidFill>
                  <a:schemeClr val="tx1"/>
                </a:solidFill>
              </a:rPr>
              <a:t>Transfer</a:t>
            </a:r>
            <a:endParaRPr lang="en-US" dirty="0">
              <a:solidFill>
                <a:schemeClr val="tx1"/>
              </a:solidFill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700" dirty="0" smtClean="0">
                <a:solidFill>
                  <a:schemeClr val="tx1"/>
                </a:solidFill>
              </a:rPr>
              <a:t>General Education: How Much is Too Much?</a:t>
            </a:r>
            <a:endParaRPr lang="en-US" sz="27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How many choices do students have?  </a:t>
            </a:r>
          </a:p>
          <a:p>
            <a:pPr marL="27432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54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accent1"/>
                </a:solidFill>
              </a:rPr>
              <a:t>Financial Aid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Show Me the Money!!!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Moving Courses From Credit to Noncredit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Noncredit: Free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Financial Aid Impact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5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340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It’s Not Just About the Discipline - The Impact of Curricular Decisions Beyond the Classroom</vt:lpstr>
      <vt:lpstr>An Overview</vt:lpstr>
      <vt:lpstr>Adding or Removing Requisites</vt:lpstr>
      <vt:lpstr>UNITS</vt:lpstr>
      <vt:lpstr>RESOURCES</vt:lpstr>
      <vt:lpstr>Connections</vt:lpstr>
      <vt:lpstr>OVERLAP</vt:lpstr>
      <vt:lpstr>Distance Learning, C-ID, &amp;    General   Education</vt:lpstr>
      <vt:lpstr>Financial Aid</vt:lpstr>
      <vt:lpstr>Laws and Regulations</vt:lpstr>
      <vt:lpstr>Where Have You Been and Where Are You Going?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Sampat, Michelle</dc:creator>
  <cp:lastModifiedBy>Vivian Varela</cp:lastModifiedBy>
  <cp:revision>14</cp:revision>
  <dcterms:created xsi:type="dcterms:W3CDTF">2016-07-02T02:08:51Z</dcterms:created>
  <dcterms:modified xsi:type="dcterms:W3CDTF">2016-07-08T22:47:25Z</dcterms:modified>
</cp:coreProperties>
</file>