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8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bmD1dkhiYkbUd8J6y7SfbAjSf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p:restoredTop sz="94643"/>
  </p:normalViewPr>
  <p:slideViewPr>
    <p:cSldViewPr snapToGrid="0">
      <p:cViewPr varScale="1">
        <p:scale>
          <a:sx n="67" d="100"/>
          <a:sy n="67" d="100"/>
        </p:scale>
        <p:origin x="43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k-SK"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k-SK"/>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k-SK"/>
              <a:t>Unpacking the Standard-- SD </a:t>
            </a:r>
            <a:endParaRPr/>
          </a:p>
        </p:txBody>
      </p:sp>
      <p:sp>
        <p:nvSpPr>
          <p:cNvPr id="158" name="Google Shape;15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k-SK" sz="1200" b="0" i="0" u="none" strike="noStrike" cap="none">
                <a:solidFill>
                  <a:schemeClr val="lt1"/>
                </a:solidFill>
                <a:latin typeface="Times New Roman"/>
                <a:ea typeface="Times New Roman"/>
                <a:cs typeface="Times New Roman"/>
                <a:sym typeface="Times New Roman"/>
              </a:rPr>
              <a:t>11</a:t>
            </a:fld>
            <a:endParaRPr sz="1200" b="0" i="0" u="none" strike="noStrike" cap="none">
              <a:solidFill>
                <a:schemeClr val="lt1"/>
              </a:solidFill>
              <a:latin typeface="Times New Roman"/>
              <a:ea typeface="Times New Roman"/>
              <a:cs typeface="Times New Roman"/>
              <a:sym typeface="Times New Roman"/>
            </a:endParaRPr>
          </a:p>
        </p:txBody>
      </p:sp>
      <p:sp>
        <p:nvSpPr>
          <p:cNvPr id="165" name="Google Shape;16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8:notes"/>
          <p:cNvSpPr txBox="1">
            <a:spLocks noGrp="1"/>
          </p:cNvSpPr>
          <p:nvPr>
            <p:ph type="body" idx="1"/>
          </p:nvPr>
        </p:nvSpPr>
        <p:spPr>
          <a:xfrm>
            <a:off x="914920" y="4343713"/>
            <a:ext cx="3589500" cy="73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k-SK">
                <a:latin typeface="Times New Roman"/>
                <a:ea typeface="Times New Roman"/>
                <a:cs typeface="Times New Roman"/>
                <a:sym typeface="Times New Roman"/>
              </a:rPr>
              <a:t>Replace with new wording/UPDATE </a:t>
            </a:r>
            <a:endParaRPr>
              <a:latin typeface="Times New Roman"/>
              <a:ea typeface="Times New Roman"/>
              <a:cs typeface="Times New Roman"/>
              <a:sym typeface="Times New Roman"/>
            </a:endParaRPr>
          </a:p>
          <a:p>
            <a:pPr marL="0" lvl="0" indent="0" algn="l" rtl="0">
              <a:spcBef>
                <a:spcPts val="0"/>
              </a:spcBef>
              <a:spcAft>
                <a:spcPts val="0"/>
              </a:spcAft>
              <a:buNone/>
            </a:pPr>
            <a:r>
              <a:rPr lang="sk-SK">
                <a:latin typeface="Times New Roman"/>
                <a:ea typeface="Times New Roman"/>
                <a:cs typeface="Times New Roman"/>
                <a:sym typeface="Times New Roman"/>
              </a:rPr>
              <a:t>Everyone on this new language </a:t>
            </a:r>
            <a:endParaRPr>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c2ff65fa9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c2ff65fa9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5c2ff65fa9_0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k-SK"/>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c04c08afa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c04c08afa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k-SK"/>
              <a:t>Stephanie D and Randy </a:t>
            </a:r>
            <a:endParaRPr/>
          </a:p>
        </p:txBody>
      </p:sp>
      <p:sp>
        <p:nvSpPr>
          <p:cNvPr id="238" name="Google Shape;238;g5c04c08afa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sk-SK"/>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c2ff65fa9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c2ff65fa9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5c2ff65fa9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sk-SK"/>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c04c08af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c04c08af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k-SK"/>
              <a:t>Randy </a:t>
            </a:r>
            <a:endParaRPr/>
          </a:p>
        </p:txBody>
      </p:sp>
      <p:sp>
        <p:nvSpPr>
          <p:cNvPr id="144" name="Google Shape;144;g5c04c08af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sk-SK"/>
              <a:t>8</a:t>
            </a:fld>
            <a:endParaRPr/>
          </a:p>
        </p:txBody>
      </p:sp>
    </p:spTree>
    <p:extLst>
      <p:ext uri="{BB962C8B-B14F-4D97-AF65-F5344CB8AC3E}">
        <p14:creationId xmlns:p14="http://schemas.microsoft.com/office/powerpoint/2010/main" val="1658849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c2ff65fa9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c2ff65fa9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5c2ff65fa9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k-SK"/>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6"/>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5400"/>
              <a:buFont typeface="Arial"/>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6"/>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SzPts val="2040"/>
              <a:buNone/>
              <a:defRPr>
                <a:solidFill>
                  <a:srgbClr val="3F3F3F"/>
                </a:solidFill>
              </a:defRPr>
            </a:lvl1pPr>
            <a:lvl2pPr lvl="1" algn="ctr">
              <a:spcBef>
                <a:spcPts val="400"/>
              </a:spcBef>
              <a:spcAft>
                <a:spcPts val="0"/>
              </a:spcAft>
              <a:buSzPts val="1700"/>
              <a:buNone/>
              <a:defRPr>
                <a:solidFill>
                  <a:srgbClr val="888888"/>
                </a:solidFill>
              </a:defRPr>
            </a:lvl2pPr>
            <a:lvl3pPr lvl="2" algn="ctr">
              <a:spcBef>
                <a:spcPts val="360"/>
              </a:spcBef>
              <a:spcAft>
                <a:spcPts val="0"/>
              </a:spcAft>
              <a:buSzPts val="162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60"/>
              </a:spcBef>
              <a:spcAft>
                <a:spcPts val="0"/>
              </a:spcAft>
              <a:buSzPts val="1300"/>
              <a:buNone/>
              <a:defRPr>
                <a:solidFill>
                  <a:srgbClr val="888888"/>
                </a:solidFill>
              </a:defRPr>
            </a:lvl6pPr>
            <a:lvl7pPr lvl="6" algn="ctr">
              <a:spcBef>
                <a:spcPts val="260"/>
              </a:spcBef>
              <a:spcAft>
                <a:spcPts val="0"/>
              </a:spcAft>
              <a:buSzPts val="1300"/>
              <a:buNone/>
              <a:defRPr>
                <a:solidFill>
                  <a:srgbClr val="888888"/>
                </a:solidFill>
              </a:defRPr>
            </a:lvl7pPr>
            <a:lvl8pPr lvl="7" algn="ctr">
              <a:spcBef>
                <a:spcPts val="260"/>
              </a:spcBef>
              <a:spcAft>
                <a:spcPts val="0"/>
              </a:spcAft>
              <a:buSzPts val="1300"/>
              <a:buNone/>
              <a:defRPr>
                <a:solidFill>
                  <a:srgbClr val="888888"/>
                </a:solidFill>
              </a:defRPr>
            </a:lvl8pPr>
            <a:lvl9pPr lvl="8" algn="ctr">
              <a:spcBef>
                <a:spcPts val="260"/>
              </a:spcBef>
              <a:spcAft>
                <a:spcPts val="0"/>
              </a:spcAft>
              <a:buSzPts val="1300"/>
              <a:buNone/>
              <a:defRPr>
                <a:solidFill>
                  <a:srgbClr val="888888"/>
                </a:solidFill>
              </a:defRPr>
            </a:lvl9pPr>
          </a:lstStyle>
          <a:p>
            <a:endParaRPr/>
          </a:p>
        </p:txBody>
      </p:sp>
      <p:sp>
        <p:nvSpPr>
          <p:cNvPr id="20" name="Google Shape;20;p26"/>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cxnSp>
        <p:nvCxnSpPr>
          <p:cNvPr id="23" name="Google Shape;23;p26"/>
          <p:cNvCxnSpPr/>
          <p:nvPr/>
        </p:nvCxnSpPr>
        <p:spPr>
          <a:xfrm>
            <a:off x="685800" y="3398520"/>
            <a:ext cx="78486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1" name="Google Shape;81;p35"/>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36"/>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6"/>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7" name="Google Shape;87;p36"/>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6"/>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6"/>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2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7"/>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7" name="Google Shape;27;p27"/>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7"/>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7"/>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30"/>
        <p:cNvGrpSpPr/>
        <p:nvPr/>
      </p:nvGrpSpPr>
      <p:grpSpPr>
        <a:xfrm>
          <a:off x="0" y="0"/>
          <a:ext cx="0" cy="0"/>
          <a:chOff x="0" y="0"/>
          <a:chExt cx="0" cy="0"/>
        </a:xfrm>
      </p:grpSpPr>
      <p:sp>
        <p:nvSpPr>
          <p:cNvPr id="31" name="Google Shape;31;p28"/>
          <p:cNvSpPr txBox="1">
            <a:spLocks noGrp="1"/>
          </p:cNvSpPr>
          <p:nvPr>
            <p:ph type="title"/>
          </p:nvPr>
        </p:nvSpPr>
        <p:spPr>
          <a:xfrm>
            <a:off x="722313" y="2362200"/>
            <a:ext cx="7772400" cy="220027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4800"/>
              <a:buFont typeface="Arial"/>
              <a:buNone/>
              <a:defRPr sz="48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8"/>
          <p:cNvSpPr txBox="1">
            <a:spLocks noGrp="1"/>
          </p:cNvSpPr>
          <p:nvPr>
            <p:ph type="body" idx="1"/>
          </p:nvPr>
        </p:nvSpPr>
        <p:spPr>
          <a:xfrm>
            <a:off x="722313" y="4626864"/>
            <a:ext cx="7772400" cy="1500187"/>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SzPts val="2040"/>
              <a:buNone/>
              <a:defRPr sz="2400">
                <a:solidFill>
                  <a:schemeClr val="lt2"/>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440"/>
              <a:buNone/>
              <a:defRPr sz="1600">
                <a:solidFill>
                  <a:schemeClr val="lt1"/>
                </a:solidFill>
              </a:defRPr>
            </a:lvl3pPr>
            <a:lvl4pPr marL="1828800" lvl="3" indent="-228600" algn="l">
              <a:spcBef>
                <a:spcPts val="280"/>
              </a:spcBef>
              <a:spcAft>
                <a:spcPts val="0"/>
              </a:spcAft>
              <a:buSzPts val="140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228600" algn="l">
              <a:spcBef>
                <a:spcPts val="280"/>
              </a:spcBef>
              <a:spcAft>
                <a:spcPts val="0"/>
              </a:spcAft>
              <a:buSzPts val="1400"/>
              <a:buNone/>
              <a:defRPr sz="1400">
                <a:solidFill>
                  <a:schemeClr val="lt1"/>
                </a:solidFill>
              </a:defRPr>
            </a:lvl6pPr>
            <a:lvl7pPr marL="3200400" lvl="6" indent="-228600" algn="l">
              <a:spcBef>
                <a:spcPts val="280"/>
              </a:spcBef>
              <a:spcAft>
                <a:spcPts val="0"/>
              </a:spcAft>
              <a:buSzPts val="1400"/>
              <a:buNone/>
              <a:defRPr sz="1400">
                <a:solidFill>
                  <a:schemeClr val="lt1"/>
                </a:solidFill>
              </a:defRPr>
            </a:lvl7pPr>
            <a:lvl8pPr marL="3657600" lvl="7" indent="-228600" algn="l">
              <a:spcBef>
                <a:spcPts val="280"/>
              </a:spcBef>
              <a:spcAft>
                <a:spcPts val="0"/>
              </a:spcAft>
              <a:buSzPts val="1400"/>
              <a:buNone/>
              <a:defRPr sz="1400">
                <a:solidFill>
                  <a:schemeClr val="lt1"/>
                </a:solidFill>
              </a:defRPr>
            </a:lvl8pPr>
            <a:lvl9pPr marL="4114800" lvl="8" indent="-228600" algn="l">
              <a:spcBef>
                <a:spcPts val="280"/>
              </a:spcBef>
              <a:spcAft>
                <a:spcPts val="0"/>
              </a:spcAft>
              <a:buSzPts val="1400"/>
              <a:buNone/>
              <a:defRPr sz="1400">
                <a:solidFill>
                  <a:schemeClr val="lt1"/>
                </a:solidFill>
              </a:defRPr>
            </a:lvl9pPr>
          </a:lstStyle>
          <a:p>
            <a:endParaRPr/>
          </a:p>
        </p:txBody>
      </p:sp>
      <p:sp>
        <p:nvSpPr>
          <p:cNvPr id="33" name="Google Shape;33;p28"/>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cxnSp>
        <p:nvCxnSpPr>
          <p:cNvPr id="36" name="Google Shape;36;p28"/>
          <p:cNvCxnSpPr/>
          <p:nvPr/>
        </p:nvCxnSpPr>
        <p:spPr>
          <a:xfrm>
            <a:off x="731520" y="4599432"/>
            <a:ext cx="7848600" cy="1588"/>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9"/>
          <p:cNvSpPr txBox="1">
            <a:spLocks noGrp="1"/>
          </p:cNvSpPr>
          <p:nvPr>
            <p:ph type="body" idx="1"/>
          </p:nvPr>
        </p:nvSpPr>
        <p:spPr>
          <a:xfrm>
            <a:off x="457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0" name="Google Shape;40;p29"/>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1" name="Google Shape;41;p29"/>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45720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1700"/>
              <a:buNone/>
              <a:defRPr sz="2000" b="0">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7" name="Google Shape;47;p30"/>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8" name="Google Shape;48;p30"/>
          <p:cNvSpPr txBox="1">
            <a:spLocks noGrp="1"/>
          </p:cNvSpPr>
          <p:nvPr>
            <p:ph type="body" idx="3"/>
          </p:nvPr>
        </p:nvSpPr>
        <p:spPr>
          <a:xfrm>
            <a:off x="475488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1700"/>
              <a:buNone/>
              <a:defRPr sz="2000" b="0">
                <a:solidFill>
                  <a:schemeClr val="dk2"/>
                </a:solidFill>
                <a:latin typeface="Arial"/>
                <a:ea typeface="Arial"/>
                <a:cs typeface="Arial"/>
                <a:sym typeface="Aria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9" name="Google Shape;49;p30"/>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0" name="Google Shape;50;p3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0"/>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cxnSp>
        <p:nvCxnSpPr>
          <p:cNvPr id="53" name="Google Shape;53;p30"/>
          <p:cNvCxnSpPr/>
          <p:nvPr/>
        </p:nvCxnSpPr>
        <p:spPr>
          <a:xfrm rot="5400000">
            <a:off x="2217817" y="4045823"/>
            <a:ext cx="470916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32"/>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33"/>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3"/>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normAutofit/>
          </a:bodyPr>
          <a:lstStyle>
            <a:lvl1pPr marL="457200" lvl="0" indent="-401320" algn="l">
              <a:spcBef>
                <a:spcPts val="640"/>
              </a:spcBef>
              <a:spcAft>
                <a:spcPts val="0"/>
              </a:spcAft>
              <a:buSzPts val="2720"/>
              <a:buChar char="•"/>
              <a:defRPr sz="3200"/>
            </a:lvl1pPr>
            <a:lvl2pPr marL="914400" lvl="1" indent="-379730" algn="l">
              <a:spcBef>
                <a:spcPts val="560"/>
              </a:spcBef>
              <a:spcAft>
                <a:spcPts val="0"/>
              </a:spcAft>
              <a:buSzPts val="2380"/>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6" name="Google Shape;66;p33"/>
          <p:cNvSpPr txBox="1">
            <a:spLocks noGrp="1"/>
          </p:cNvSpPr>
          <p:nvPr>
            <p:ph type="body" idx="2"/>
          </p:nvPr>
        </p:nvSpPr>
        <p:spPr>
          <a:xfrm>
            <a:off x="457201" y="2130552"/>
            <a:ext cx="2139696" cy="4243615"/>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7" name="Google Shape;67;p33"/>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3"/>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cxnSp>
        <p:nvCxnSpPr>
          <p:cNvPr id="70" name="Google Shape;70;p33"/>
          <p:cNvCxnSpPr/>
          <p:nvPr/>
        </p:nvCxnSpPr>
        <p:spPr>
          <a:xfrm rot="5400000">
            <a:off x="-13116" y="3580206"/>
            <a:ext cx="557784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34"/>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4"/>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normAutofit/>
          </a:bodyPr>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4" name="Google Shape;74;p34"/>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5" name="Google Shape;75;p34"/>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2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5"/>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 name="Google Shape;13;p25"/>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25"/>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2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25"/>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sk-SK"/>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ccjc.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asccc.org/directory/accreditation-committee-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00000"/>
              </a:buClr>
              <a:buSzPts val="4000"/>
              <a:buFont typeface="Times New Roman"/>
              <a:buNone/>
            </a:pPr>
            <a:r>
              <a:rPr lang="sk-SK" sz="4000">
                <a:solidFill>
                  <a:srgbClr val="000000"/>
                </a:solidFill>
                <a:latin typeface="Times New Roman"/>
                <a:ea typeface="Times New Roman"/>
                <a:cs typeface="Times New Roman"/>
                <a:sym typeface="Times New Roman"/>
              </a:rPr>
              <a:t>CURRICULUM AND ACCREDITATION </a:t>
            </a:r>
            <a:endParaRPr sz="4000" cap="none">
              <a:latin typeface="Times New Roman"/>
              <a:ea typeface="Times New Roman"/>
              <a:cs typeface="Times New Roman"/>
              <a:sym typeface="Times New Roman"/>
            </a:endParaRPr>
          </a:p>
        </p:txBody>
      </p:sp>
      <p:sp>
        <p:nvSpPr>
          <p:cNvPr id="96" name="Google Shape;96;p1"/>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r>
              <a:rPr lang="sk-SK">
                <a:latin typeface="Times New Roman"/>
                <a:ea typeface="Times New Roman"/>
                <a:cs typeface="Times New Roman"/>
                <a:sym typeface="Times New Roman"/>
              </a:rPr>
              <a:t>Randy Beach, ACCJC Commissioner </a:t>
            </a:r>
            <a:endParaRPr>
              <a:latin typeface="Times New Roman"/>
              <a:ea typeface="Times New Roman"/>
              <a:cs typeface="Times New Roman"/>
              <a:sym typeface="Times New Roman"/>
            </a:endParaRPr>
          </a:p>
          <a:p>
            <a:pPr marL="0" lvl="0" indent="0" algn="l" rtl="0">
              <a:spcBef>
                <a:spcPts val="0"/>
              </a:spcBef>
              <a:spcAft>
                <a:spcPts val="0"/>
              </a:spcAft>
              <a:buSzPts val="2040"/>
              <a:buNone/>
            </a:pPr>
            <a:r>
              <a:rPr lang="sk-SK">
                <a:latin typeface="Times New Roman"/>
                <a:ea typeface="Times New Roman"/>
                <a:cs typeface="Times New Roman"/>
                <a:sym typeface="Times New Roman"/>
              </a:rPr>
              <a:t>Stephanie Droker, ACCJC Senior Vice President </a:t>
            </a:r>
            <a:endParaRPr>
              <a:latin typeface="Times New Roman"/>
              <a:ea typeface="Times New Roman"/>
              <a:cs typeface="Times New Roman"/>
              <a:sym typeface="Times New Roman"/>
            </a:endParaRPr>
          </a:p>
          <a:p>
            <a:pPr marL="0" lvl="0" indent="0" algn="l" rtl="0">
              <a:spcBef>
                <a:spcPts val="0"/>
              </a:spcBef>
              <a:spcAft>
                <a:spcPts val="0"/>
              </a:spcAft>
              <a:buSzPts val="2040"/>
              <a:buNone/>
            </a:pPr>
            <a:r>
              <a:rPr lang="sk-SK">
                <a:latin typeface="Times New Roman"/>
                <a:ea typeface="Times New Roman"/>
                <a:cs typeface="Times New Roman"/>
                <a:sym typeface="Times New Roman"/>
              </a:rPr>
              <a:t>Stephanie Curry, ASCCC Executive Committee, ASCCC Curriculum Committee</a:t>
            </a:r>
            <a:endParaRPr>
              <a:latin typeface="Calibri"/>
              <a:ea typeface="Calibri"/>
              <a:cs typeface="Calibri"/>
              <a:sym typeface="Calibri"/>
            </a:endParaRPr>
          </a:p>
          <a:p>
            <a:pPr marL="0" lvl="0" indent="0" algn="l" rtl="0">
              <a:spcBef>
                <a:spcPts val="480"/>
              </a:spcBef>
              <a:spcAft>
                <a:spcPts val="0"/>
              </a:spcAft>
              <a:buSzPts val="2040"/>
              <a:buNone/>
            </a:pPr>
            <a:endParaRPr>
              <a:latin typeface="Times New Roman"/>
              <a:ea typeface="Times New Roman"/>
              <a:cs typeface="Times New Roman"/>
              <a:sym typeface="Times New Roman"/>
            </a:endParaRPr>
          </a:p>
        </p:txBody>
      </p:sp>
      <p:pic>
        <p:nvPicPr>
          <p:cNvPr id="97" name="Google Shape;97;p1" descr="ASCCC_Logo"/>
          <p:cNvPicPr preferRelativeResize="0"/>
          <p:nvPr/>
        </p:nvPicPr>
        <p:blipFill rotWithShape="1">
          <a:blip r:embed="rId3">
            <a:alphaModFix/>
          </a:blip>
          <a:srcRect/>
          <a:stretch/>
        </p:blipFill>
        <p:spPr>
          <a:xfrm>
            <a:off x="2249507" y="400050"/>
            <a:ext cx="4231670" cy="7864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p:cNvSpPr txBox="1">
            <a:spLocks noGrp="1"/>
          </p:cNvSpPr>
          <p:nvPr>
            <p:ph type="title"/>
          </p:nvPr>
        </p:nvSpPr>
        <p:spPr>
          <a:xfrm>
            <a:off x="505918" y="1389646"/>
            <a:ext cx="8139659" cy="996602"/>
          </a:xfrm>
          <a:prstGeom prst="rect">
            <a:avLst/>
          </a:prstGeom>
          <a:noFill/>
          <a:ln>
            <a:noFill/>
          </a:ln>
        </p:spPr>
        <p:txBody>
          <a:bodyPr spcFirstLastPara="1" wrap="square" lIns="91425" tIns="45700" rIns="91425" bIns="45700" anchor="ctr" anchorCtr="0">
            <a:normAutofit/>
          </a:bodyPr>
          <a:lstStyle/>
          <a:p>
            <a:pPr marL="0" lvl="0" indent="0"/>
            <a:r>
              <a:rPr lang="sk-SK" sz="3600" dirty="0" err="1"/>
              <a:t>Accreditation</a:t>
            </a:r>
            <a:r>
              <a:rPr lang="sk-SK" sz="3600" dirty="0"/>
              <a:t> </a:t>
            </a:r>
            <a:r>
              <a:rPr lang="sk-SK" sz="3600" dirty="0" err="1"/>
              <a:t>Standards</a:t>
            </a:r>
            <a:r>
              <a:rPr lang="sk-SK" sz="3600" dirty="0"/>
              <a:t> on Curriculum</a:t>
            </a:r>
            <a:endParaRPr sz="3600" dirty="0"/>
          </a:p>
        </p:txBody>
      </p:sp>
      <p:sp>
        <p:nvSpPr>
          <p:cNvPr id="161" name="Google Shape;161;p7"/>
          <p:cNvSpPr txBox="1">
            <a:spLocks noGrp="1"/>
          </p:cNvSpPr>
          <p:nvPr>
            <p:ph type="body" idx="1"/>
          </p:nvPr>
        </p:nvSpPr>
        <p:spPr>
          <a:xfrm>
            <a:off x="505918" y="2689798"/>
            <a:ext cx="8139660" cy="29230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530"/>
              <a:buNone/>
            </a:pPr>
            <a:r>
              <a:rPr lang="sk-SK" sz="1800">
                <a:solidFill>
                  <a:srgbClr val="262626"/>
                </a:solidFill>
              </a:rPr>
              <a:t>II.A.1.  All instructional programs, regardless of location or means of delivery, including distance education and correspondence education, are offered in fields of study consistent with the institution’s mission, are appropriate to higher education, and culminate in student attainment of identified student learning outcomes, and achievement of degrees, certificates, employment, or transfer to other higher education programs.</a:t>
            </a:r>
            <a:endParaRPr/>
          </a:p>
          <a:p>
            <a:pPr marL="0" lvl="0" indent="0" algn="l" rtl="0">
              <a:spcBef>
                <a:spcPts val="360"/>
              </a:spcBef>
              <a:spcAft>
                <a:spcPts val="0"/>
              </a:spcAft>
              <a:buSzPts val="1530"/>
              <a:buNone/>
            </a:pPr>
            <a:endParaRPr sz="1800">
              <a:solidFill>
                <a:srgbClr val="262626"/>
              </a:solidFill>
            </a:endParaRPr>
          </a:p>
          <a:p>
            <a:pPr marL="182880" lvl="0" indent="-182880" algn="l" rtl="0">
              <a:spcBef>
                <a:spcPts val="360"/>
              </a:spcBef>
              <a:spcAft>
                <a:spcPts val="0"/>
              </a:spcAft>
              <a:buSzPts val="1530"/>
              <a:buChar char="•"/>
            </a:pPr>
            <a:r>
              <a:rPr lang="sk-SK" sz="1800">
                <a:solidFill>
                  <a:srgbClr val="262626"/>
                </a:solidFill>
              </a:rPr>
              <a:t>Role of curriculum committee in ensuring educational quality</a:t>
            </a:r>
            <a:endParaRPr/>
          </a:p>
          <a:p>
            <a:pPr marL="0" lvl="0" indent="0" algn="l" rtl="0">
              <a:spcBef>
                <a:spcPts val="360"/>
              </a:spcBef>
              <a:spcAft>
                <a:spcPts val="0"/>
              </a:spcAft>
              <a:buSzPts val="1530"/>
              <a:buNone/>
            </a:pPr>
            <a:endParaRPr sz="1800"/>
          </a:p>
        </p:txBody>
      </p:sp>
      <p:pic>
        <p:nvPicPr>
          <p:cNvPr id="162" name="Google Shape;162;p7"/>
          <p:cNvPicPr preferRelativeResize="0"/>
          <p:nvPr/>
        </p:nvPicPr>
        <p:blipFill>
          <a:blip r:embed="rId3">
            <a:alphaModFix/>
          </a:blip>
          <a:stretch>
            <a:fillRect/>
          </a:stretch>
        </p:blipFill>
        <p:spPr>
          <a:xfrm>
            <a:off x="7260000" y="5166500"/>
            <a:ext cx="1428750" cy="1428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txBox="1">
            <a:spLocks noGrp="1"/>
          </p:cNvSpPr>
          <p:nvPr>
            <p:ph type="title"/>
          </p:nvPr>
        </p:nvSpPr>
        <p:spPr>
          <a:xfrm>
            <a:off x="628650" y="1339702"/>
            <a:ext cx="7698900" cy="71757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3645"/>
              <a:buFont typeface="Arial"/>
              <a:buNone/>
            </a:pPr>
            <a:r>
              <a:rPr lang="sk-SK" sz="3600" dirty="0"/>
              <a:t>Standard II.A.2 (2019)</a:t>
            </a:r>
            <a:endParaRPr dirty="0">
              <a:solidFill>
                <a:srgbClr val="000000"/>
              </a:solidFill>
            </a:endParaRPr>
          </a:p>
        </p:txBody>
      </p:sp>
      <p:sp>
        <p:nvSpPr>
          <p:cNvPr id="169" name="Google Shape;169;p8"/>
          <p:cNvSpPr txBox="1"/>
          <p:nvPr/>
        </p:nvSpPr>
        <p:spPr>
          <a:xfrm>
            <a:off x="1828800" y="4514851"/>
            <a:ext cx="5486400" cy="415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100" b="0" i="0" u="none" strike="noStrike" cap="none">
              <a:solidFill>
                <a:schemeClr val="dk1"/>
              </a:solidFill>
              <a:latin typeface="Arial"/>
              <a:ea typeface="Arial"/>
              <a:cs typeface="Arial"/>
              <a:sym typeface="Arial"/>
            </a:endParaRPr>
          </a:p>
        </p:txBody>
      </p:sp>
      <p:sp>
        <p:nvSpPr>
          <p:cNvPr id="170" name="Google Shape;170;p8"/>
          <p:cNvSpPr txBox="1">
            <a:spLocks noGrp="1"/>
          </p:cNvSpPr>
          <p:nvPr>
            <p:ph type="body" idx="1"/>
          </p:nvPr>
        </p:nvSpPr>
        <p:spPr>
          <a:xfrm>
            <a:off x="628650" y="1829475"/>
            <a:ext cx="7698900" cy="3229800"/>
          </a:xfrm>
          <a:prstGeom prst="rect">
            <a:avLst/>
          </a:prstGeom>
          <a:noFill/>
          <a:ln>
            <a:noFill/>
          </a:ln>
        </p:spPr>
        <p:txBody>
          <a:bodyPr spcFirstLastPara="1" wrap="square" lIns="91425" tIns="45700" rIns="91425" bIns="45700" anchor="t" anchorCtr="0">
            <a:noAutofit/>
          </a:bodyPr>
          <a:lstStyle/>
          <a:p>
            <a:pPr marL="182880" lvl="0" indent="-63055" algn="l" rtl="0">
              <a:spcBef>
                <a:spcPts val="444"/>
              </a:spcBef>
              <a:spcAft>
                <a:spcPts val="0"/>
              </a:spcAft>
              <a:buClr>
                <a:srgbClr val="000000"/>
              </a:buClr>
              <a:buSzPts val="1887"/>
              <a:buFont typeface="Arial"/>
              <a:buNone/>
            </a:pPr>
            <a:endParaRPr sz="2220"/>
          </a:p>
          <a:p>
            <a:pPr marL="0" lvl="0" indent="0" algn="l" rtl="0">
              <a:lnSpc>
                <a:spcPct val="110000"/>
              </a:lnSpc>
              <a:spcBef>
                <a:spcPts val="450"/>
              </a:spcBef>
              <a:spcAft>
                <a:spcPts val="0"/>
              </a:spcAft>
              <a:buClr>
                <a:srgbClr val="0070C0"/>
              </a:buClr>
              <a:buSzPts val="1415"/>
              <a:buNone/>
            </a:pPr>
            <a:r>
              <a:rPr lang="sk-SK" sz="1800">
                <a:solidFill>
                  <a:srgbClr val="000000"/>
                </a:solidFill>
              </a:rPr>
              <a:t>Faculty, including full time, part time, and adjunct faculty, regularly engage in ensuring that the content and methods of instruction meet generally accepted academic and professional standards and expectations. In exercising collective ownership over the design and improvement of the learning experience, faculty conduct systematic and inclusive program review, using student achievement data, in order to continuously improve instructional courses and, programs thereby ensuring program currency, improving teaching and learning strategies, and promoting student success.</a:t>
            </a:r>
            <a:endParaRPr sz="1800">
              <a:solidFill>
                <a:srgbClr val="000000"/>
              </a:solidFill>
            </a:endParaRPr>
          </a:p>
          <a:p>
            <a:pPr marL="182880" lvl="0" indent="-63055" algn="l" rtl="0">
              <a:spcBef>
                <a:spcPts val="444"/>
              </a:spcBef>
              <a:spcAft>
                <a:spcPts val="0"/>
              </a:spcAft>
              <a:buSzPts val="1887"/>
              <a:buNone/>
            </a:pPr>
            <a:endParaRPr sz="2220"/>
          </a:p>
        </p:txBody>
      </p:sp>
      <p:pic>
        <p:nvPicPr>
          <p:cNvPr id="171" name="Google Shape;171;p8"/>
          <p:cNvPicPr preferRelativeResize="0"/>
          <p:nvPr/>
        </p:nvPicPr>
        <p:blipFill>
          <a:blip r:embed="rId3">
            <a:alphaModFix/>
          </a:blip>
          <a:stretch>
            <a:fillRect/>
          </a:stretch>
        </p:blipFill>
        <p:spPr>
          <a:xfrm>
            <a:off x="5799274" y="5130725"/>
            <a:ext cx="2949375" cy="1659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p:tgtEl>
                                          <p:spTgt spid="168"/>
                                        </p:tgtEl>
                                        <p:attrNameLst>
                                          <p:attrName>ppt_w</p:attrName>
                                        </p:attrNameLst>
                                      </p:cBhvr>
                                      <p:tavLst>
                                        <p:tav tm="0">
                                          <p:val>
                                            <p:strVal val="0"/>
                                          </p:val>
                                        </p:tav>
                                        <p:tav tm="100000">
                                          <p:val>
                                            <p:strVal val="#ppt_w"/>
                                          </p:val>
                                        </p:tav>
                                      </p:tavLst>
                                    </p:anim>
                                    <p:anim calcmode="lin" valueType="num">
                                      <p:cBhvr additive="base">
                                        <p:cTn id="8" dur="500"/>
                                        <p:tgtEl>
                                          <p:spTgt spid="16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p10"/>
          <p:cNvSpPr txBox="1">
            <a:spLocks noGrp="1"/>
          </p:cNvSpPr>
          <p:nvPr>
            <p:ph type="body" idx="1"/>
          </p:nvPr>
        </p:nvSpPr>
        <p:spPr>
          <a:xfrm>
            <a:off x="505918" y="2689798"/>
            <a:ext cx="8139660" cy="292308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SzPts val="1530"/>
              <a:buNone/>
            </a:pPr>
            <a:r>
              <a:rPr lang="sk-SK" sz="1800" dirty="0">
                <a:solidFill>
                  <a:srgbClr val="262626"/>
                </a:solidFill>
              </a:rPr>
              <a:t>II.A.3. </a:t>
            </a:r>
            <a:r>
              <a:rPr lang="sk-SK" sz="1800" dirty="0" err="1">
                <a:solidFill>
                  <a:srgbClr val="262626"/>
                </a:solidFill>
              </a:rPr>
              <a:t>The</a:t>
            </a:r>
            <a:r>
              <a:rPr lang="sk-SK" sz="1800" dirty="0">
                <a:solidFill>
                  <a:srgbClr val="262626"/>
                </a:solidFill>
              </a:rPr>
              <a:t> </a:t>
            </a:r>
            <a:r>
              <a:rPr lang="sk-SK" sz="1800" dirty="0" err="1">
                <a:solidFill>
                  <a:srgbClr val="262626"/>
                </a:solidFill>
              </a:rPr>
              <a:t>institution</a:t>
            </a:r>
            <a:r>
              <a:rPr lang="sk-SK" sz="1800" dirty="0">
                <a:solidFill>
                  <a:srgbClr val="262626"/>
                </a:solidFill>
              </a:rPr>
              <a:t> </a:t>
            </a:r>
            <a:r>
              <a:rPr lang="sk-SK" sz="1800" dirty="0" err="1">
                <a:solidFill>
                  <a:srgbClr val="262626"/>
                </a:solidFill>
              </a:rPr>
              <a:t>identifies</a:t>
            </a:r>
            <a:r>
              <a:rPr lang="sk-SK" sz="1800" dirty="0">
                <a:solidFill>
                  <a:srgbClr val="262626"/>
                </a:solidFill>
              </a:rPr>
              <a:t> and </a:t>
            </a:r>
            <a:r>
              <a:rPr lang="sk-SK" sz="1800" dirty="0" err="1">
                <a:solidFill>
                  <a:srgbClr val="262626"/>
                </a:solidFill>
              </a:rPr>
              <a:t>regularly</a:t>
            </a:r>
            <a:r>
              <a:rPr lang="sk-SK" sz="1800" dirty="0">
                <a:solidFill>
                  <a:srgbClr val="262626"/>
                </a:solidFill>
              </a:rPr>
              <a:t> </a:t>
            </a:r>
            <a:r>
              <a:rPr lang="sk-SK" sz="1800" dirty="0" err="1">
                <a:solidFill>
                  <a:srgbClr val="262626"/>
                </a:solidFill>
              </a:rPr>
              <a:t>assesses</a:t>
            </a:r>
            <a:r>
              <a:rPr lang="sk-SK" sz="1800" dirty="0">
                <a:solidFill>
                  <a:srgbClr val="262626"/>
                </a:solidFill>
              </a:rPr>
              <a:t> </a:t>
            </a:r>
            <a:r>
              <a:rPr lang="sk-SK" sz="1800" dirty="0" err="1">
                <a:solidFill>
                  <a:srgbClr val="262626"/>
                </a:solidFill>
              </a:rPr>
              <a:t>learning</a:t>
            </a:r>
            <a:r>
              <a:rPr lang="sk-SK" sz="1800" dirty="0">
                <a:solidFill>
                  <a:srgbClr val="262626"/>
                </a:solidFill>
              </a:rPr>
              <a:t> </a:t>
            </a:r>
            <a:r>
              <a:rPr lang="sk-SK" sz="1800" dirty="0" err="1">
                <a:solidFill>
                  <a:srgbClr val="262626"/>
                </a:solidFill>
              </a:rPr>
              <a:t>outcomes</a:t>
            </a:r>
            <a:r>
              <a:rPr lang="sk-SK" sz="1800" dirty="0">
                <a:solidFill>
                  <a:srgbClr val="262626"/>
                </a:solidFill>
              </a:rPr>
              <a:t> </a:t>
            </a:r>
            <a:r>
              <a:rPr lang="sk-SK" sz="1800" dirty="0" err="1">
                <a:solidFill>
                  <a:srgbClr val="262626"/>
                </a:solidFill>
              </a:rPr>
              <a:t>for</a:t>
            </a:r>
            <a:r>
              <a:rPr lang="sk-SK" sz="1800" dirty="0">
                <a:solidFill>
                  <a:srgbClr val="262626"/>
                </a:solidFill>
              </a:rPr>
              <a:t> </a:t>
            </a:r>
            <a:r>
              <a:rPr lang="sk-SK" sz="1800" dirty="0" err="1">
                <a:solidFill>
                  <a:srgbClr val="262626"/>
                </a:solidFill>
              </a:rPr>
              <a:t>courses</a:t>
            </a:r>
            <a:r>
              <a:rPr lang="sk-SK" sz="1800" dirty="0">
                <a:solidFill>
                  <a:srgbClr val="262626"/>
                </a:solidFill>
              </a:rPr>
              <a:t>, </a:t>
            </a:r>
            <a:r>
              <a:rPr lang="sk-SK" sz="1800" dirty="0" err="1">
                <a:solidFill>
                  <a:srgbClr val="262626"/>
                </a:solidFill>
              </a:rPr>
              <a:t>programs</a:t>
            </a:r>
            <a:r>
              <a:rPr lang="sk-SK" sz="1800" dirty="0">
                <a:solidFill>
                  <a:srgbClr val="262626"/>
                </a:solidFill>
              </a:rPr>
              <a:t>, </a:t>
            </a:r>
            <a:r>
              <a:rPr lang="sk-SK" sz="1800" dirty="0" err="1">
                <a:solidFill>
                  <a:srgbClr val="262626"/>
                </a:solidFill>
              </a:rPr>
              <a:t>certificates</a:t>
            </a:r>
            <a:r>
              <a:rPr lang="sk-SK" sz="1800" dirty="0">
                <a:solidFill>
                  <a:srgbClr val="262626"/>
                </a:solidFill>
              </a:rPr>
              <a:t> and </a:t>
            </a:r>
            <a:r>
              <a:rPr lang="sk-SK" sz="1800" dirty="0" err="1">
                <a:solidFill>
                  <a:srgbClr val="262626"/>
                </a:solidFill>
              </a:rPr>
              <a:t>degrees</a:t>
            </a:r>
            <a:r>
              <a:rPr lang="sk-SK" sz="1800" dirty="0">
                <a:solidFill>
                  <a:srgbClr val="262626"/>
                </a:solidFill>
              </a:rPr>
              <a:t> </a:t>
            </a:r>
            <a:r>
              <a:rPr lang="sk-SK" sz="1800" dirty="0" err="1">
                <a:solidFill>
                  <a:srgbClr val="262626"/>
                </a:solidFill>
              </a:rPr>
              <a:t>using</a:t>
            </a:r>
            <a:r>
              <a:rPr lang="sk-SK" sz="1800" dirty="0">
                <a:solidFill>
                  <a:srgbClr val="262626"/>
                </a:solidFill>
              </a:rPr>
              <a:t> </a:t>
            </a:r>
            <a:r>
              <a:rPr lang="sk-SK" sz="1800" dirty="0" err="1">
                <a:solidFill>
                  <a:srgbClr val="262626"/>
                </a:solidFill>
              </a:rPr>
              <a:t>established</a:t>
            </a:r>
            <a:r>
              <a:rPr lang="sk-SK" sz="1800" dirty="0">
                <a:solidFill>
                  <a:srgbClr val="262626"/>
                </a:solidFill>
              </a:rPr>
              <a:t> </a:t>
            </a:r>
            <a:r>
              <a:rPr lang="sk-SK" sz="1800" dirty="0" err="1">
                <a:solidFill>
                  <a:srgbClr val="262626"/>
                </a:solidFill>
              </a:rPr>
              <a:t>institutional</a:t>
            </a:r>
            <a:r>
              <a:rPr lang="sk-SK" sz="1800" dirty="0">
                <a:solidFill>
                  <a:srgbClr val="262626"/>
                </a:solidFill>
              </a:rPr>
              <a:t> </a:t>
            </a:r>
            <a:r>
              <a:rPr lang="sk-SK" sz="1800" dirty="0" err="1">
                <a:solidFill>
                  <a:srgbClr val="262626"/>
                </a:solidFill>
              </a:rPr>
              <a:t>procedures</a:t>
            </a:r>
            <a:r>
              <a:rPr lang="sk-SK" sz="1800" dirty="0">
                <a:solidFill>
                  <a:srgbClr val="262626"/>
                </a:solidFill>
              </a:rPr>
              <a:t>. </a:t>
            </a:r>
            <a:r>
              <a:rPr lang="sk-SK" sz="1800" dirty="0" err="1">
                <a:solidFill>
                  <a:srgbClr val="262626"/>
                </a:solidFill>
              </a:rPr>
              <a:t>The</a:t>
            </a:r>
            <a:r>
              <a:rPr lang="sk-SK" sz="1800" dirty="0">
                <a:solidFill>
                  <a:srgbClr val="262626"/>
                </a:solidFill>
              </a:rPr>
              <a:t> </a:t>
            </a:r>
            <a:r>
              <a:rPr lang="sk-SK" sz="1800" dirty="0" err="1">
                <a:solidFill>
                  <a:srgbClr val="262626"/>
                </a:solidFill>
              </a:rPr>
              <a:t>institution</a:t>
            </a:r>
            <a:r>
              <a:rPr lang="sk-SK" sz="1800" dirty="0">
                <a:solidFill>
                  <a:srgbClr val="262626"/>
                </a:solidFill>
              </a:rPr>
              <a:t> has </a:t>
            </a:r>
            <a:r>
              <a:rPr lang="sk-SK" sz="1800" dirty="0" err="1">
                <a:solidFill>
                  <a:srgbClr val="262626"/>
                </a:solidFill>
              </a:rPr>
              <a:t>officially</a:t>
            </a:r>
            <a:r>
              <a:rPr lang="sk-SK" sz="1800" dirty="0">
                <a:solidFill>
                  <a:srgbClr val="262626"/>
                </a:solidFill>
              </a:rPr>
              <a:t> </a:t>
            </a:r>
            <a:r>
              <a:rPr lang="sk-SK" sz="1800" dirty="0" err="1">
                <a:solidFill>
                  <a:srgbClr val="262626"/>
                </a:solidFill>
              </a:rPr>
              <a:t>approved</a:t>
            </a:r>
            <a:r>
              <a:rPr lang="sk-SK" sz="1800" dirty="0">
                <a:solidFill>
                  <a:srgbClr val="262626"/>
                </a:solidFill>
              </a:rPr>
              <a:t> and </a:t>
            </a:r>
            <a:r>
              <a:rPr lang="sk-SK" sz="1800" dirty="0" err="1">
                <a:solidFill>
                  <a:srgbClr val="262626"/>
                </a:solidFill>
              </a:rPr>
              <a:t>current</a:t>
            </a:r>
            <a:r>
              <a:rPr lang="sk-SK" sz="1800" dirty="0">
                <a:solidFill>
                  <a:srgbClr val="262626"/>
                </a:solidFill>
              </a:rPr>
              <a:t> </a:t>
            </a:r>
            <a:r>
              <a:rPr lang="sk-SK" sz="1800" dirty="0" err="1">
                <a:solidFill>
                  <a:srgbClr val="262626"/>
                </a:solidFill>
              </a:rPr>
              <a:t>course</a:t>
            </a:r>
            <a:r>
              <a:rPr lang="sk-SK" sz="1800" dirty="0">
                <a:solidFill>
                  <a:srgbClr val="262626"/>
                </a:solidFill>
              </a:rPr>
              <a:t> </a:t>
            </a:r>
            <a:r>
              <a:rPr lang="sk-SK" sz="1800" dirty="0" err="1">
                <a:solidFill>
                  <a:srgbClr val="262626"/>
                </a:solidFill>
              </a:rPr>
              <a:t>outlines</a:t>
            </a:r>
            <a:r>
              <a:rPr lang="sk-SK" sz="1800" dirty="0">
                <a:solidFill>
                  <a:srgbClr val="262626"/>
                </a:solidFill>
              </a:rPr>
              <a:t> </a:t>
            </a:r>
            <a:r>
              <a:rPr lang="sk-SK" sz="1800" dirty="0" err="1">
                <a:solidFill>
                  <a:srgbClr val="262626"/>
                </a:solidFill>
              </a:rPr>
              <a:t>that</a:t>
            </a:r>
            <a:r>
              <a:rPr lang="sk-SK" sz="1800" dirty="0">
                <a:solidFill>
                  <a:srgbClr val="262626"/>
                </a:solidFill>
              </a:rPr>
              <a:t> </a:t>
            </a:r>
            <a:r>
              <a:rPr lang="sk-SK" sz="1800" dirty="0" err="1">
                <a:solidFill>
                  <a:srgbClr val="262626"/>
                </a:solidFill>
              </a:rPr>
              <a:t>include</a:t>
            </a:r>
            <a:r>
              <a:rPr lang="sk-SK" sz="1800" dirty="0">
                <a:solidFill>
                  <a:srgbClr val="262626"/>
                </a:solidFill>
              </a:rPr>
              <a:t> </a:t>
            </a:r>
            <a:r>
              <a:rPr lang="sk-SK" sz="1800" dirty="0" err="1">
                <a:solidFill>
                  <a:srgbClr val="262626"/>
                </a:solidFill>
              </a:rPr>
              <a:t>student</a:t>
            </a:r>
            <a:r>
              <a:rPr lang="sk-SK" sz="1800" dirty="0">
                <a:solidFill>
                  <a:srgbClr val="262626"/>
                </a:solidFill>
              </a:rPr>
              <a:t> </a:t>
            </a:r>
            <a:r>
              <a:rPr lang="sk-SK" sz="1800" dirty="0" err="1">
                <a:solidFill>
                  <a:srgbClr val="262626"/>
                </a:solidFill>
              </a:rPr>
              <a:t>learning</a:t>
            </a:r>
            <a:r>
              <a:rPr lang="sk-SK" sz="1800" dirty="0">
                <a:solidFill>
                  <a:srgbClr val="262626"/>
                </a:solidFill>
              </a:rPr>
              <a:t> </a:t>
            </a:r>
            <a:r>
              <a:rPr lang="sk-SK" sz="1800" dirty="0" err="1">
                <a:solidFill>
                  <a:srgbClr val="262626"/>
                </a:solidFill>
              </a:rPr>
              <a:t>outcomes</a:t>
            </a:r>
            <a:r>
              <a:rPr lang="sk-SK" sz="1800" dirty="0">
                <a:solidFill>
                  <a:srgbClr val="262626"/>
                </a:solidFill>
              </a:rPr>
              <a:t>. In </a:t>
            </a:r>
            <a:r>
              <a:rPr lang="sk-SK" sz="1800" dirty="0" err="1">
                <a:solidFill>
                  <a:srgbClr val="262626"/>
                </a:solidFill>
              </a:rPr>
              <a:t>every</a:t>
            </a:r>
            <a:r>
              <a:rPr lang="sk-SK" sz="1800" dirty="0">
                <a:solidFill>
                  <a:srgbClr val="262626"/>
                </a:solidFill>
              </a:rPr>
              <a:t> </a:t>
            </a:r>
            <a:r>
              <a:rPr lang="sk-SK" sz="1800" dirty="0" err="1">
                <a:solidFill>
                  <a:srgbClr val="262626"/>
                </a:solidFill>
              </a:rPr>
              <a:t>class</a:t>
            </a:r>
            <a:r>
              <a:rPr lang="sk-SK" sz="1800" dirty="0">
                <a:solidFill>
                  <a:srgbClr val="262626"/>
                </a:solidFill>
              </a:rPr>
              <a:t> </a:t>
            </a:r>
            <a:r>
              <a:rPr lang="sk-SK" sz="1800" dirty="0" err="1">
                <a:solidFill>
                  <a:srgbClr val="262626"/>
                </a:solidFill>
              </a:rPr>
              <a:t>section</a:t>
            </a:r>
            <a:r>
              <a:rPr lang="sk-SK" sz="1800" dirty="0">
                <a:solidFill>
                  <a:srgbClr val="262626"/>
                </a:solidFill>
              </a:rPr>
              <a:t> </a:t>
            </a:r>
            <a:r>
              <a:rPr lang="sk-SK" sz="1800" dirty="0" err="1">
                <a:solidFill>
                  <a:srgbClr val="262626"/>
                </a:solidFill>
              </a:rPr>
              <a:t>students</a:t>
            </a:r>
            <a:r>
              <a:rPr lang="sk-SK" sz="1800" dirty="0">
                <a:solidFill>
                  <a:srgbClr val="262626"/>
                </a:solidFill>
              </a:rPr>
              <a:t> </a:t>
            </a:r>
            <a:r>
              <a:rPr lang="sk-SK" sz="1800" dirty="0" err="1">
                <a:solidFill>
                  <a:srgbClr val="262626"/>
                </a:solidFill>
              </a:rPr>
              <a:t>receive</a:t>
            </a:r>
            <a:r>
              <a:rPr lang="sk-SK" sz="1800" dirty="0">
                <a:solidFill>
                  <a:srgbClr val="262626"/>
                </a:solidFill>
              </a:rPr>
              <a:t> a </a:t>
            </a:r>
            <a:r>
              <a:rPr lang="sk-SK" sz="1800" dirty="0" err="1">
                <a:solidFill>
                  <a:srgbClr val="262626"/>
                </a:solidFill>
              </a:rPr>
              <a:t>course</a:t>
            </a:r>
            <a:r>
              <a:rPr lang="sk-SK" sz="1800" dirty="0">
                <a:solidFill>
                  <a:srgbClr val="262626"/>
                </a:solidFill>
              </a:rPr>
              <a:t> </a:t>
            </a:r>
            <a:r>
              <a:rPr lang="sk-SK" sz="1800" dirty="0" err="1">
                <a:solidFill>
                  <a:srgbClr val="262626"/>
                </a:solidFill>
              </a:rPr>
              <a:t>syllabus</a:t>
            </a:r>
            <a:r>
              <a:rPr lang="sk-SK" sz="1800" dirty="0">
                <a:solidFill>
                  <a:srgbClr val="262626"/>
                </a:solidFill>
              </a:rPr>
              <a:t> </a:t>
            </a:r>
            <a:r>
              <a:rPr lang="sk-SK" sz="1800" dirty="0" err="1">
                <a:solidFill>
                  <a:srgbClr val="262626"/>
                </a:solidFill>
              </a:rPr>
              <a:t>that</a:t>
            </a:r>
            <a:r>
              <a:rPr lang="sk-SK" sz="1800" dirty="0">
                <a:solidFill>
                  <a:srgbClr val="262626"/>
                </a:solidFill>
              </a:rPr>
              <a:t> </a:t>
            </a:r>
            <a:r>
              <a:rPr lang="sk-SK" sz="1800" dirty="0" err="1">
                <a:solidFill>
                  <a:srgbClr val="262626"/>
                </a:solidFill>
              </a:rPr>
              <a:t>includes</a:t>
            </a:r>
            <a:r>
              <a:rPr lang="sk-SK" sz="1800" dirty="0">
                <a:solidFill>
                  <a:srgbClr val="262626"/>
                </a:solidFill>
              </a:rPr>
              <a:t> </a:t>
            </a:r>
            <a:r>
              <a:rPr lang="sk-SK" sz="1800" dirty="0" err="1">
                <a:solidFill>
                  <a:srgbClr val="262626"/>
                </a:solidFill>
              </a:rPr>
              <a:t>learning</a:t>
            </a:r>
            <a:r>
              <a:rPr lang="sk-SK" sz="1800" dirty="0">
                <a:solidFill>
                  <a:srgbClr val="262626"/>
                </a:solidFill>
              </a:rPr>
              <a:t> </a:t>
            </a:r>
            <a:r>
              <a:rPr lang="sk-SK" sz="1800" dirty="0" err="1">
                <a:solidFill>
                  <a:srgbClr val="262626"/>
                </a:solidFill>
              </a:rPr>
              <a:t>outcomes</a:t>
            </a:r>
            <a:r>
              <a:rPr lang="sk-SK" sz="1800" dirty="0">
                <a:solidFill>
                  <a:srgbClr val="262626"/>
                </a:solidFill>
              </a:rPr>
              <a:t> </a:t>
            </a:r>
            <a:r>
              <a:rPr lang="sk-SK" sz="1800" dirty="0" err="1">
                <a:solidFill>
                  <a:srgbClr val="262626"/>
                </a:solidFill>
              </a:rPr>
              <a:t>from</a:t>
            </a:r>
            <a:r>
              <a:rPr lang="sk-SK" sz="1800" dirty="0">
                <a:solidFill>
                  <a:srgbClr val="262626"/>
                </a:solidFill>
              </a:rPr>
              <a:t> </a:t>
            </a:r>
            <a:r>
              <a:rPr lang="sk-SK" sz="1800" dirty="0" err="1">
                <a:solidFill>
                  <a:srgbClr val="262626"/>
                </a:solidFill>
              </a:rPr>
              <a:t>the</a:t>
            </a:r>
            <a:r>
              <a:rPr lang="sk-SK" sz="1800" dirty="0">
                <a:solidFill>
                  <a:srgbClr val="262626"/>
                </a:solidFill>
              </a:rPr>
              <a:t> </a:t>
            </a:r>
            <a:r>
              <a:rPr lang="sk-SK" sz="1800" dirty="0" err="1">
                <a:solidFill>
                  <a:srgbClr val="262626"/>
                </a:solidFill>
              </a:rPr>
              <a:t>institution’s</a:t>
            </a:r>
            <a:r>
              <a:rPr lang="sk-SK" sz="1800" dirty="0">
                <a:solidFill>
                  <a:srgbClr val="262626"/>
                </a:solidFill>
              </a:rPr>
              <a:t> </a:t>
            </a:r>
            <a:r>
              <a:rPr lang="sk-SK" sz="1800" dirty="0" err="1">
                <a:solidFill>
                  <a:srgbClr val="262626"/>
                </a:solidFill>
              </a:rPr>
              <a:t>officially</a:t>
            </a:r>
            <a:r>
              <a:rPr lang="sk-SK" sz="1800" dirty="0">
                <a:solidFill>
                  <a:srgbClr val="262626"/>
                </a:solidFill>
              </a:rPr>
              <a:t> </a:t>
            </a:r>
            <a:r>
              <a:rPr lang="sk-SK" sz="1800" dirty="0" err="1">
                <a:solidFill>
                  <a:srgbClr val="262626"/>
                </a:solidFill>
              </a:rPr>
              <a:t>approved</a:t>
            </a:r>
            <a:r>
              <a:rPr lang="sk-SK" sz="1800" dirty="0">
                <a:solidFill>
                  <a:srgbClr val="262626"/>
                </a:solidFill>
              </a:rPr>
              <a:t> </a:t>
            </a:r>
            <a:r>
              <a:rPr lang="sk-SK" sz="1800" dirty="0" err="1">
                <a:solidFill>
                  <a:srgbClr val="262626"/>
                </a:solidFill>
              </a:rPr>
              <a:t>course</a:t>
            </a:r>
            <a:r>
              <a:rPr lang="sk-SK" sz="1800" dirty="0">
                <a:solidFill>
                  <a:srgbClr val="262626"/>
                </a:solidFill>
              </a:rPr>
              <a:t> </a:t>
            </a:r>
            <a:r>
              <a:rPr lang="sk-SK" sz="1800" dirty="0" err="1">
                <a:solidFill>
                  <a:srgbClr val="262626"/>
                </a:solidFill>
              </a:rPr>
              <a:t>outline</a:t>
            </a:r>
            <a:r>
              <a:rPr lang="sk-SK" sz="1800" dirty="0">
                <a:solidFill>
                  <a:srgbClr val="262626"/>
                </a:solidFill>
              </a:rPr>
              <a:t>.</a:t>
            </a:r>
            <a:endParaRPr dirty="0"/>
          </a:p>
          <a:p>
            <a:pPr marL="0" lvl="0" indent="0" algn="l" rtl="0">
              <a:spcBef>
                <a:spcPts val="360"/>
              </a:spcBef>
              <a:spcAft>
                <a:spcPts val="0"/>
              </a:spcAft>
              <a:buSzPts val="1530"/>
              <a:buNone/>
            </a:pPr>
            <a:endParaRPr sz="1800" dirty="0">
              <a:solidFill>
                <a:srgbClr val="262626"/>
              </a:solidFill>
            </a:endParaRPr>
          </a:p>
          <a:p>
            <a:pPr marL="182880" lvl="0" indent="-182880" algn="l" rtl="0">
              <a:spcBef>
                <a:spcPts val="360"/>
              </a:spcBef>
              <a:spcAft>
                <a:spcPts val="0"/>
              </a:spcAft>
              <a:buSzPts val="1530"/>
              <a:buChar char="•"/>
            </a:pPr>
            <a:r>
              <a:rPr lang="sk-SK" sz="1800" dirty="0">
                <a:solidFill>
                  <a:srgbClr val="262626"/>
                </a:solidFill>
              </a:rPr>
              <a:t>Role of curriculum </a:t>
            </a:r>
            <a:r>
              <a:rPr lang="sk-SK" sz="1800" dirty="0" err="1">
                <a:solidFill>
                  <a:srgbClr val="262626"/>
                </a:solidFill>
              </a:rPr>
              <a:t>committee</a:t>
            </a:r>
            <a:r>
              <a:rPr lang="sk-SK" sz="1800" dirty="0">
                <a:solidFill>
                  <a:srgbClr val="262626"/>
                </a:solidFill>
              </a:rPr>
              <a:t> in SLO </a:t>
            </a:r>
            <a:r>
              <a:rPr lang="sk-SK" sz="1800" dirty="0" err="1">
                <a:solidFill>
                  <a:srgbClr val="262626"/>
                </a:solidFill>
              </a:rPr>
              <a:t>process</a:t>
            </a:r>
            <a:endParaRPr sz="1800" dirty="0">
              <a:solidFill>
                <a:srgbClr val="262626"/>
              </a:solidFill>
            </a:endParaRPr>
          </a:p>
          <a:p>
            <a:pPr marL="182880" lvl="0" indent="-200025" algn="l" rtl="0">
              <a:spcBef>
                <a:spcPts val="360"/>
              </a:spcBef>
              <a:spcAft>
                <a:spcPts val="0"/>
              </a:spcAft>
              <a:buClr>
                <a:srgbClr val="262626"/>
              </a:buClr>
              <a:buSzPts val="1800"/>
              <a:buChar char="•"/>
            </a:pPr>
            <a:r>
              <a:rPr lang="sk-SK" sz="1800" dirty="0">
                <a:solidFill>
                  <a:srgbClr val="262626"/>
                </a:solidFill>
              </a:rPr>
              <a:t>Role of curriculum </a:t>
            </a:r>
            <a:r>
              <a:rPr lang="sk-SK" sz="1800" dirty="0" err="1">
                <a:solidFill>
                  <a:srgbClr val="262626"/>
                </a:solidFill>
              </a:rPr>
              <a:t>committee</a:t>
            </a:r>
            <a:r>
              <a:rPr lang="sk-SK" sz="1800" dirty="0">
                <a:solidFill>
                  <a:srgbClr val="262626"/>
                </a:solidFill>
              </a:rPr>
              <a:t> and </a:t>
            </a:r>
            <a:r>
              <a:rPr lang="sk-SK" sz="1800" dirty="0" err="1">
                <a:solidFill>
                  <a:srgbClr val="262626"/>
                </a:solidFill>
              </a:rPr>
              <a:t>union</a:t>
            </a:r>
            <a:r>
              <a:rPr lang="sk-SK" sz="1800" dirty="0">
                <a:solidFill>
                  <a:srgbClr val="262626"/>
                </a:solidFill>
              </a:rPr>
              <a:t> </a:t>
            </a:r>
            <a:r>
              <a:rPr lang="sk-SK" sz="1800" dirty="0" err="1">
                <a:solidFill>
                  <a:srgbClr val="262626"/>
                </a:solidFill>
              </a:rPr>
              <a:t>regarding</a:t>
            </a:r>
            <a:r>
              <a:rPr lang="sk-SK" sz="1800" dirty="0">
                <a:solidFill>
                  <a:srgbClr val="262626"/>
                </a:solidFill>
              </a:rPr>
              <a:t> SLO </a:t>
            </a:r>
            <a:endParaRPr sz="1800" dirty="0">
              <a:solidFill>
                <a:srgbClr val="262626"/>
              </a:solidFill>
            </a:endParaRPr>
          </a:p>
          <a:p>
            <a:pPr marL="182880" lvl="0" indent="-200025" algn="l" rtl="0">
              <a:spcBef>
                <a:spcPts val="360"/>
              </a:spcBef>
              <a:spcAft>
                <a:spcPts val="0"/>
              </a:spcAft>
              <a:buClr>
                <a:srgbClr val="262626"/>
              </a:buClr>
              <a:buSzPts val="1800"/>
              <a:buChar char="•"/>
            </a:pPr>
            <a:r>
              <a:rPr lang="sk-SK" sz="1800" dirty="0" err="1">
                <a:solidFill>
                  <a:srgbClr val="262626"/>
                </a:solidFill>
              </a:rPr>
              <a:t>Intent</a:t>
            </a:r>
            <a:r>
              <a:rPr lang="sk-SK" sz="1800" dirty="0">
                <a:solidFill>
                  <a:srgbClr val="262626"/>
                </a:solidFill>
              </a:rPr>
              <a:t> of Standard </a:t>
            </a:r>
            <a:r>
              <a:rPr lang="sk-SK" sz="1800" dirty="0" err="1">
                <a:solidFill>
                  <a:srgbClr val="262626"/>
                </a:solidFill>
              </a:rPr>
              <a:t>is</a:t>
            </a:r>
            <a:r>
              <a:rPr lang="sk-SK" sz="1800" dirty="0">
                <a:solidFill>
                  <a:srgbClr val="262626"/>
                </a:solidFill>
              </a:rPr>
              <a:t> Integrity </a:t>
            </a:r>
            <a:r>
              <a:rPr lang="sk-SK" sz="1800" dirty="0" err="1">
                <a:solidFill>
                  <a:srgbClr val="262626"/>
                </a:solidFill>
              </a:rPr>
              <a:t>focused</a:t>
            </a:r>
            <a:r>
              <a:rPr lang="sk-SK" sz="1800" dirty="0">
                <a:solidFill>
                  <a:srgbClr val="262626"/>
                </a:solidFill>
              </a:rPr>
              <a:t>. </a:t>
            </a:r>
            <a:r>
              <a:rPr lang="sk-SK" sz="1800" dirty="0" err="1">
                <a:solidFill>
                  <a:srgbClr val="262626"/>
                </a:solidFill>
              </a:rPr>
              <a:t>Making</a:t>
            </a:r>
            <a:r>
              <a:rPr lang="sk-SK" sz="1800" dirty="0">
                <a:solidFill>
                  <a:srgbClr val="262626"/>
                </a:solidFill>
              </a:rPr>
              <a:t> </a:t>
            </a:r>
            <a:r>
              <a:rPr lang="sk-SK" sz="1800" dirty="0" err="1">
                <a:solidFill>
                  <a:srgbClr val="262626"/>
                </a:solidFill>
              </a:rPr>
              <a:t>sure</a:t>
            </a:r>
            <a:r>
              <a:rPr lang="sk-SK" sz="1800" dirty="0">
                <a:solidFill>
                  <a:srgbClr val="262626"/>
                </a:solidFill>
              </a:rPr>
              <a:t> </a:t>
            </a:r>
            <a:r>
              <a:rPr lang="sk-SK" sz="1800" dirty="0" err="1">
                <a:solidFill>
                  <a:srgbClr val="262626"/>
                </a:solidFill>
              </a:rPr>
              <a:t>the</a:t>
            </a:r>
            <a:r>
              <a:rPr lang="sk-SK" sz="1800" dirty="0">
                <a:solidFill>
                  <a:srgbClr val="262626"/>
                </a:solidFill>
              </a:rPr>
              <a:t> </a:t>
            </a:r>
            <a:r>
              <a:rPr lang="sk-SK" sz="1800" dirty="0" err="1">
                <a:solidFill>
                  <a:srgbClr val="262626"/>
                </a:solidFill>
              </a:rPr>
              <a:t>public</a:t>
            </a:r>
            <a:r>
              <a:rPr lang="sk-SK" sz="1800" dirty="0">
                <a:solidFill>
                  <a:srgbClr val="262626"/>
                </a:solidFill>
              </a:rPr>
              <a:t>/ </a:t>
            </a:r>
            <a:r>
              <a:rPr lang="sk-SK" sz="1800" dirty="0" err="1">
                <a:solidFill>
                  <a:srgbClr val="262626"/>
                </a:solidFill>
              </a:rPr>
              <a:t>students</a:t>
            </a:r>
            <a:r>
              <a:rPr lang="sk-SK" sz="1800" dirty="0">
                <a:solidFill>
                  <a:srgbClr val="262626"/>
                </a:solidFill>
              </a:rPr>
              <a:t> </a:t>
            </a:r>
            <a:r>
              <a:rPr lang="sk-SK" sz="1800" dirty="0" err="1">
                <a:solidFill>
                  <a:srgbClr val="262626"/>
                </a:solidFill>
              </a:rPr>
              <a:t>understand</a:t>
            </a:r>
            <a:r>
              <a:rPr lang="sk-SK" sz="1800" dirty="0">
                <a:solidFill>
                  <a:srgbClr val="262626"/>
                </a:solidFill>
              </a:rPr>
              <a:t> </a:t>
            </a:r>
            <a:r>
              <a:rPr lang="sk-SK" sz="1800" dirty="0" err="1">
                <a:solidFill>
                  <a:srgbClr val="262626"/>
                </a:solidFill>
              </a:rPr>
              <a:t>the</a:t>
            </a:r>
            <a:r>
              <a:rPr lang="sk-SK" sz="1800" dirty="0">
                <a:solidFill>
                  <a:srgbClr val="262626"/>
                </a:solidFill>
              </a:rPr>
              <a:t> </a:t>
            </a:r>
            <a:r>
              <a:rPr lang="sk-SK" sz="1800" dirty="0" err="1">
                <a:solidFill>
                  <a:srgbClr val="262626"/>
                </a:solidFill>
              </a:rPr>
              <a:t>intended</a:t>
            </a:r>
            <a:r>
              <a:rPr lang="sk-SK" sz="1800" dirty="0">
                <a:solidFill>
                  <a:srgbClr val="262626"/>
                </a:solidFill>
              </a:rPr>
              <a:t> </a:t>
            </a:r>
            <a:r>
              <a:rPr lang="sk-SK" sz="1800" dirty="0" err="1">
                <a:solidFill>
                  <a:srgbClr val="262626"/>
                </a:solidFill>
              </a:rPr>
              <a:t>outcomes</a:t>
            </a:r>
            <a:r>
              <a:rPr lang="sk-SK" sz="1800" dirty="0">
                <a:solidFill>
                  <a:srgbClr val="262626"/>
                </a:solidFill>
              </a:rPr>
              <a:t> of </a:t>
            </a:r>
            <a:r>
              <a:rPr lang="sk-SK" sz="1800" dirty="0" err="1">
                <a:solidFill>
                  <a:srgbClr val="262626"/>
                </a:solidFill>
              </a:rPr>
              <a:t>the</a:t>
            </a:r>
            <a:r>
              <a:rPr lang="sk-SK" sz="1800" dirty="0">
                <a:solidFill>
                  <a:srgbClr val="262626"/>
                </a:solidFill>
              </a:rPr>
              <a:t> </a:t>
            </a:r>
            <a:r>
              <a:rPr lang="sk-SK" sz="1800" dirty="0" err="1">
                <a:solidFill>
                  <a:srgbClr val="262626"/>
                </a:solidFill>
              </a:rPr>
              <a:t>course</a:t>
            </a:r>
            <a:r>
              <a:rPr lang="sk-SK" sz="1800" dirty="0">
                <a:solidFill>
                  <a:srgbClr val="262626"/>
                </a:solidFill>
              </a:rPr>
              <a:t>.  </a:t>
            </a:r>
            <a:endParaRPr sz="1800" dirty="0">
              <a:solidFill>
                <a:srgbClr val="262626"/>
              </a:solidFill>
            </a:endParaRPr>
          </a:p>
          <a:p>
            <a:pPr marL="0" lvl="0" indent="0" algn="l" rtl="0">
              <a:spcBef>
                <a:spcPts val="360"/>
              </a:spcBef>
              <a:spcAft>
                <a:spcPts val="0"/>
              </a:spcAft>
              <a:buSzPts val="1530"/>
              <a:buNone/>
            </a:pPr>
            <a:endParaRPr sz="1800" dirty="0"/>
          </a:p>
        </p:txBody>
      </p:sp>
      <p:pic>
        <p:nvPicPr>
          <p:cNvPr id="178" name="Google Shape;178;p10"/>
          <p:cNvPicPr preferRelativeResize="0"/>
          <p:nvPr/>
        </p:nvPicPr>
        <p:blipFill>
          <a:blip r:embed="rId3">
            <a:alphaModFix/>
          </a:blip>
          <a:stretch>
            <a:fillRect/>
          </a:stretch>
        </p:blipFill>
        <p:spPr>
          <a:xfrm>
            <a:off x="6256225" y="654107"/>
            <a:ext cx="2754900" cy="1805200"/>
          </a:xfrm>
          <a:prstGeom prst="rect">
            <a:avLst/>
          </a:prstGeom>
          <a:noFill/>
          <a:ln>
            <a:noFill/>
          </a:ln>
        </p:spPr>
      </p:pic>
      <p:sp>
        <p:nvSpPr>
          <p:cNvPr id="3" name="Title 2">
            <a:extLst>
              <a:ext uri="{FF2B5EF4-FFF2-40B4-BE49-F238E27FC236}">
                <a16:creationId xmlns:a16="http://schemas.microsoft.com/office/drawing/2014/main" id="{550D48F5-F1B6-0641-AEFB-695B30D83F7C}"/>
              </a:ext>
            </a:extLst>
          </p:cNvPr>
          <p:cNvSpPr>
            <a:spLocks noGrp="1"/>
          </p:cNvSpPr>
          <p:nvPr>
            <p:ph type="title"/>
          </p:nvPr>
        </p:nvSpPr>
        <p:spPr/>
        <p:txBody>
          <a:bodyPr/>
          <a:lstStyle/>
          <a:p>
            <a:endParaRPr lang="en-US"/>
          </a:p>
        </p:txBody>
      </p:sp>
      <p:sp>
        <p:nvSpPr>
          <p:cNvPr id="8" name="Google Shape;160;p7">
            <a:extLst>
              <a:ext uri="{FF2B5EF4-FFF2-40B4-BE49-F238E27FC236}">
                <a16:creationId xmlns:a16="http://schemas.microsoft.com/office/drawing/2014/main" id="{67D9FFB3-6069-1C43-83FA-1A66FF6BFA83}"/>
              </a:ext>
            </a:extLst>
          </p:cNvPr>
          <p:cNvSpPr txBox="1">
            <a:spLocks/>
          </p:cNvSpPr>
          <p:nvPr/>
        </p:nvSpPr>
        <p:spPr>
          <a:xfrm>
            <a:off x="457200" y="1256190"/>
            <a:ext cx="5582093" cy="996602"/>
          </a:xfrm>
          <a:prstGeom prst="rect">
            <a:avLst/>
          </a:prstGeom>
          <a:noFill/>
          <a:ln>
            <a:noFill/>
          </a:ln>
        </p:spPr>
        <p:txBody>
          <a:bodyPr spcFirstLastPara="1" wrap="square" lIns="91425" tIns="45700" rIns="91425" bIns="45700" anchor="ctr"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4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sk-SK" sz="3600" dirty="0" err="1"/>
              <a:t>Accreditation</a:t>
            </a:r>
            <a:r>
              <a:rPr lang="sk-SK" sz="3600" dirty="0"/>
              <a:t> </a:t>
            </a:r>
            <a:r>
              <a:rPr lang="sk-SK" sz="3600" dirty="0" err="1"/>
              <a:t>Standards</a:t>
            </a:r>
            <a:r>
              <a:rPr lang="sk-SK" sz="3600" dirty="0"/>
              <a:t> on Curriculum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4" name="Google Shape;184;p11"/>
          <p:cNvSpPr txBox="1">
            <a:spLocks noGrp="1"/>
          </p:cNvSpPr>
          <p:nvPr>
            <p:ph type="body" idx="1"/>
          </p:nvPr>
        </p:nvSpPr>
        <p:spPr>
          <a:xfrm>
            <a:off x="505918" y="2689798"/>
            <a:ext cx="8139660" cy="29230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530"/>
              <a:buNone/>
            </a:pPr>
            <a:r>
              <a:rPr lang="sk-SK" sz="1800">
                <a:solidFill>
                  <a:srgbClr val="262626"/>
                </a:solidFill>
              </a:rPr>
              <a:t>II.A.4. If the institution offers pre-collegiate level curriculum, it distinguishes that curriculum from college level curriculum and directly supports students in learning the knowledge and skills necessary to advance to and succeed in college level curriculum.</a:t>
            </a:r>
            <a:endParaRPr/>
          </a:p>
          <a:p>
            <a:pPr marL="0" lvl="0" indent="0" algn="l" rtl="0">
              <a:spcBef>
                <a:spcPts val="360"/>
              </a:spcBef>
              <a:spcAft>
                <a:spcPts val="0"/>
              </a:spcAft>
              <a:buSzPts val="1530"/>
              <a:buNone/>
            </a:pPr>
            <a:endParaRPr sz="1800">
              <a:solidFill>
                <a:srgbClr val="262626"/>
              </a:solidFill>
            </a:endParaRPr>
          </a:p>
          <a:p>
            <a:pPr marL="182880" lvl="0" indent="-182880" algn="l" rtl="0">
              <a:spcBef>
                <a:spcPts val="360"/>
              </a:spcBef>
              <a:spcAft>
                <a:spcPts val="0"/>
              </a:spcAft>
              <a:buSzPts val="1530"/>
              <a:buChar char="•"/>
            </a:pPr>
            <a:r>
              <a:rPr lang="sk-SK" sz="1800">
                <a:solidFill>
                  <a:srgbClr val="262626"/>
                </a:solidFill>
              </a:rPr>
              <a:t>Role of curriculum committee in determining pre-collegiate from college-level courses</a:t>
            </a:r>
            <a:endParaRPr/>
          </a:p>
          <a:p>
            <a:pPr marL="0" lvl="0" indent="0" algn="l" rtl="0">
              <a:spcBef>
                <a:spcPts val="360"/>
              </a:spcBef>
              <a:spcAft>
                <a:spcPts val="0"/>
              </a:spcAft>
              <a:buSzPts val="1530"/>
              <a:buNone/>
            </a:pPr>
            <a:endParaRPr sz="1800"/>
          </a:p>
        </p:txBody>
      </p:sp>
      <p:pic>
        <p:nvPicPr>
          <p:cNvPr id="185" name="Google Shape;185;p11"/>
          <p:cNvPicPr preferRelativeResize="0"/>
          <p:nvPr/>
        </p:nvPicPr>
        <p:blipFill>
          <a:blip r:embed="rId3">
            <a:alphaModFix/>
          </a:blip>
          <a:stretch>
            <a:fillRect/>
          </a:stretch>
        </p:blipFill>
        <p:spPr>
          <a:xfrm>
            <a:off x="6025450" y="603263"/>
            <a:ext cx="2857500" cy="1685925"/>
          </a:xfrm>
          <a:prstGeom prst="rect">
            <a:avLst/>
          </a:prstGeom>
          <a:noFill/>
          <a:ln>
            <a:noFill/>
          </a:ln>
        </p:spPr>
      </p:pic>
      <p:sp>
        <p:nvSpPr>
          <p:cNvPr id="3" name="Title 2">
            <a:extLst>
              <a:ext uri="{FF2B5EF4-FFF2-40B4-BE49-F238E27FC236}">
                <a16:creationId xmlns:a16="http://schemas.microsoft.com/office/drawing/2014/main" id="{D34BA57D-0D45-F44D-BECB-6FD587FF4097}"/>
              </a:ext>
            </a:extLst>
          </p:cNvPr>
          <p:cNvSpPr>
            <a:spLocks noGrp="1"/>
          </p:cNvSpPr>
          <p:nvPr>
            <p:ph type="title"/>
          </p:nvPr>
        </p:nvSpPr>
        <p:spPr/>
        <p:txBody>
          <a:bodyPr/>
          <a:lstStyle/>
          <a:p>
            <a:endParaRPr lang="en-US"/>
          </a:p>
        </p:txBody>
      </p:sp>
      <p:sp>
        <p:nvSpPr>
          <p:cNvPr id="7" name="Google Shape;160;p7">
            <a:extLst>
              <a:ext uri="{FF2B5EF4-FFF2-40B4-BE49-F238E27FC236}">
                <a16:creationId xmlns:a16="http://schemas.microsoft.com/office/drawing/2014/main" id="{E3334ADA-88B8-1B40-9C82-B88C7C7FFE8E}"/>
              </a:ext>
            </a:extLst>
          </p:cNvPr>
          <p:cNvSpPr txBox="1">
            <a:spLocks/>
          </p:cNvSpPr>
          <p:nvPr/>
        </p:nvSpPr>
        <p:spPr>
          <a:xfrm>
            <a:off x="498422" y="1693196"/>
            <a:ext cx="8139659" cy="99660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4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sk-SK" sz="3600"/>
              <a:t>Accreditation Standards on Curriculum</a:t>
            </a:r>
            <a:endParaRPr lang="sk-SK"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12"/>
          <p:cNvSpPr txBox="1">
            <a:spLocks noGrp="1"/>
          </p:cNvSpPr>
          <p:nvPr>
            <p:ph type="body" idx="1"/>
          </p:nvPr>
        </p:nvSpPr>
        <p:spPr>
          <a:xfrm>
            <a:off x="505918" y="2689798"/>
            <a:ext cx="8139660" cy="29230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530"/>
              <a:buNone/>
            </a:pPr>
            <a:r>
              <a:rPr lang="sk-SK" sz="1800">
                <a:solidFill>
                  <a:srgbClr val="262626"/>
                </a:solidFill>
              </a:rPr>
              <a:t>II.A.5. The institution’s degrees and programs follow practices common to American higher education, including appropriate length, breadth, depth, rigor, course sequencing, time to completion, and synthesis of learning. The institution ensures that minimum degree requirements are 60 semester credits or equivalent at the associate level, and 120 credits or equivalent at the baccalaureate level.</a:t>
            </a:r>
            <a:endParaRPr/>
          </a:p>
          <a:p>
            <a:pPr marL="0" lvl="0" indent="0" algn="l" rtl="0">
              <a:spcBef>
                <a:spcPts val="360"/>
              </a:spcBef>
              <a:spcAft>
                <a:spcPts val="0"/>
              </a:spcAft>
              <a:buSzPts val="1530"/>
              <a:buNone/>
            </a:pPr>
            <a:endParaRPr sz="1800">
              <a:solidFill>
                <a:srgbClr val="262626"/>
              </a:solidFill>
            </a:endParaRPr>
          </a:p>
          <a:p>
            <a:pPr marL="182880" lvl="0" indent="-182880" algn="l" rtl="0">
              <a:spcBef>
                <a:spcPts val="360"/>
              </a:spcBef>
              <a:spcAft>
                <a:spcPts val="0"/>
              </a:spcAft>
              <a:buSzPts val="1530"/>
              <a:buChar char="•"/>
            </a:pPr>
            <a:r>
              <a:rPr lang="sk-SK" sz="1800">
                <a:solidFill>
                  <a:srgbClr val="262626"/>
                </a:solidFill>
              </a:rPr>
              <a:t>Role of curriculum committee in determining appropriate degrees and programs</a:t>
            </a:r>
            <a:endParaRPr/>
          </a:p>
          <a:p>
            <a:pPr marL="0" lvl="0" indent="0" algn="l" rtl="0">
              <a:spcBef>
                <a:spcPts val="360"/>
              </a:spcBef>
              <a:spcAft>
                <a:spcPts val="0"/>
              </a:spcAft>
              <a:buSzPts val="1530"/>
              <a:buNone/>
            </a:pPr>
            <a:endParaRPr sz="1800"/>
          </a:p>
        </p:txBody>
      </p:sp>
      <p:pic>
        <p:nvPicPr>
          <p:cNvPr id="192" name="Google Shape;192;p12"/>
          <p:cNvPicPr preferRelativeResize="0"/>
          <p:nvPr/>
        </p:nvPicPr>
        <p:blipFill>
          <a:blip r:embed="rId3">
            <a:alphaModFix/>
          </a:blip>
          <a:stretch>
            <a:fillRect/>
          </a:stretch>
        </p:blipFill>
        <p:spPr>
          <a:xfrm>
            <a:off x="6135750" y="628575"/>
            <a:ext cx="2857500" cy="1905000"/>
          </a:xfrm>
          <a:prstGeom prst="rect">
            <a:avLst/>
          </a:prstGeom>
          <a:noFill/>
          <a:ln>
            <a:noFill/>
          </a:ln>
        </p:spPr>
      </p:pic>
      <p:sp>
        <p:nvSpPr>
          <p:cNvPr id="3" name="Title 2">
            <a:extLst>
              <a:ext uri="{FF2B5EF4-FFF2-40B4-BE49-F238E27FC236}">
                <a16:creationId xmlns:a16="http://schemas.microsoft.com/office/drawing/2014/main" id="{24F031B9-00F9-3846-A640-76D72416435B}"/>
              </a:ext>
            </a:extLst>
          </p:cNvPr>
          <p:cNvSpPr>
            <a:spLocks noGrp="1"/>
          </p:cNvSpPr>
          <p:nvPr>
            <p:ph type="title"/>
          </p:nvPr>
        </p:nvSpPr>
        <p:spPr/>
        <p:txBody>
          <a:bodyPr/>
          <a:lstStyle/>
          <a:p>
            <a:endParaRPr lang="en-US"/>
          </a:p>
        </p:txBody>
      </p:sp>
      <p:sp>
        <p:nvSpPr>
          <p:cNvPr id="7" name="Google Shape;160;p7">
            <a:extLst>
              <a:ext uri="{FF2B5EF4-FFF2-40B4-BE49-F238E27FC236}">
                <a16:creationId xmlns:a16="http://schemas.microsoft.com/office/drawing/2014/main" id="{CCFD97FB-96D9-D245-896D-913066E9ACD5}"/>
              </a:ext>
            </a:extLst>
          </p:cNvPr>
          <p:cNvSpPr txBox="1">
            <a:spLocks/>
          </p:cNvSpPr>
          <p:nvPr/>
        </p:nvSpPr>
        <p:spPr>
          <a:xfrm>
            <a:off x="505919" y="1389646"/>
            <a:ext cx="5323382" cy="996602"/>
          </a:xfrm>
          <a:prstGeom prst="rect">
            <a:avLst/>
          </a:prstGeom>
          <a:noFill/>
          <a:ln>
            <a:noFill/>
          </a:ln>
        </p:spPr>
        <p:txBody>
          <a:bodyPr spcFirstLastPara="1" wrap="square" lIns="91425" tIns="45700" rIns="91425" bIns="45700" anchor="ctr"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4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sk-SK" sz="3600"/>
              <a:t>Accreditation Standards on Curriculum</a:t>
            </a:r>
            <a:endParaRPr lang="sk-SK"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13"/>
          <p:cNvSpPr txBox="1">
            <a:spLocks noGrp="1"/>
          </p:cNvSpPr>
          <p:nvPr>
            <p:ph type="body" idx="1"/>
          </p:nvPr>
        </p:nvSpPr>
        <p:spPr>
          <a:xfrm>
            <a:off x="505918" y="2689798"/>
            <a:ext cx="8139660" cy="29230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530"/>
              <a:buNone/>
            </a:pPr>
            <a:r>
              <a:rPr lang="sk-SK" sz="1800">
                <a:solidFill>
                  <a:srgbClr val="262626"/>
                </a:solidFill>
              </a:rPr>
              <a:t>II.A.9. </a:t>
            </a:r>
            <a:r>
              <a:rPr lang="sk-SK" sz="1800"/>
              <a:t>The institution awards course credit, degrees and certificates based on student attainment of learning outcomes. Units of credit awarded are consistent with institutional policies that reflect generally accepted norms or equivalencies in higher education. If the institution offers courses based on clock hours, it follows Federal standards for clock-to-credit-hour conversions. </a:t>
            </a:r>
            <a:endParaRPr/>
          </a:p>
          <a:p>
            <a:pPr marL="0" lvl="0" indent="0" algn="l" rtl="0">
              <a:spcBef>
                <a:spcPts val="360"/>
              </a:spcBef>
              <a:spcAft>
                <a:spcPts val="0"/>
              </a:spcAft>
              <a:buSzPts val="1530"/>
              <a:buNone/>
            </a:pPr>
            <a:endParaRPr sz="1800">
              <a:solidFill>
                <a:srgbClr val="262626"/>
              </a:solidFill>
            </a:endParaRPr>
          </a:p>
          <a:p>
            <a:pPr marL="182880" lvl="0" indent="-182880" algn="l" rtl="0">
              <a:spcBef>
                <a:spcPts val="360"/>
              </a:spcBef>
              <a:spcAft>
                <a:spcPts val="0"/>
              </a:spcAft>
              <a:buSzPts val="1530"/>
              <a:buChar char="•"/>
            </a:pPr>
            <a:r>
              <a:rPr lang="sk-SK" sz="1800">
                <a:solidFill>
                  <a:srgbClr val="262626"/>
                </a:solidFill>
              </a:rPr>
              <a:t>Role of curriculum committee in ensuring this occurs</a:t>
            </a:r>
            <a:r>
              <a:rPr lang="sk-SK" sz="1800">
                <a:solidFill>
                  <a:srgbClr val="262626"/>
                </a:solidFill>
                <a:latin typeface="Times New Roman"/>
                <a:ea typeface="Times New Roman"/>
                <a:cs typeface="Times New Roman"/>
                <a:sym typeface="Times New Roman"/>
              </a:rPr>
              <a:t>…</a:t>
            </a:r>
            <a:endParaRPr sz="1800">
              <a:solidFill>
                <a:srgbClr val="262626"/>
              </a:solidFill>
            </a:endParaRPr>
          </a:p>
          <a:p>
            <a:pPr marL="0" lvl="0" indent="0" algn="l" rtl="0">
              <a:spcBef>
                <a:spcPts val="360"/>
              </a:spcBef>
              <a:spcAft>
                <a:spcPts val="0"/>
              </a:spcAft>
              <a:buSzPts val="1530"/>
              <a:buNone/>
            </a:pPr>
            <a:endParaRPr sz="1800"/>
          </a:p>
        </p:txBody>
      </p:sp>
      <p:pic>
        <p:nvPicPr>
          <p:cNvPr id="199" name="Google Shape;199;p13"/>
          <p:cNvPicPr preferRelativeResize="0"/>
          <p:nvPr/>
        </p:nvPicPr>
        <p:blipFill>
          <a:blip r:embed="rId3">
            <a:alphaModFix/>
          </a:blip>
          <a:stretch>
            <a:fillRect/>
          </a:stretch>
        </p:blipFill>
        <p:spPr>
          <a:xfrm>
            <a:off x="6443963" y="4565088"/>
            <a:ext cx="2143125" cy="2143125"/>
          </a:xfrm>
          <a:prstGeom prst="rect">
            <a:avLst/>
          </a:prstGeom>
          <a:noFill/>
          <a:ln>
            <a:noFill/>
          </a:ln>
        </p:spPr>
      </p:pic>
      <p:sp>
        <p:nvSpPr>
          <p:cNvPr id="3" name="Title 2">
            <a:extLst>
              <a:ext uri="{FF2B5EF4-FFF2-40B4-BE49-F238E27FC236}">
                <a16:creationId xmlns:a16="http://schemas.microsoft.com/office/drawing/2014/main" id="{6A3D5FFA-8B4D-BF46-A994-97C28C957AB5}"/>
              </a:ext>
            </a:extLst>
          </p:cNvPr>
          <p:cNvSpPr>
            <a:spLocks noGrp="1"/>
          </p:cNvSpPr>
          <p:nvPr>
            <p:ph type="title"/>
          </p:nvPr>
        </p:nvSpPr>
        <p:spPr/>
        <p:txBody>
          <a:bodyPr/>
          <a:lstStyle/>
          <a:p>
            <a:endParaRPr lang="en-US"/>
          </a:p>
        </p:txBody>
      </p:sp>
      <p:sp>
        <p:nvSpPr>
          <p:cNvPr id="7" name="Google Shape;160;p7">
            <a:extLst>
              <a:ext uri="{FF2B5EF4-FFF2-40B4-BE49-F238E27FC236}">
                <a16:creationId xmlns:a16="http://schemas.microsoft.com/office/drawing/2014/main" id="{A6511E93-3F68-1442-83E7-D38CF3B359D3}"/>
              </a:ext>
            </a:extLst>
          </p:cNvPr>
          <p:cNvSpPr txBox="1">
            <a:spLocks/>
          </p:cNvSpPr>
          <p:nvPr/>
        </p:nvSpPr>
        <p:spPr>
          <a:xfrm>
            <a:off x="505918" y="1389646"/>
            <a:ext cx="8139659" cy="99660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4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sk-SK" sz="3600"/>
              <a:t>Accreditation Standards on Curriculum</a:t>
            </a:r>
            <a:endParaRPr lang="sk-SK"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Google Shape;205;p14"/>
          <p:cNvSpPr txBox="1">
            <a:spLocks noGrp="1"/>
          </p:cNvSpPr>
          <p:nvPr>
            <p:ph type="body" idx="1"/>
          </p:nvPr>
        </p:nvSpPr>
        <p:spPr>
          <a:xfrm>
            <a:off x="505918" y="2689798"/>
            <a:ext cx="8139660" cy="292308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SzPts val="1415"/>
              <a:buNone/>
            </a:pPr>
            <a:r>
              <a:rPr lang="sk-SK" sz="1800">
                <a:solidFill>
                  <a:srgbClr val="262626"/>
                </a:solidFill>
              </a:rPr>
              <a:t>II.A.12. The institution requires of all of its degree programs a component of general education based on a carefully considered philosophy for both associate and baccalaureate degrees that is clearly stated in its catalog. The institution, relying on faculty expertise, determines the appropriateness of each course for inclusion in the general education curriculum, based upon student learning outcomes and competencies appropriate to the degree level. The learning outcomes include a student’s preparation for and acceptance of responsible participation in civil society, skills for lifelong learning and application of learning, and a broad comprehension of the development of knowledge, practice, and interpretive approaches in the arts and humanities, the sciences, mathematics, and social sciences.</a:t>
            </a:r>
            <a:endParaRPr sz="1800"/>
          </a:p>
          <a:p>
            <a:pPr marL="0" lvl="0" indent="0" algn="l" rtl="0">
              <a:lnSpc>
                <a:spcPct val="90000"/>
              </a:lnSpc>
              <a:spcBef>
                <a:spcPts val="333"/>
              </a:spcBef>
              <a:spcAft>
                <a:spcPts val="0"/>
              </a:spcAft>
              <a:buSzPts val="1415"/>
              <a:buNone/>
            </a:pPr>
            <a:endParaRPr sz="1665">
              <a:solidFill>
                <a:srgbClr val="262626"/>
              </a:solidFill>
            </a:endParaRPr>
          </a:p>
          <a:p>
            <a:pPr marL="182880" lvl="0" indent="-182880" algn="l" rtl="0">
              <a:lnSpc>
                <a:spcPct val="90000"/>
              </a:lnSpc>
              <a:spcBef>
                <a:spcPts val="333"/>
              </a:spcBef>
              <a:spcAft>
                <a:spcPts val="0"/>
              </a:spcAft>
              <a:buSzPts val="1415"/>
              <a:buChar char="•"/>
            </a:pPr>
            <a:r>
              <a:rPr lang="sk-SK" sz="1665">
                <a:solidFill>
                  <a:srgbClr val="262626"/>
                </a:solidFill>
              </a:rPr>
              <a:t>Role of curriculum committee in general education standards</a:t>
            </a:r>
            <a:endParaRPr/>
          </a:p>
          <a:p>
            <a:pPr marL="0" lvl="0" indent="0" algn="l" rtl="0">
              <a:lnSpc>
                <a:spcPct val="90000"/>
              </a:lnSpc>
              <a:spcBef>
                <a:spcPts val="333"/>
              </a:spcBef>
              <a:spcAft>
                <a:spcPts val="0"/>
              </a:spcAft>
              <a:buSzPts val="1415"/>
              <a:buNone/>
            </a:pPr>
            <a:endParaRPr sz="1665"/>
          </a:p>
        </p:txBody>
      </p:sp>
      <p:sp>
        <p:nvSpPr>
          <p:cNvPr id="3" name="Title 2">
            <a:extLst>
              <a:ext uri="{FF2B5EF4-FFF2-40B4-BE49-F238E27FC236}">
                <a16:creationId xmlns:a16="http://schemas.microsoft.com/office/drawing/2014/main" id="{002B9143-62E7-A142-BD1C-A66394FBF4FF}"/>
              </a:ext>
            </a:extLst>
          </p:cNvPr>
          <p:cNvSpPr>
            <a:spLocks noGrp="1"/>
          </p:cNvSpPr>
          <p:nvPr>
            <p:ph type="title"/>
          </p:nvPr>
        </p:nvSpPr>
        <p:spPr/>
        <p:txBody>
          <a:bodyPr/>
          <a:lstStyle/>
          <a:p>
            <a:endParaRPr lang="en-US"/>
          </a:p>
        </p:txBody>
      </p:sp>
      <p:sp>
        <p:nvSpPr>
          <p:cNvPr id="6" name="Google Shape;160;p7">
            <a:extLst>
              <a:ext uri="{FF2B5EF4-FFF2-40B4-BE49-F238E27FC236}">
                <a16:creationId xmlns:a16="http://schemas.microsoft.com/office/drawing/2014/main" id="{60507EA4-C227-124F-AE1C-512DBF8E8C7F}"/>
              </a:ext>
            </a:extLst>
          </p:cNvPr>
          <p:cNvSpPr txBox="1">
            <a:spLocks/>
          </p:cNvSpPr>
          <p:nvPr/>
        </p:nvSpPr>
        <p:spPr>
          <a:xfrm>
            <a:off x="505918" y="1389646"/>
            <a:ext cx="8139659" cy="99660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4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sk-SK" sz="3600"/>
              <a:t>Accreditation Standards on Curriculum</a:t>
            </a:r>
            <a:endParaRPr lang="sk-SK"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Google Shape;211;p15"/>
          <p:cNvSpPr txBox="1">
            <a:spLocks noGrp="1"/>
          </p:cNvSpPr>
          <p:nvPr>
            <p:ph type="body" idx="1"/>
          </p:nvPr>
        </p:nvSpPr>
        <p:spPr>
          <a:xfrm>
            <a:off x="505918" y="2689798"/>
            <a:ext cx="8139660" cy="29230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530"/>
              <a:buNone/>
            </a:pPr>
            <a:r>
              <a:rPr lang="sk-SK" sz="1800">
                <a:solidFill>
                  <a:srgbClr val="262626"/>
                </a:solidFill>
              </a:rPr>
              <a:t>II.A.13.  All degree programs include focused study in at least one area of inquiry or in an established interdisciplinary core. The identification of specialized courses in an area of inquiry or interdisciplinary core is based upon student learning outcomes and competencies, and include mastery, at the appropriate degree level, of key theories and practices within the field of study.</a:t>
            </a:r>
            <a:endParaRPr/>
          </a:p>
          <a:p>
            <a:pPr marL="0" lvl="0" indent="0" algn="l" rtl="0">
              <a:spcBef>
                <a:spcPts val="360"/>
              </a:spcBef>
              <a:spcAft>
                <a:spcPts val="0"/>
              </a:spcAft>
              <a:buSzPts val="1530"/>
              <a:buNone/>
            </a:pPr>
            <a:endParaRPr sz="1800">
              <a:solidFill>
                <a:srgbClr val="262626"/>
              </a:solidFill>
            </a:endParaRPr>
          </a:p>
          <a:p>
            <a:pPr marL="182880" lvl="0" indent="-182880" algn="l" rtl="0">
              <a:spcBef>
                <a:spcPts val="360"/>
              </a:spcBef>
              <a:spcAft>
                <a:spcPts val="0"/>
              </a:spcAft>
              <a:buSzPts val="1530"/>
              <a:buChar char="•"/>
            </a:pPr>
            <a:r>
              <a:rPr lang="sk-SK" sz="1800">
                <a:solidFill>
                  <a:srgbClr val="262626"/>
                </a:solidFill>
              </a:rPr>
              <a:t>Role of curriculum committee in degree standards</a:t>
            </a:r>
            <a:endParaRPr sz="1800">
              <a:solidFill>
                <a:srgbClr val="262626"/>
              </a:solidFill>
            </a:endParaRPr>
          </a:p>
          <a:p>
            <a:pPr marL="0" lvl="0" indent="0" algn="l" rtl="0">
              <a:spcBef>
                <a:spcPts val="360"/>
              </a:spcBef>
              <a:spcAft>
                <a:spcPts val="0"/>
              </a:spcAft>
              <a:buSzPts val="1530"/>
              <a:buNone/>
            </a:pPr>
            <a:endParaRPr sz="1800"/>
          </a:p>
        </p:txBody>
      </p:sp>
      <p:pic>
        <p:nvPicPr>
          <p:cNvPr id="212" name="Google Shape;212;p15"/>
          <p:cNvPicPr preferRelativeResize="0"/>
          <p:nvPr/>
        </p:nvPicPr>
        <p:blipFill>
          <a:blip r:embed="rId3">
            <a:alphaModFix/>
          </a:blip>
          <a:stretch>
            <a:fillRect/>
          </a:stretch>
        </p:blipFill>
        <p:spPr>
          <a:xfrm>
            <a:off x="6117425" y="426463"/>
            <a:ext cx="2857500" cy="2162175"/>
          </a:xfrm>
          <a:prstGeom prst="rect">
            <a:avLst/>
          </a:prstGeom>
          <a:noFill/>
          <a:ln>
            <a:noFill/>
          </a:ln>
        </p:spPr>
      </p:pic>
      <p:sp>
        <p:nvSpPr>
          <p:cNvPr id="3" name="Title 2">
            <a:extLst>
              <a:ext uri="{FF2B5EF4-FFF2-40B4-BE49-F238E27FC236}">
                <a16:creationId xmlns:a16="http://schemas.microsoft.com/office/drawing/2014/main" id="{453E2360-41D0-0A49-92BA-0AB38C2787CA}"/>
              </a:ext>
            </a:extLst>
          </p:cNvPr>
          <p:cNvSpPr>
            <a:spLocks noGrp="1"/>
          </p:cNvSpPr>
          <p:nvPr>
            <p:ph type="title"/>
          </p:nvPr>
        </p:nvSpPr>
        <p:spPr/>
        <p:txBody>
          <a:bodyPr/>
          <a:lstStyle/>
          <a:p>
            <a:endParaRPr lang="en-US"/>
          </a:p>
        </p:txBody>
      </p:sp>
      <p:sp>
        <p:nvSpPr>
          <p:cNvPr id="7" name="Google Shape;160;p7">
            <a:extLst>
              <a:ext uri="{FF2B5EF4-FFF2-40B4-BE49-F238E27FC236}">
                <a16:creationId xmlns:a16="http://schemas.microsoft.com/office/drawing/2014/main" id="{2C43F728-5096-844F-A708-D2D724E69BB6}"/>
              </a:ext>
            </a:extLst>
          </p:cNvPr>
          <p:cNvSpPr txBox="1">
            <a:spLocks/>
          </p:cNvSpPr>
          <p:nvPr/>
        </p:nvSpPr>
        <p:spPr>
          <a:xfrm>
            <a:off x="505919" y="1389646"/>
            <a:ext cx="5323382" cy="996602"/>
          </a:xfrm>
          <a:prstGeom prst="rect">
            <a:avLst/>
          </a:prstGeom>
          <a:noFill/>
          <a:ln>
            <a:noFill/>
          </a:ln>
        </p:spPr>
        <p:txBody>
          <a:bodyPr spcFirstLastPara="1" wrap="square" lIns="91425" tIns="45700" rIns="91425" bIns="45700" anchor="ctr"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4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sk-SK" sz="3600"/>
              <a:t>Accreditation Standards on Curriculum</a:t>
            </a:r>
            <a:endParaRPr lang="sk-SK"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16"/>
          <p:cNvSpPr txBox="1">
            <a:spLocks noGrp="1"/>
          </p:cNvSpPr>
          <p:nvPr>
            <p:ph type="body" idx="1"/>
          </p:nvPr>
        </p:nvSpPr>
        <p:spPr>
          <a:xfrm>
            <a:off x="505918" y="2689798"/>
            <a:ext cx="8139660" cy="29230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530"/>
              <a:buNone/>
            </a:pPr>
            <a:r>
              <a:rPr lang="sk-SK" sz="1800">
                <a:solidFill>
                  <a:srgbClr val="262626"/>
                </a:solidFill>
              </a:rPr>
              <a:t>II.A.16.  The institution regularly evaluates and improves the quality and currency of all instructional programs offered in the name of the institution, including collegiate, pre-collegiate, career-technical, and continuing and community education courses and programs, regardless of delivery mode or location. The institution systematically strives to improve programs and courses to enhance learning outcomes and achievement for students.</a:t>
            </a:r>
            <a:endParaRPr/>
          </a:p>
          <a:p>
            <a:pPr marL="0" lvl="0" indent="0" algn="l" rtl="0">
              <a:spcBef>
                <a:spcPts val="360"/>
              </a:spcBef>
              <a:spcAft>
                <a:spcPts val="0"/>
              </a:spcAft>
              <a:buSzPts val="1530"/>
              <a:buNone/>
            </a:pPr>
            <a:endParaRPr sz="1800">
              <a:solidFill>
                <a:srgbClr val="262626"/>
              </a:solidFill>
            </a:endParaRPr>
          </a:p>
          <a:p>
            <a:pPr marL="182880" lvl="0" indent="-182880" algn="l" rtl="0">
              <a:spcBef>
                <a:spcPts val="360"/>
              </a:spcBef>
              <a:spcAft>
                <a:spcPts val="0"/>
              </a:spcAft>
              <a:buSzPts val="1530"/>
              <a:buChar char="•"/>
            </a:pPr>
            <a:r>
              <a:rPr lang="sk-SK" sz="1800">
                <a:solidFill>
                  <a:srgbClr val="262626"/>
                </a:solidFill>
              </a:rPr>
              <a:t>Role of curriculum committee in community education or community service programs</a:t>
            </a:r>
            <a:endParaRPr/>
          </a:p>
          <a:p>
            <a:pPr marL="0" lvl="0" indent="0" algn="l" rtl="0">
              <a:spcBef>
                <a:spcPts val="360"/>
              </a:spcBef>
              <a:spcAft>
                <a:spcPts val="0"/>
              </a:spcAft>
              <a:buSzPts val="1530"/>
              <a:buNone/>
            </a:pPr>
            <a:endParaRPr sz="1800"/>
          </a:p>
        </p:txBody>
      </p:sp>
      <p:pic>
        <p:nvPicPr>
          <p:cNvPr id="219" name="Google Shape;219;p16"/>
          <p:cNvPicPr preferRelativeResize="0"/>
          <p:nvPr/>
        </p:nvPicPr>
        <p:blipFill>
          <a:blip r:embed="rId3">
            <a:alphaModFix/>
          </a:blip>
          <a:stretch>
            <a:fillRect/>
          </a:stretch>
        </p:blipFill>
        <p:spPr>
          <a:xfrm>
            <a:off x="6163001" y="483276"/>
            <a:ext cx="2260100" cy="1986850"/>
          </a:xfrm>
          <a:prstGeom prst="rect">
            <a:avLst/>
          </a:prstGeom>
          <a:noFill/>
          <a:ln>
            <a:noFill/>
          </a:ln>
        </p:spPr>
      </p:pic>
      <p:sp>
        <p:nvSpPr>
          <p:cNvPr id="3" name="Title 2">
            <a:extLst>
              <a:ext uri="{FF2B5EF4-FFF2-40B4-BE49-F238E27FC236}">
                <a16:creationId xmlns:a16="http://schemas.microsoft.com/office/drawing/2014/main" id="{FF7E20D1-1C93-3246-AF2E-1012B698CA3A}"/>
              </a:ext>
            </a:extLst>
          </p:cNvPr>
          <p:cNvSpPr>
            <a:spLocks noGrp="1"/>
          </p:cNvSpPr>
          <p:nvPr>
            <p:ph type="title"/>
          </p:nvPr>
        </p:nvSpPr>
        <p:spPr/>
        <p:txBody>
          <a:bodyPr/>
          <a:lstStyle/>
          <a:p>
            <a:endParaRPr lang="en-US"/>
          </a:p>
        </p:txBody>
      </p:sp>
      <p:sp>
        <p:nvSpPr>
          <p:cNvPr id="7" name="Google Shape;160;p7">
            <a:extLst>
              <a:ext uri="{FF2B5EF4-FFF2-40B4-BE49-F238E27FC236}">
                <a16:creationId xmlns:a16="http://schemas.microsoft.com/office/drawing/2014/main" id="{66D53801-6E9D-804D-B3AF-EB2269DF65A9}"/>
              </a:ext>
            </a:extLst>
          </p:cNvPr>
          <p:cNvSpPr txBox="1">
            <a:spLocks/>
          </p:cNvSpPr>
          <p:nvPr/>
        </p:nvSpPr>
        <p:spPr>
          <a:xfrm>
            <a:off x="505918" y="1389646"/>
            <a:ext cx="5501477" cy="996602"/>
          </a:xfrm>
          <a:prstGeom prst="rect">
            <a:avLst/>
          </a:prstGeom>
          <a:noFill/>
          <a:ln>
            <a:noFill/>
          </a:ln>
        </p:spPr>
        <p:txBody>
          <a:bodyPr spcFirstLastPara="1" wrap="square" lIns="91425" tIns="45700" rIns="91425" bIns="45700" anchor="ctr"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4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sk-SK" sz="3600"/>
              <a:t>Accreditation Standards on Curriculum</a:t>
            </a:r>
            <a:endParaRPr lang="sk-SK"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5c2ff65fa9_0_25"/>
          <p:cNvSpPr txBox="1">
            <a:spLocks noGrp="1"/>
          </p:cNvSpPr>
          <p:nvPr>
            <p:ph type="title"/>
          </p:nvPr>
        </p:nvSpPr>
        <p:spPr>
          <a:xfrm>
            <a:off x="457200" y="792080"/>
            <a:ext cx="2139600" cy="1261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sk-SK" sz="3000" b="1"/>
              <a:t>Standard IV</a:t>
            </a:r>
            <a:r>
              <a:rPr lang="sk-SK" sz="3000"/>
              <a:t> </a:t>
            </a:r>
            <a:endParaRPr sz="3000"/>
          </a:p>
        </p:txBody>
      </p:sp>
      <p:sp>
        <p:nvSpPr>
          <p:cNvPr id="226" name="Google Shape;226;g5c2ff65fa9_0_25"/>
          <p:cNvSpPr txBox="1">
            <a:spLocks noGrp="1"/>
          </p:cNvSpPr>
          <p:nvPr>
            <p:ph type="body" idx="1"/>
          </p:nvPr>
        </p:nvSpPr>
        <p:spPr>
          <a:xfrm>
            <a:off x="2971800" y="792080"/>
            <a:ext cx="5715000" cy="55779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endParaRPr sz="4800" b="1"/>
          </a:p>
          <a:p>
            <a:pPr marL="0" lvl="0" indent="0" algn="ctr" rtl="0">
              <a:spcBef>
                <a:spcPts val="640"/>
              </a:spcBef>
              <a:spcAft>
                <a:spcPts val="0"/>
              </a:spcAft>
              <a:buNone/>
            </a:pPr>
            <a:endParaRPr sz="4800" b="1"/>
          </a:p>
          <a:p>
            <a:pPr marL="0" lvl="0" indent="0" algn="ctr" rtl="0">
              <a:spcBef>
                <a:spcPts val="640"/>
              </a:spcBef>
              <a:spcAft>
                <a:spcPts val="0"/>
              </a:spcAft>
              <a:buNone/>
            </a:pPr>
            <a:r>
              <a:rPr lang="sk-SK" sz="4800" b="1"/>
              <a:t>Leadership and Governance</a:t>
            </a:r>
            <a:endParaRPr b="1"/>
          </a:p>
        </p:txBody>
      </p:sp>
      <p:sp>
        <p:nvSpPr>
          <p:cNvPr id="227" name="Google Shape;227;g5c2ff65fa9_0_25"/>
          <p:cNvSpPr txBox="1">
            <a:spLocks noGrp="1"/>
          </p:cNvSpPr>
          <p:nvPr>
            <p:ph type="body" idx="2"/>
          </p:nvPr>
        </p:nvSpPr>
        <p:spPr>
          <a:xfrm>
            <a:off x="457201" y="2130552"/>
            <a:ext cx="2139600" cy="4243500"/>
          </a:xfrm>
          <a:prstGeom prst="rect">
            <a:avLst/>
          </a:prstGeom>
        </p:spPr>
        <p:txBody>
          <a:bodyPr spcFirstLastPara="1" wrap="square" lIns="91425" tIns="45700" rIns="91425" bIns="45700" anchor="t" anchorCtr="0">
            <a:noAutofit/>
          </a:bodyPr>
          <a:lstStyle/>
          <a:p>
            <a:pPr marL="0" lvl="0" indent="0" algn="l" rtl="0">
              <a:spcBef>
                <a:spcPts val="280"/>
              </a:spcBef>
              <a:spcAft>
                <a:spcPts val="0"/>
              </a:spcAft>
              <a:buNone/>
            </a:pPr>
            <a:r>
              <a:rPr lang="sk-SK"/>
              <a:t>IV.A.4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imes New Roman"/>
              <a:buNone/>
            </a:pPr>
            <a:r>
              <a:rPr lang="sk-SK">
                <a:latin typeface="Times New Roman"/>
                <a:ea typeface="Times New Roman"/>
                <a:cs typeface="Times New Roman"/>
                <a:sym typeface="Times New Roman"/>
              </a:rPr>
              <a:t>Breakout Description </a:t>
            </a:r>
            <a:endParaRPr>
              <a:latin typeface="Times New Roman"/>
              <a:ea typeface="Times New Roman"/>
              <a:cs typeface="Times New Roman"/>
              <a:sym typeface="Times New Roman"/>
            </a:endParaRPr>
          </a:p>
        </p:txBody>
      </p:sp>
      <p:sp>
        <p:nvSpPr>
          <p:cNvPr id="103" name="Google Shape;103;p2"/>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r>
              <a:rPr lang="sk-SK">
                <a:latin typeface="Times New Roman"/>
                <a:ea typeface="Times New Roman"/>
                <a:cs typeface="Times New Roman"/>
                <a:sym typeface="Times New Roman"/>
              </a:rPr>
              <a:t>Curriculum is a key component of the accreditation standards, and the relationship between curriculum and accreditation is essential for understanding the accreditation process. In this breakout, decode the interplay of curriculum requirements in relation to the requirements of accreditation and, as well as how both requirements may benefit from your guided pathways work, and the importance of faculty involvement in the accreditation process.</a:t>
            </a:r>
            <a:endParaRPr>
              <a:latin typeface="Times New Roman"/>
              <a:ea typeface="Times New Roman"/>
              <a:cs typeface="Times New Roman"/>
              <a:sym typeface="Times New Roman"/>
            </a:endParaRPr>
          </a:p>
        </p:txBody>
      </p:sp>
      <p:pic>
        <p:nvPicPr>
          <p:cNvPr id="104" name="Google Shape;104;p2"/>
          <p:cNvPicPr preferRelativeResize="0"/>
          <p:nvPr/>
        </p:nvPicPr>
        <p:blipFill>
          <a:blip r:embed="rId3">
            <a:alphaModFix/>
          </a:blip>
          <a:stretch>
            <a:fillRect/>
          </a:stretch>
        </p:blipFill>
        <p:spPr>
          <a:xfrm>
            <a:off x="4893150" y="4629905"/>
            <a:ext cx="3586525" cy="1766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Google Shape;233;p17"/>
          <p:cNvSpPr txBox="1">
            <a:spLocks noGrp="1"/>
          </p:cNvSpPr>
          <p:nvPr>
            <p:ph type="body" idx="1"/>
          </p:nvPr>
        </p:nvSpPr>
        <p:spPr>
          <a:xfrm>
            <a:off x="505918" y="2689798"/>
            <a:ext cx="8139660" cy="29230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530"/>
              <a:buNone/>
            </a:pPr>
            <a:r>
              <a:rPr lang="sk-SK" sz="1800">
                <a:solidFill>
                  <a:srgbClr val="262626"/>
                </a:solidFill>
              </a:rPr>
              <a:t>IV.A.4.  Faculty and academic administrators, through policy and procedures, and through well-defined structures, have responsibility for recommendations about curriculum and student learning programs and services.</a:t>
            </a:r>
            <a:endParaRPr/>
          </a:p>
          <a:p>
            <a:pPr marL="0" lvl="0" indent="0" algn="l" rtl="0">
              <a:spcBef>
                <a:spcPts val="360"/>
              </a:spcBef>
              <a:spcAft>
                <a:spcPts val="0"/>
              </a:spcAft>
              <a:buSzPts val="1530"/>
              <a:buNone/>
            </a:pPr>
            <a:endParaRPr sz="1800">
              <a:solidFill>
                <a:srgbClr val="262626"/>
              </a:solidFill>
            </a:endParaRPr>
          </a:p>
          <a:p>
            <a:pPr marL="182880" lvl="0" indent="-182880" algn="l" rtl="0">
              <a:spcBef>
                <a:spcPts val="360"/>
              </a:spcBef>
              <a:spcAft>
                <a:spcPts val="0"/>
              </a:spcAft>
              <a:buSzPts val="1530"/>
              <a:buChar char="•"/>
            </a:pPr>
            <a:r>
              <a:rPr lang="sk-SK" sz="1800">
                <a:solidFill>
                  <a:srgbClr val="262626"/>
                </a:solidFill>
              </a:rPr>
              <a:t>Role of curriculum committee in making recommendations on curriculum</a:t>
            </a:r>
            <a:endParaRPr/>
          </a:p>
          <a:p>
            <a:pPr marL="0" lvl="0" indent="0" algn="l" rtl="0">
              <a:spcBef>
                <a:spcPts val="360"/>
              </a:spcBef>
              <a:spcAft>
                <a:spcPts val="0"/>
              </a:spcAft>
              <a:buSzPts val="1530"/>
              <a:buNone/>
            </a:pPr>
            <a:endParaRPr sz="1800"/>
          </a:p>
        </p:txBody>
      </p:sp>
      <p:pic>
        <p:nvPicPr>
          <p:cNvPr id="234" name="Google Shape;234;p17"/>
          <p:cNvPicPr preferRelativeResize="0"/>
          <p:nvPr/>
        </p:nvPicPr>
        <p:blipFill>
          <a:blip r:embed="rId3">
            <a:alphaModFix/>
          </a:blip>
          <a:stretch>
            <a:fillRect/>
          </a:stretch>
        </p:blipFill>
        <p:spPr>
          <a:xfrm>
            <a:off x="5353725" y="4507275"/>
            <a:ext cx="3291851" cy="2194574"/>
          </a:xfrm>
          <a:prstGeom prst="rect">
            <a:avLst/>
          </a:prstGeom>
          <a:noFill/>
          <a:ln>
            <a:noFill/>
          </a:ln>
        </p:spPr>
      </p:pic>
      <p:sp>
        <p:nvSpPr>
          <p:cNvPr id="3" name="Title 2">
            <a:extLst>
              <a:ext uri="{FF2B5EF4-FFF2-40B4-BE49-F238E27FC236}">
                <a16:creationId xmlns:a16="http://schemas.microsoft.com/office/drawing/2014/main" id="{BACC3FCD-5106-1847-A22A-69A89B1F2A04}"/>
              </a:ext>
            </a:extLst>
          </p:cNvPr>
          <p:cNvSpPr>
            <a:spLocks noGrp="1"/>
          </p:cNvSpPr>
          <p:nvPr>
            <p:ph type="title"/>
          </p:nvPr>
        </p:nvSpPr>
        <p:spPr/>
        <p:txBody>
          <a:bodyPr/>
          <a:lstStyle/>
          <a:p>
            <a:endParaRPr lang="en-US"/>
          </a:p>
        </p:txBody>
      </p:sp>
      <p:sp>
        <p:nvSpPr>
          <p:cNvPr id="7" name="Google Shape;160;p7">
            <a:extLst>
              <a:ext uri="{FF2B5EF4-FFF2-40B4-BE49-F238E27FC236}">
                <a16:creationId xmlns:a16="http://schemas.microsoft.com/office/drawing/2014/main" id="{93AC91F2-31B8-1E4A-856A-9B4C4CB4114F}"/>
              </a:ext>
            </a:extLst>
          </p:cNvPr>
          <p:cNvSpPr txBox="1">
            <a:spLocks/>
          </p:cNvSpPr>
          <p:nvPr/>
        </p:nvSpPr>
        <p:spPr>
          <a:xfrm>
            <a:off x="505918" y="1389646"/>
            <a:ext cx="8139659" cy="99660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4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sk-SK" sz="3600" dirty="0" err="1"/>
              <a:t>Accreditation</a:t>
            </a:r>
            <a:r>
              <a:rPr lang="sk-SK" sz="3600" dirty="0"/>
              <a:t> </a:t>
            </a:r>
            <a:r>
              <a:rPr lang="sk-SK" sz="3600" dirty="0" err="1"/>
              <a:t>Standards</a:t>
            </a:r>
            <a:r>
              <a:rPr lang="sk-SK" sz="3600" dirty="0"/>
              <a:t> on Curriculum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5c04c08afa_0_12"/>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sk-SK" sz="3600" dirty="0" err="1"/>
              <a:t>Policies</a:t>
            </a:r>
            <a:r>
              <a:rPr lang="sk-SK" sz="3600" dirty="0"/>
              <a:t> </a:t>
            </a:r>
            <a:r>
              <a:rPr lang="sk-SK" sz="3600" dirty="0" err="1"/>
              <a:t>Aligned</a:t>
            </a:r>
            <a:r>
              <a:rPr lang="sk-SK" sz="3600" dirty="0"/>
              <a:t> to Curriculum </a:t>
            </a:r>
            <a:endParaRPr sz="3600" dirty="0"/>
          </a:p>
        </p:txBody>
      </p:sp>
      <p:sp>
        <p:nvSpPr>
          <p:cNvPr id="241" name="Google Shape;241;g5c04c08afa_0_12"/>
          <p:cNvSpPr txBox="1">
            <a:spLocks noGrp="1"/>
          </p:cNvSpPr>
          <p:nvPr>
            <p:ph type="body" idx="1"/>
          </p:nvPr>
        </p:nvSpPr>
        <p:spPr>
          <a:xfrm>
            <a:off x="498100" y="1600200"/>
            <a:ext cx="8229600" cy="4876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sk-SK"/>
              <a:t>Make sure your Curriculum Committee is aware of these local policies, which are addressed in the ISER</a:t>
            </a:r>
            <a:endParaRPr/>
          </a:p>
          <a:p>
            <a:pPr marL="457200" lvl="0" indent="-325755" algn="l" rtl="0">
              <a:spcBef>
                <a:spcPts val="360"/>
              </a:spcBef>
              <a:spcAft>
                <a:spcPts val="0"/>
              </a:spcAft>
              <a:buSzPts val="1530"/>
              <a:buChar char="•"/>
            </a:pPr>
            <a:r>
              <a:rPr lang="sk-SK"/>
              <a:t>Transfer of Credit </a:t>
            </a:r>
            <a:endParaRPr/>
          </a:p>
          <a:p>
            <a:pPr marL="457200" lvl="0" indent="-325755" algn="l" rtl="0">
              <a:spcBef>
                <a:spcPts val="0"/>
              </a:spcBef>
              <a:spcAft>
                <a:spcPts val="0"/>
              </a:spcAft>
              <a:buSzPts val="1530"/>
              <a:buChar char="•"/>
            </a:pPr>
            <a:r>
              <a:rPr lang="sk-SK"/>
              <a:t>Distance Education and Correspondence Education </a:t>
            </a:r>
            <a:endParaRPr/>
          </a:p>
          <a:p>
            <a:pPr marL="457200" lvl="0" indent="-325755" algn="l" rtl="0">
              <a:spcBef>
                <a:spcPts val="0"/>
              </a:spcBef>
              <a:spcAft>
                <a:spcPts val="0"/>
              </a:spcAft>
              <a:buSzPts val="1530"/>
              <a:buChar char="•"/>
            </a:pPr>
            <a:r>
              <a:rPr lang="sk-SK"/>
              <a:t>Clock to Credit Hours </a:t>
            </a:r>
            <a:endParaRPr/>
          </a:p>
          <a:p>
            <a:pPr marL="457200" lvl="0" indent="-325755" algn="l" rtl="0">
              <a:spcBef>
                <a:spcPts val="0"/>
              </a:spcBef>
              <a:spcAft>
                <a:spcPts val="0"/>
              </a:spcAft>
              <a:buSzPts val="1530"/>
              <a:buChar char="•"/>
            </a:pPr>
            <a:r>
              <a:rPr lang="sk-SK"/>
              <a:t>Policy on Institutional Degrees and Credits </a:t>
            </a:r>
            <a:endParaRPr/>
          </a:p>
          <a:p>
            <a:pPr marL="457200" lvl="0" indent="-325755" algn="l" rtl="0">
              <a:spcBef>
                <a:spcPts val="0"/>
              </a:spcBef>
              <a:spcAft>
                <a:spcPts val="0"/>
              </a:spcAft>
              <a:buSzPts val="1530"/>
              <a:buChar char="•"/>
            </a:pPr>
            <a:r>
              <a:rPr lang="sk-SK"/>
              <a:t>Transfer Policies</a:t>
            </a:r>
            <a:endParaRPr/>
          </a:p>
          <a:p>
            <a:pPr marL="0" lvl="0" indent="0" algn="l" rtl="0">
              <a:spcBef>
                <a:spcPts val="360"/>
              </a:spcBef>
              <a:spcAft>
                <a:spcPts val="0"/>
              </a:spcAft>
              <a:buNone/>
            </a:pPr>
            <a:endParaRPr/>
          </a:p>
        </p:txBody>
      </p:sp>
      <p:pic>
        <p:nvPicPr>
          <p:cNvPr id="242" name="Google Shape;242;g5c04c08afa_0_12"/>
          <p:cNvPicPr preferRelativeResize="0"/>
          <p:nvPr/>
        </p:nvPicPr>
        <p:blipFill>
          <a:blip r:embed="rId3">
            <a:alphaModFix/>
          </a:blip>
          <a:stretch>
            <a:fillRect/>
          </a:stretch>
        </p:blipFill>
        <p:spPr>
          <a:xfrm>
            <a:off x="4225625" y="4384625"/>
            <a:ext cx="3993000" cy="2236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8"/>
          <p:cNvSpPr txBox="1">
            <a:spLocks noGrp="1"/>
          </p:cNvSpPr>
          <p:nvPr>
            <p:ph type="title"/>
          </p:nvPr>
        </p:nvSpPr>
        <p:spPr>
          <a:xfrm>
            <a:off x="393404" y="1299704"/>
            <a:ext cx="8477025" cy="891540"/>
          </a:xfrm>
          <a:prstGeom prst="rect">
            <a:avLst/>
          </a:prstGeom>
          <a:noFill/>
          <a:ln>
            <a:noFill/>
          </a:ln>
        </p:spPr>
        <p:txBody>
          <a:bodyPr spcFirstLastPara="1" wrap="square" lIns="91425" tIns="45700" rIns="91425" bIns="45700" anchor="ctr" anchorCtr="0">
            <a:normAutofit/>
          </a:bodyPr>
          <a:lstStyle/>
          <a:p>
            <a:r>
              <a:rPr lang="sk-SK" sz="3600" dirty="0" err="1"/>
              <a:t>Evidence</a:t>
            </a:r>
            <a:r>
              <a:rPr lang="sk-SK" sz="3600" dirty="0"/>
              <a:t> and </a:t>
            </a:r>
            <a:r>
              <a:rPr lang="sk-SK" sz="3600" dirty="0" err="1"/>
              <a:t>D</a:t>
            </a:r>
            <a:r>
              <a:rPr lang="sk-SK" dirty="0" err="1"/>
              <a:t>ocumentation</a:t>
            </a:r>
            <a:endParaRPr dirty="0"/>
          </a:p>
        </p:txBody>
      </p:sp>
      <p:sp>
        <p:nvSpPr>
          <p:cNvPr id="248" name="Google Shape;248;p18"/>
          <p:cNvSpPr txBox="1">
            <a:spLocks noGrp="1"/>
          </p:cNvSpPr>
          <p:nvPr>
            <p:ph type="body" idx="1"/>
          </p:nvPr>
        </p:nvSpPr>
        <p:spPr>
          <a:xfrm>
            <a:off x="281065" y="2375004"/>
            <a:ext cx="8589365" cy="34402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530"/>
              <a:buNone/>
            </a:pPr>
            <a:r>
              <a:rPr lang="sk-SK" sz="1800"/>
              <a:t>Remember to document the following to provide evidence of how the college meets the standards:</a:t>
            </a:r>
            <a:endParaRPr/>
          </a:p>
          <a:p>
            <a:pPr marL="182880" lvl="0" indent="-182880" algn="l" rtl="0">
              <a:spcBef>
                <a:spcPts val="225"/>
              </a:spcBef>
              <a:spcAft>
                <a:spcPts val="0"/>
              </a:spcAft>
              <a:buSzPts val="1530"/>
              <a:buChar char="•"/>
            </a:pPr>
            <a:r>
              <a:rPr lang="sk-SK" sz="1800"/>
              <a:t>Curriculum processes; </a:t>
            </a:r>
            <a:endParaRPr/>
          </a:p>
          <a:p>
            <a:pPr marL="182880" lvl="0" indent="-182880" algn="l" rtl="0">
              <a:spcBef>
                <a:spcPts val="225"/>
              </a:spcBef>
              <a:spcAft>
                <a:spcPts val="0"/>
              </a:spcAft>
              <a:buSzPts val="1530"/>
              <a:buChar char="•"/>
            </a:pPr>
            <a:r>
              <a:rPr lang="sk-SK" sz="1800"/>
              <a:t>Training; </a:t>
            </a:r>
            <a:endParaRPr/>
          </a:p>
          <a:p>
            <a:pPr marL="182880" lvl="0" indent="-182880" algn="l" rtl="0">
              <a:spcBef>
                <a:spcPts val="225"/>
              </a:spcBef>
              <a:spcAft>
                <a:spcPts val="0"/>
              </a:spcAft>
              <a:buSzPts val="1530"/>
              <a:buChar char="•"/>
            </a:pPr>
            <a:r>
              <a:rPr lang="sk-SK" sz="1800"/>
              <a:t>Review; and </a:t>
            </a:r>
            <a:endParaRPr/>
          </a:p>
          <a:p>
            <a:pPr marL="182880" lvl="0" indent="-182880" algn="l" rtl="0">
              <a:spcBef>
                <a:spcPts val="225"/>
              </a:spcBef>
              <a:spcAft>
                <a:spcPts val="0"/>
              </a:spcAft>
              <a:buSzPts val="1530"/>
              <a:buChar char="•"/>
            </a:pPr>
            <a:r>
              <a:rPr lang="sk-SK" sz="1800"/>
              <a:t>Changes made…</a:t>
            </a:r>
            <a:endParaRPr/>
          </a:p>
          <a:p>
            <a:pPr marL="182880" lvl="0" indent="-85724" algn="l" rtl="0">
              <a:spcBef>
                <a:spcPts val="225"/>
              </a:spcBef>
              <a:spcAft>
                <a:spcPts val="0"/>
              </a:spcAft>
              <a:buSzPts val="1530"/>
              <a:buNone/>
            </a:pPr>
            <a:endParaRPr sz="1800"/>
          </a:p>
          <a:p>
            <a:pPr marL="182880" lvl="0" indent="-85724" algn="l" rtl="0">
              <a:spcBef>
                <a:spcPts val="225"/>
              </a:spcBef>
              <a:spcAft>
                <a:spcPts val="0"/>
              </a:spcAft>
              <a:buSzPts val="1530"/>
              <a:buNone/>
            </a:pPr>
            <a:endParaRPr sz="1800"/>
          </a:p>
          <a:p>
            <a:pPr marL="182880" lvl="0" indent="-85724" algn="l" rtl="0">
              <a:spcBef>
                <a:spcPts val="225"/>
              </a:spcBef>
              <a:spcAft>
                <a:spcPts val="0"/>
              </a:spcAft>
              <a:buSzPts val="1530"/>
              <a:buNone/>
            </a:pPr>
            <a:endParaRPr sz="1800"/>
          </a:p>
          <a:p>
            <a:pPr marL="171450" lvl="1" indent="0" algn="ctr" rtl="0">
              <a:spcBef>
                <a:spcPts val="225"/>
              </a:spcBef>
              <a:spcAft>
                <a:spcPts val="0"/>
              </a:spcAft>
              <a:buSzPts val="1275"/>
              <a:buNone/>
            </a:pPr>
            <a:r>
              <a:rPr lang="sk-SK" sz="1500" b="1"/>
              <a:t>Don’t forget—document discussion as well as actions in meetings.</a:t>
            </a:r>
            <a:endParaRPr sz="1500"/>
          </a:p>
        </p:txBody>
      </p:sp>
      <p:pic>
        <p:nvPicPr>
          <p:cNvPr id="249" name="Google Shape;249;p18"/>
          <p:cNvPicPr preferRelativeResize="0"/>
          <p:nvPr/>
        </p:nvPicPr>
        <p:blipFill rotWithShape="1">
          <a:blip r:embed="rId3">
            <a:alphaModFix/>
          </a:blip>
          <a:srcRect/>
          <a:stretch/>
        </p:blipFill>
        <p:spPr>
          <a:xfrm>
            <a:off x="5347350" y="3050234"/>
            <a:ext cx="2576750" cy="171156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5" name="Google Shape;255;p19"/>
          <p:cNvSpPr txBox="1">
            <a:spLocks noGrp="1"/>
          </p:cNvSpPr>
          <p:nvPr>
            <p:ph type="body" idx="1"/>
          </p:nvPr>
        </p:nvSpPr>
        <p:spPr>
          <a:xfrm>
            <a:off x="269823" y="2276253"/>
            <a:ext cx="5947349" cy="364017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530"/>
              <a:buNone/>
            </a:pPr>
            <a:r>
              <a:rPr lang="sk-SK" sz="1800"/>
              <a:t>Types of evidence:</a:t>
            </a:r>
            <a:endParaRPr/>
          </a:p>
          <a:p>
            <a:pPr marL="457200" lvl="1" indent="-182880" algn="l" rtl="0">
              <a:spcBef>
                <a:spcPts val="225"/>
              </a:spcBef>
              <a:spcAft>
                <a:spcPts val="0"/>
              </a:spcAft>
              <a:buSzPts val="1530"/>
              <a:buChar char="•"/>
            </a:pPr>
            <a:r>
              <a:rPr lang="sk-SK" sz="1800"/>
              <a:t>Curriculum Handbooks </a:t>
            </a:r>
            <a:endParaRPr/>
          </a:p>
          <a:p>
            <a:pPr marL="457200" lvl="1" indent="-182880" algn="l" rtl="0">
              <a:spcBef>
                <a:spcPts val="225"/>
              </a:spcBef>
              <a:spcAft>
                <a:spcPts val="0"/>
              </a:spcAft>
              <a:buSzPts val="1530"/>
              <a:buChar char="•"/>
            </a:pPr>
            <a:r>
              <a:rPr lang="sk-SK" sz="1800"/>
              <a:t>Training Materials for Curriculum Committees </a:t>
            </a:r>
            <a:endParaRPr/>
          </a:p>
          <a:p>
            <a:pPr marL="457200" lvl="1" indent="-182880" algn="l" rtl="0">
              <a:spcBef>
                <a:spcPts val="225"/>
              </a:spcBef>
              <a:spcAft>
                <a:spcPts val="0"/>
              </a:spcAft>
              <a:buSzPts val="1530"/>
              <a:buChar char="•"/>
            </a:pPr>
            <a:r>
              <a:rPr lang="sk-SK" sz="1800"/>
              <a:t>Course Outlines of Record including addendums</a:t>
            </a:r>
            <a:endParaRPr/>
          </a:p>
          <a:p>
            <a:pPr marL="457200" lvl="1" indent="-182880" algn="l" rtl="0">
              <a:spcBef>
                <a:spcPts val="225"/>
              </a:spcBef>
              <a:spcAft>
                <a:spcPts val="0"/>
              </a:spcAft>
              <a:buSzPts val="1530"/>
              <a:buChar char="•"/>
            </a:pPr>
            <a:r>
              <a:rPr lang="sk-SK" sz="1800"/>
              <a:t>Meeting notes/minutes from Curriculum committee meetings </a:t>
            </a:r>
            <a:endParaRPr/>
          </a:p>
          <a:p>
            <a:pPr marL="457200" lvl="1" indent="-182880" algn="l" rtl="0">
              <a:spcBef>
                <a:spcPts val="225"/>
              </a:spcBef>
              <a:spcAft>
                <a:spcPts val="0"/>
              </a:spcAft>
              <a:buSzPts val="1530"/>
              <a:buChar char="•"/>
            </a:pPr>
            <a:r>
              <a:rPr lang="sk-SK" sz="1800"/>
              <a:t>Inter-district Curriculum meetings (multi-college districts) </a:t>
            </a:r>
            <a:endParaRPr/>
          </a:p>
          <a:p>
            <a:pPr marL="457200" lvl="1" indent="-182880" algn="l" rtl="0">
              <a:spcBef>
                <a:spcPts val="225"/>
              </a:spcBef>
              <a:spcAft>
                <a:spcPts val="0"/>
              </a:spcAft>
              <a:buSzPts val="1530"/>
              <a:buChar char="•"/>
            </a:pPr>
            <a:r>
              <a:rPr lang="sk-SK" sz="1800"/>
              <a:t>SLO and Program Review discussions related to curriculum</a:t>
            </a:r>
            <a:endParaRPr/>
          </a:p>
          <a:p>
            <a:pPr marL="457200" lvl="1" indent="-182880" algn="l" rtl="0">
              <a:spcBef>
                <a:spcPts val="225"/>
              </a:spcBef>
              <a:spcAft>
                <a:spcPts val="0"/>
              </a:spcAft>
              <a:buSzPts val="1530"/>
              <a:buChar char="•"/>
            </a:pPr>
            <a:r>
              <a:rPr lang="sk-SK" sz="1800"/>
              <a:t>Curriculum information to the Board of Trustees</a:t>
            </a:r>
            <a:endParaRPr/>
          </a:p>
          <a:p>
            <a:pPr marL="457200" lvl="1" indent="-182880" algn="l" rtl="0">
              <a:spcBef>
                <a:spcPts val="225"/>
              </a:spcBef>
              <a:spcAft>
                <a:spcPts val="0"/>
              </a:spcAft>
              <a:buSzPts val="1530"/>
              <a:buChar char="•"/>
            </a:pPr>
            <a:r>
              <a:rPr lang="sk-SK" sz="1800"/>
              <a:t>CCCCO Curriculum Inventory</a:t>
            </a:r>
            <a:endParaRPr/>
          </a:p>
          <a:p>
            <a:pPr marL="457200" lvl="1" indent="-182880" algn="l" rtl="0">
              <a:spcBef>
                <a:spcPts val="225"/>
              </a:spcBef>
              <a:spcAft>
                <a:spcPts val="0"/>
              </a:spcAft>
              <a:buSzPts val="1530"/>
              <a:buChar char="•"/>
            </a:pPr>
            <a:r>
              <a:rPr lang="sk-SK" sz="1800"/>
              <a:t>More… </a:t>
            </a:r>
            <a:endParaRPr/>
          </a:p>
        </p:txBody>
      </p:sp>
      <p:pic>
        <p:nvPicPr>
          <p:cNvPr id="256" name="Google Shape;256;p19"/>
          <p:cNvPicPr preferRelativeResize="0"/>
          <p:nvPr/>
        </p:nvPicPr>
        <p:blipFill rotWithShape="1">
          <a:blip r:embed="rId3">
            <a:alphaModFix/>
          </a:blip>
          <a:srcRect/>
          <a:stretch/>
        </p:blipFill>
        <p:spPr>
          <a:xfrm>
            <a:off x="6217172" y="2813467"/>
            <a:ext cx="2537234" cy="2013678"/>
          </a:xfrm>
          <a:prstGeom prst="rect">
            <a:avLst/>
          </a:prstGeom>
          <a:noFill/>
          <a:ln>
            <a:noFill/>
          </a:ln>
        </p:spPr>
      </p:pic>
      <p:sp>
        <p:nvSpPr>
          <p:cNvPr id="3" name="Title 2">
            <a:extLst>
              <a:ext uri="{FF2B5EF4-FFF2-40B4-BE49-F238E27FC236}">
                <a16:creationId xmlns:a16="http://schemas.microsoft.com/office/drawing/2014/main" id="{EC8CAFDF-2C94-AF4B-908B-9B4739A9905C}"/>
              </a:ext>
            </a:extLst>
          </p:cNvPr>
          <p:cNvSpPr>
            <a:spLocks noGrp="1"/>
          </p:cNvSpPr>
          <p:nvPr>
            <p:ph type="title"/>
          </p:nvPr>
        </p:nvSpPr>
        <p:spPr/>
        <p:txBody>
          <a:bodyPr/>
          <a:lstStyle/>
          <a:p>
            <a:endParaRPr lang="en-US"/>
          </a:p>
        </p:txBody>
      </p:sp>
      <p:sp>
        <p:nvSpPr>
          <p:cNvPr id="7" name="Google Shape;247;p18">
            <a:extLst>
              <a:ext uri="{FF2B5EF4-FFF2-40B4-BE49-F238E27FC236}">
                <a16:creationId xmlns:a16="http://schemas.microsoft.com/office/drawing/2014/main" id="{456E35DF-8E7B-AE43-8E25-7CE38B4E8681}"/>
              </a:ext>
            </a:extLst>
          </p:cNvPr>
          <p:cNvSpPr txBox="1">
            <a:spLocks/>
          </p:cNvSpPr>
          <p:nvPr/>
        </p:nvSpPr>
        <p:spPr>
          <a:xfrm>
            <a:off x="393404" y="1299704"/>
            <a:ext cx="8477025" cy="89154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4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sk-SK" sz="3600" dirty="0" err="1"/>
              <a:t>Evidence</a:t>
            </a:r>
            <a:r>
              <a:rPr lang="sk-SK" sz="3600" dirty="0"/>
              <a:t> and </a:t>
            </a:r>
            <a:r>
              <a:rPr lang="sk-SK" sz="3600" dirty="0" err="1"/>
              <a:t>D</a:t>
            </a:r>
            <a:r>
              <a:rPr lang="sk-SK" dirty="0" err="1"/>
              <a:t>ocumentation</a:t>
            </a:r>
            <a:endParaRPr lang="sk-SK"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0"/>
          <p:cNvSpPr txBox="1">
            <a:spLocks noGrp="1"/>
          </p:cNvSpPr>
          <p:nvPr>
            <p:ph type="title"/>
          </p:nvPr>
        </p:nvSpPr>
        <p:spPr>
          <a:xfrm>
            <a:off x="970976" y="1185578"/>
            <a:ext cx="6421800" cy="1108800"/>
          </a:xfrm>
          <a:prstGeom prst="rect">
            <a:avLst/>
          </a:prstGeom>
          <a:noFill/>
          <a:ln>
            <a:noFill/>
          </a:ln>
        </p:spPr>
        <p:txBody>
          <a:bodyPr spcFirstLastPara="1" wrap="square" lIns="91425" tIns="45700" rIns="91425" bIns="45700" anchor="ctr" anchorCtr="0">
            <a:normAutofit/>
          </a:bodyPr>
          <a:lstStyle/>
          <a:p>
            <a:pPr marL="0" lvl="0" indent="0"/>
            <a:r>
              <a:rPr lang="sk-SK" sz="3600" dirty="0" err="1"/>
              <a:t>During</a:t>
            </a:r>
            <a:r>
              <a:rPr lang="sk-SK" sz="3600" dirty="0"/>
              <a:t> </a:t>
            </a:r>
            <a:r>
              <a:rPr lang="sk-SK" sz="3600" dirty="0" err="1"/>
              <a:t>the</a:t>
            </a:r>
            <a:r>
              <a:rPr lang="sk-SK" sz="3600" dirty="0"/>
              <a:t> Team </a:t>
            </a:r>
            <a:r>
              <a:rPr lang="sk-SK" sz="3600" dirty="0" err="1"/>
              <a:t>Visit</a:t>
            </a:r>
            <a:endParaRPr sz="3600" dirty="0"/>
          </a:p>
        </p:txBody>
      </p:sp>
      <p:sp>
        <p:nvSpPr>
          <p:cNvPr id="262" name="Google Shape;262;p20"/>
          <p:cNvSpPr txBox="1">
            <a:spLocks noGrp="1"/>
          </p:cNvSpPr>
          <p:nvPr>
            <p:ph type="body" idx="1"/>
          </p:nvPr>
        </p:nvSpPr>
        <p:spPr>
          <a:xfrm>
            <a:off x="505918" y="2656069"/>
            <a:ext cx="8139659" cy="3136693"/>
          </a:xfrm>
          <a:prstGeom prst="rect">
            <a:avLst/>
          </a:prstGeom>
          <a:noFill/>
          <a:ln>
            <a:noFill/>
          </a:ln>
        </p:spPr>
        <p:txBody>
          <a:bodyPr spcFirstLastPara="1" wrap="square" lIns="91425" tIns="45700" rIns="91425" bIns="45700" anchor="t" anchorCtr="0">
            <a:normAutofit/>
          </a:bodyPr>
          <a:lstStyle/>
          <a:p>
            <a:pPr marL="182880" lvl="0" indent="-182880" algn="l" rtl="0">
              <a:lnSpc>
                <a:spcPct val="80000"/>
              </a:lnSpc>
              <a:spcBef>
                <a:spcPts val="0"/>
              </a:spcBef>
              <a:spcAft>
                <a:spcPts val="0"/>
              </a:spcAft>
              <a:buSzPts val="1415"/>
              <a:buChar char="•"/>
            </a:pPr>
            <a:r>
              <a:rPr lang="sk-SK" sz="1665"/>
              <a:t>Team members may ask to meet with the Curriculum Chair and/or  the members of the Curriculum Committee </a:t>
            </a:r>
            <a:endParaRPr/>
          </a:p>
          <a:p>
            <a:pPr marL="182880" lvl="0" indent="-182880" algn="l" rtl="0">
              <a:lnSpc>
                <a:spcPct val="80000"/>
              </a:lnSpc>
              <a:spcBef>
                <a:spcPts val="333"/>
              </a:spcBef>
              <a:spcAft>
                <a:spcPts val="0"/>
              </a:spcAft>
              <a:buSzPts val="1415"/>
              <a:buChar char="•"/>
            </a:pPr>
            <a:r>
              <a:rPr lang="sk-SK" sz="1665"/>
              <a:t>Curriculum Chair should be familiar with (or have participated in the writing of Standards related to curriculum </a:t>
            </a:r>
            <a:endParaRPr/>
          </a:p>
          <a:p>
            <a:pPr marL="182880" lvl="0" indent="-182880" algn="l" rtl="0">
              <a:lnSpc>
                <a:spcPct val="80000"/>
              </a:lnSpc>
              <a:spcBef>
                <a:spcPts val="333"/>
              </a:spcBef>
              <a:spcAft>
                <a:spcPts val="0"/>
              </a:spcAft>
              <a:buSzPts val="1415"/>
              <a:buChar char="•"/>
            </a:pPr>
            <a:r>
              <a:rPr lang="sk-SK" sz="1665"/>
              <a:t>Have examples ready of courses, programs, addendums ready for team if they request documentation </a:t>
            </a:r>
            <a:endParaRPr/>
          </a:p>
          <a:p>
            <a:pPr marL="182880" lvl="0" indent="-182880" algn="l" rtl="0">
              <a:lnSpc>
                <a:spcPct val="80000"/>
              </a:lnSpc>
              <a:spcBef>
                <a:spcPts val="333"/>
              </a:spcBef>
              <a:spcAft>
                <a:spcPts val="0"/>
              </a:spcAft>
              <a:buSzPts val="1415"/>
              <a:buChar char="•"/>
            </a:pPr>
            <a:r>
              <a:rPr lang="sk-SK" sz="1665"/>
              <a:t>Have your curriculum inventory updated and your curriculum management system updated. </a:t>
            </a:r>
            <a:endParaRPr/>
          </a:p>
          <a:p>
            <a:pPr marL="182880" lvl="0" indent="-182880" algn="l" rtl="0">
              <a:lnSpc>
                <a:spcPct val="80000"/>
              </a:lnSpc>
              <a:spcBef>
                <a:spcPts val="333"/>
              </a:spcBef>
              <a:spcAft>
                <a:spcPts val="0"/>
              </a:spcAft>
              <a:buSzPts val="1415"/>
              <a:buChar char="•"/>
            </a:pPr>
            <a:r>
              <a:rPr lang="sk-SK" sz="1665"/>
              <a:t>Curriculum Chair and committee members should be able to explain to visiting member curriculum process (training) </a:t>
            </a:r>
            <a:endParaRPr/>
          </a:p>
          <a:p>
            <a:pPr marL="182880" lvl="0" indent="-182880" algn="l" rtl="0">
              <a:lnSpc>
                <a:spcPct val="80000"/>
              </a:lnSpc>
              <a:spcBef>
                <a:spcPts val="333"/>
              </a:spcBef>
              <a:spcAft>
                <a:spcPts val="0"/>
              </a:spcAft>
              <a:buSzPts val="1415"/>
              <a:buChar char="•"/>
            </a:pPr>
            <a:r>
              <a:rPr lang="sk-SK" sz="1665"/>
              <a:t>Curriculum Chair and committee members should be able to explain how the evaluate and make changes for improvement in curriculum process</a:t>
            </a:r>
            <a:endParaRPr/>
          </a:p>
          <a:p>
            <a:pPr marL="0" lvl="0" indent="0" algn="l" rtl="0">
              <a:lnSpc>
                <a:spcPct val="80000"/>
              </a:lnSpc>
              <a:spcBef>
                <a:spcPts val="333"/>
              </a:spcBef>
              <a:spcAft>
                <a:spcPts val="0"/>
              </a:spcAft>
              <a:buSzPts val="1415"/>
              <a:buNone/>
            </a:pPr>
            <a:endParaRPr sz="1665"/>
          </a:p>
        </p:txBody>
      </p:sp>
      <p:pic>
        <p:nvPicPr>
          <p:cNvPr id="263" name="Google Shape;263;p20"/>
          <p:cNvPicPr preferRelativeResize="0"/>
          <p:nvPr/>
        </p:nvPicPr>
        <p:blipFill>
          <a:blip r:embed="rId3">
            <a:alphaModFix/>
          </a:blip>
          <a:stretch>
            <a:fillRect/>
          </a:stretch>
        </p:blipFill>
        <p:spPr>
          <a:xfrm>
            <a:off x="5887774" y="570736"/>
            <a:ext cx="2579401" cy="1990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400"/>
              <a:buFont typeface="Arial"/>
              <a:buNone/>
            </a:pPr>
            <a:r>
              <a:rPr lang="sk-SK" sz="3600" dirty="0" err="1"/>
              <a:t>Questions</a:t>
            </a:r>
            <a:endParaRPr sz="3600" dirty="0"/>
          </a:p>
        </p:txBody>
      </p:sp>
      <p:pic>
        <p:nvPicPr>
          <p:cNvPr id="269" name="Google Shape;269;p22"/>
          <p:cNvPicPr preferRelativeResize="0"/>
          <p:nvPr/>
        </p:nvPicPr>
        <p:blipFill>
          <a:blip r:embed="rId3">
            <a:alphaModFix/>
          </a:blip>
          <a:stretch>
            <a:fillRect/>
          </a:stretch>
        </p:blipFill>
        <p:spPr>
          <a:xfrm>
            <a:off x="2248525" y="2840825"/>
            <a:ext cx="4921175" cy="2755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400"/>
              <a:buFont typeface="Arial"/>
              <a:buNone/>
            </a:pPr>
            <a:r>
              <a:rPr lang="sk-SK" sz="2400"/>
              <a:t>Thank you!</a:t>
            </a:r>
            <a:endParaRPr/>
          </a:p>
        </p:txBody>
      </p:sp>
      <p:pic>
        <p:nvPicPr>
          <p:cNvPr id="275" name="Google Shape;275;p23"/>
          <p:cNvPicPr preferRelativeResize="0"/>
          <p:nvPr/>
        </p:nvPicPr>
        <p:blipFill>
          <a:blip r:embed="rId3">
            <a:alphaModFix/>
          </a:blip>
          <a:stretch>
            <a:fillRect/>
          </a:stretch>
        </p:blipFill>
        <p:spPr>
          <a:xfrm>
            <a:off x="1614850" y="2398500"/>
            <a:ext cx="5787325" cy="3472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400"/>
              <a:buFont typeface="Arial"/>
              <a:buNone/>
            </a:pPr>
            <a:r>
              <a:rPr lang="sk-SK" sz="2400"/>
              <a:t>references</a:t>
            </a:r>
            <a:endParaRPr/>
          </a:p>
        </p:txBody>
      </p:sp>
      <p:sp>
        <p:nvSpPr>
          <p:cNvPr id="281" name="Google Shape;281;p24"/>
          <p:cNvSpPr txBox="1">
            <a:spLocks noGrp="1"/>
          </p:cNvSpPr>
          <p:nvPr>
            <p:ph type="body" idx="1"/>
          </p:nvPr>
        </p:nvSpPr>
        <p:spPr>
          <a:xfrm>
            <a:off x="505918" y="2858437"/>
            <a:ext cx="8139659" cy="2754443"/>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1530"/>
              <a:buChar char="•"/>
            </a:pPr>
            <a:r>
              <a:rPr lang="sk-SK" sz="1800"/>
              <a:t>ACCJC: </a:t>
            </a:r>
            <a:r>
              <a:rPr lang="sk-SK" sz="1800" u="sng">
                <a:solidFill>
                  <a:schemeClr val="hlink"/>
                </a:solidFill>
                <a:hlinkClick r:id="rId3"/>
              </a:rPr>
              <a:t>https://accjc.org</a:t>
            </a:r>
            <a:endParaRPr sz="1800"/>
          </a:p>
          <a:p>
            <a:pPr marL="182880" lvl="0" indent="-182880" algn="l" rtl="0">
              <a:spcBef>
                <a:spcPts val="360"/>
              </a:spcBef>
              <a:spcAft>
                <a:spcPts val="0"/>
              </a:spcAft>
              <a:buSzPts val="1530"/>
              <a:buChar char="•"/>
            </a:pPr>
            <a:r>
              <a:rPr lang="sk-SK" sz="1800"/>
              <a:t>ASCCC Accreditation Committee: </a:t>
            </a:r>
            <a:r>
              <a:rPr lang="sk-SK" sz="1800" u="sng">
                <a:solidFill>
                  <a:schemeClr val="hlink"/>
                </a:solidFill>
                <a:hlinkClick r:id="rId4"/>
              </a:rPr>
              <a:t>https://asccc.org/directory/accreditation-committee-0</a:t>
            </a:r>
            <a:endParaRPr sz="1800"/>
          </a:p>
          <a:p>
            <a:pPr marL="182880" lvl="0" indent="-85724" algn="l" rtl="0">
              <a:spcBef>
                <a:spcPts val="360"/>
              </a:spcBef>
              <a:spcAft>
                <a:spcPts val="0"/>
              </a:spcAft>
              <a:buSzPts val="1530"/>
              <a:buNone/>
            </a:pPr>
            <a:endParaRPr sz="1800"/>
          </a:p>
        </p:txBody>
      </p:sp>
      <p:pic>
        <p:nvPicPr>
          <p:cNvPr id="282" name="Google Shape;282;p24"/>
          <p:cNvPicPr preferRelativeResize="0"/>
          <p:nvPr/>
        </p:nvPicPr>
        <p:blipFill>
          <a:blip r:embed="rId5">
            <a:alphaModFix/>
          </a:blip>
          <a:stretch>
            <a:fillRect/>
          </a:stretch>
        </p:blipFill>
        <p:spPr>
          <a:xfrm>
            <a:off x="5825725" y="4079700"/>
            <a:ext cx="2655650" cy="2655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400"/>
              <a:buFont typeface="Arial"/>
              <a:buNone/>
            </a:pPr>
            <a:r>
              <a:rPr lang="sk-SK" sz="2400"/>
              <a:t>Overview</a:t>
            </a:r>
            <a:endParaRPr/>
          </a:p>
        </p:txBody>
      </p:sp>
      <p:sp>
        <p:nvSpPr>
          <p:cNvPr id="110" name="Google Shape;110;p4"/>
          <p:cNvSpPr txBox="1">
            <a:spLocks noGrp="1"/>
          </p:cNvSpPr>
          <p:nvPr>
            <p:ph type="body" idx="1"/>
          </p:nvPr>
        </p:nvSpPr>
        <p:spPr>
          <a:xfrm>
            <a:off x="505925" y="1705873"/>
            <a:ext cx="8139600" cy="3906900"/>
          </a:xfrm>
          <a:prstGeom prst="rect">
            <a:avLst/>
          </a:prstGeom>
          <a:noFill/>
          <a:ln>
            <a:noFill/>
          </a:ln>
        </p:spPr>
        <p:txBody>
          <a:bodyPr spcFirstLastPara="1" wrap="square" lIns="91425" tIns="45700" rIns="91425" bIns="45700" anchor="t" anchorCtr="0">
            <a:normAutofit/>
          </a:bodyPr>
          <a:lstStyle/>
          <a:p>
            <a:pPr marL="182880" lvl="0" indent="-238125" algn="l" rtl="0">
              <a:spcBef>
                <a:spcPts val="0"/>
              </a:spcBef>
              <a:spcAft>
                <a:spcPts val="0"/>
              </a:spcAft>
              <a:buSzPts val="2400"/>
              <a:buChar char="•"/>
            </a:pPr>
            <a:r>
              <a:rPr lang="sk-SK">
                <a:solidFill>
                  <a:srgbClr val="262626"/>
                </a:solidFill>
              </a:rPr>
              <a:t>Updates in accreditation processes</a:t>
            </a:r>
            <a:endParaRPr/>
          </a:p>
          <a:p>
            <a:pPr marL="182880" lvl="0" indent="-238125" algn="l" rtl="0">
              <a:spcBef>
                <a:spcPts val="360"/>
              </a:spcBef>
              <a:spcAft>
                <a:spcPts val="0"/>
              </a:spcAft>
              <a:buSzPts val="2400"/>
              <a:buChar char="•"/>
            </a:pPr>
            <a:r>
              <a:rPr lang="sk-SK">
                <a:solidFill>
                  <a:srgbClr val="262626"/>
                </a:solidFill>
              </a:rPr>
              <a:t>Accreditation Standards on Curriculum</a:t>
            </a:r>
            <a:endParaRPr/>
          </a:p>
          <a:p>
            <a:pPr marL="182880" lvl="0" indent="-238125" algn="l" rtl="0">
              <a:spcBef>
                <a:spcPts val="360"/>
              </a:spcBef>
              <a:spcAft>
                <a:spcPts val="0"/>
              </a:spcAft>
              <a:buSzPts val="2400"/>
              <a:buChar char="•"/>
            </a:pPr>
            <a:r>
              <a:rPr lang="sk-SK">
                <a:solidFill>
                  <a:srgbClr val="262626"/>
                </a:solidFill>
              </a:rPr>
              <a:t>Evidence and Documentation</a:t>
            </a:r>
            <a:endParaRPr/>
          </a:p>
          <a:p>
            <a:pPr marL="182880" lvl="0" indent="-238125" algn="l" rtl="0">
              <a:spcBef>
                <a:spcPts val="360"/>
              </a:spcBef>
              <a:spcAft>
                <a:spcPts val="0"/>
              </a:spcAft>
              <a:buSzPts val="2400"/>
              <a:buChar char="•"/>
            </a:pPr>
            <a:r>
              <a:rPr lang="sk-SK">
                <a:solidFill>
                  <a:srgbClr val="262626"/>
                </a:solidFill>
              </a:rPr>
              <a:t>During the Team Visit</a:t>
            </a:r>
            <a:endParaRPr/>
          </a:p>
          <a:p>
            <a:pPr marL="182880" lvl="0" indent="-238125" algn="l" rtl="0">
              <a:spcBef>
                <a:spcPts val="360"/>
              </a:spcBef>
              <a:spcAft>
                <a:spcPts val="0"/>
              </a:spcAft>
              <a:buSzPts val="2400"/>
              <a:buChar char="•"/>
            </a:pPr>
            <a:r>
              <a:rPr lang="sk-SK">
                <a:solidFill>
                  <a:srgbClr val="262626"/>
                </a:solidFill>
              </a:rPr>
              <a:t>Recent Changes</a:t>
            </a:r>
            <a:endParaRPr/>
          </a:p>
          <a:p>
            <a:pPr marL="182880" lvl="0" indent="-238125" algn="l" rtl="0">
              <a:spcBef>
                <a:spcPts val="360"/>
              </a:spcBef>
              <a:spcAft>
                <a:spcPts val="0"/>
              </a:spcAft>
              <a:buSzPts val="2400"/>
              <a:buChar char="•"/>
            </a:pPr>
            <a:r>
              <a:rPr lang="sk-SK">
                <a:solidFill>
                  <a:srgbClr val="262626"/>
                </a:solidFill>
              </a:rPr>
              <a:t>Discussion…</a:t>
            </a:r>
            <a:endParaRPr>
              <a:solidFill>
                <a:srgbClr val="262626"/>
              </a:solidFill>
            </a:endParaRPr>
          </a:p>
        </p:txBody>
      </p:sp>
      <p:pic>
        <p:nvPicPr>
          <p:cNvPr id="111" name="Google Shape;111;p4"/>
          <p:cNvPicPr preferRelativeResize="0"/>
          <p:nvPr/>
        </p:nvPicPr>
        <p:blipFill>
          <a:blip r:embed="rId3">
            <a:alphaModFix/>
          </a:blip>
          <a:stretch>
            <a:fillRect/>
          </a:stretch>
        </p:blipFill>
        <p:spPr>
          <a:xfrm>
            <a:off x="4701300" y="3372775"/>
            <a:ext cx="3338325" cy="224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sk-SK"/>
              <a:t>What's New in Accreditation </a:t>
            </a:r>
            <a:endParaRPr/>
          </a:p>
        </p:txBody>
      </p:sp>
      <p:sp>
        <p:nvSpPr>
          <p:cNvPr id="117" name="Google Shape;117;p3"/>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53339" algn="l" rtl="0">
              <a:spcBef>
                <a:spcPts val="0"/>
              </a:spcBef>
              <a:spcAft>
                <a:spcPts val="0"/>
              </a:spcAft>
              <a:buSzPts val="2040"/>
              <a:buNone/>
            </a:pPr>
            <a:r>
              <a:rPr lang="sk-SK"/>
              <a:t>Formative/Summative Review Approach (Pilot Phase)</a:t>
            </a:r>
            <a:endParaRPr/>
          </a:p>
          <a:p>
            <a:pPr marL="182880" lvl="0" indent="-53339" algn="l" rtl="0">
              <a:spcBef>
                <a:spcPts val="0"/>
              </a:spcBef>
              <a:spcAft>
                <a:spcPts val="0"/>
              </a:spcAft>
              <a:buSzPts val="2040"/>
              <a:buNone/>
            </a:pPr>
            <a:r>
              <a:rPr lang="sk-SK"/>
              <a:t>Standards Review (2021)</a:t>
            </a:r>
            <a:endParaRPr/>
          </a:p>
          <a:p>
            <a:pPr marL="182880" lvl="0" indent="-53339" algn="l" rtl="0">
              <a:spcBef>
                <a:spcPts val="0"/>
              </a:spcBef>
              <a:spcAft>
                <a:spcPts val="0"/>
              </a:spcAft>
              <a:buSzPts val="2040"/>
              <a:buNone/>
            </a:pPr>
            <a:r>
              <a:rPr lang="sk-SK"/>
              <a:t>ACCJC Leadership Transition</a:t>
            </a:r>
            <a:endParaRPr/>
          </a:p>
          <a:p>
            <a:pPr marL="182880" lvl="0" indent="-53339" algn="l" rtl="0">
              <a:spcBef>
                <a:spcPts val="0"/>
              </a:spcBef>
              <a:spcAft>
                <a:spcPts val="0"/>
              </a:spcAft>
              <a:buSzPts val="2040"/>
              <a:buNone/>
            </a:pPr>
            <a:r>
              <a:rPr lang="sk-SK"/>
              <a:t>Negotiated Rulemaking</a:t>
            </a:r>
            <a:endParaRPr/>
          </a:p>
          <a:p>
            <a:pPr marL="182880" lvl="0" indent="-53339" algn="l" rtl="0">
              <a:spcBef>
                <a:spcPts val="0"/>
              </a:spcBef>
              <a:spcAft>
                <a:spcPts val="0"/>
              </a:spcAft>
              <a:buSzPts val="2040"/>
              <a:buNone/>
            </a:pPr>
            <a:r>
              <a:rPr lang="sk-SK"/>
              <a:t>			Regular and Effective Contact</a:t>
            </a:r>
            <a:endParaRPr/>
          </a:p>
          <a:p>
            <a:pPr marL="182880" lvl="0" indent="-53339" algn="l" rtl="0">
              <a:spcBef>
                <a:spcPts val="0"/>
              </a:spcBef>
              <a:spcAft>
                <a:spcPts val="0"/>
              </a:spcAft>
              <a:buSzPts val="2040"/>
              <a:buNone/>
            </a:pPr>
            <a:r>
              <a:rPr lang="sk-SK"/>
              <a:t>			Substantive Change</a:t>
            </a:r>
            <a:endParaRPr/>
          </a:p>
        </p:txBody>
      </p:sp>
      <p:pic>
        <p:nvPicPr>
          <p:cNvPr id="118" name="Google Shape;118;p3"/>
          <p:cNvPicPr preferRelativeResize="0"/>
          <p:nvPr/>
        </p:nvPicPr>
        <p:blipFill>
          <a:blip r:embed="rId3">
            <a:alphaModFix/>
          </a:blip>
          <a:stretch>
            <a:fillRect/>
          </a:stretch>
        </p:blipFill>
        <p:spPr>
          <a:xfrm>
            <a:off x="3842925" y="3743825"/>
            <a:ext cx="4759399" cy="2825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5c2ff65fa9_0_4"/>
          <p:cNvSpPr txBox="1">
            <a:spLocks noGrp="1"/>
          </p:cNvSpPr>
          <p:nvPr>
            <p:ph type="title"/>
          </p:nvPr>
        </p:nvSpPr>
        <p:spPr>
          <a:xfrm>
            <a:off x="457200" y="792080"/>
            <a:ext cx="2139600" cy="1261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sk-SK" sz="3000" b="1"/>
              <a:t>Standard I</a:t>
            </a:r>
            <a:r>
              <a:rPr lang="sk-SK" sz="3000"/>
              <a:t> </a:t>
            </a:r>
            <a:endParaRPr sz="3000"/>
          </a:p>
        </p:txBody>
      </p:sp>
      <p:sp>
        <p:nvSpPr>
          <p:cNvPr id="125" name="Google Shape;125;g5c2ff65fa9_0_4"/>
          <p:cNvSpPr txBox="1">
            <a:spLocks noGrp="1"/>
          </p:cNvSpPr>
          <p:nvPr>
            <p:ph type="body" idx="1"/>
          </p:nvPr>
        </p:nvSpPr>
        <p:spPr>
          <a:xfrm>
            <a:off x="2971800" y="792080"/>
            <a:ext cx="5715000" cy="55779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endParaRPr sz="4800" b="1"/>
          </a:p>
          <a:p>
            <a:pPr marL="0" lvl="0" indent="0" algn="ctr" rtl="0">
              <a:spcBef>
                <a:spcPts val="640"/>
              </a:spcBef>
              <a:spcAft>
                <a:spcPts val="0"/>
              </a:spcAft>
              <a:buNone/>
            </a:pPr>
            <a:r>
              <a:rPr lang="sk-SK" sz="4800" b="1"/>
              <a:t>Mission, Academic Quality and Institutional Effectiveness</a:t>
            </a:r>
            <a:r>
              <a:rPr lang="sk-SK" b="1"/>
              <a:t> </a:t>
            </a:r>
            <a:endParaRPr b="1"/>
          </a:p>
        </p:txBody>
      </p:sp>
      <p:sp>
        <p:nvSpPr>
          <p:cNvPr id="126" name="Google Shape;126;g5c2ff65fa9_0_4"/>
          <p:cNvSpPr txBox="1">
            <a:spLocks noGrp="1"/>
          </p:cNvSpPr>
          <p:nvPr>
            <p:ph type="body" idx="2"/>
          </p:nvPr>
        </p:nvSpPr>
        <p:spPr>
          <a:xfrm>
            <a:off x="457201" y="2130552"/>
            <a:ext cx="2139600" cy="4243500"/>
          </a:xfrm>
          <a:prstGeom prst="rect">
            <a:avLst/>
          </a:prstGeom>
        </p:spPr>
        <p:txBody>
          <a:bodyPr spcFirstLastPara="1" wrap="square" lIns="91425" tIns="45700" rIns="91425" bIns="45700" anchor="t" anchorCtr="0">
            <a:noAutofit/>
          </a:bodyPr>
          <a:lstStyle/>
          <a:p>
            <a:pPr marL="0" lvl="0" indent="0" algn="l" rtl="0">
              <a:spcBef>
                <a:spcPts val="280"/>
              </a:spcBef>
              <a:spcAft>
                <a:spcPts val="0"/>
              </a:spcAft>
              <a:buNone/>
            </a:pPr>
            <a:r>
              <a:rPr lang="sk-SK" dirty="0"/>
              <a:t>I.A.3</a:t>
            </a:r>
            <a:endParaRPr dirty="0"/>
          </a:p>
          <a:p>
            <a:pPr marL="0" lvl="0" indent="0" algn="l" rtl="0">
              <a:spcBef>
                <a:spcPts val="280"/>
              </a:spcBef>
              <a:spcAft>
                <a:spcPts val="0"/>
              </a:spcAft>
              <a:buNone/>
            </a:pPr>
            <a:r>
              <a:rPr lang="sk-SK" dirty="0"/>
              <a:t>I.B.5</a:t>
            </a:r>
            <a:endParaRPr dirty="0"/>
          </a:p>
          <a:p>
            <a:pPr marL="0" lvl="0" indent="0" algn="l" rtl="0">
              <a:spcBef>
                <a:spcPts val="280"/>
              </a:spcBef>
              <a:spcAft>
                <a:spcPts val="0"/>
              </a:spcAft>
              <a:buNone/>
            </a:pPr>
            <a:r>
              <a:rPr lang="sk-SK" dirty="0" smtClean="0"/>
              <a:t>I.C.</a:t>
            </a:r>
            <a:r>
              <a:rPr lang="en-US" smtClean="0"/>
              <a:t>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505918" y="1389646"/>
            <a:ext cx="8139659" cy="996602"/>
          </a:xfrm>
          <a:prstGeom prst="rect">
            <a:avLst/>
          </a:prstGeom>
          <a:noFill/>
          <a:ln>
            <a:noFill/>
          </a:ln>
        </p:spPr>
        <p:txBody>
          <a:bodyPr spcFirstLastPara="1" wrap="square" lIns="91425" tIns="45700" rIns="91425" bIns="45700" anchor="ctr" anchorCtr="0">
            <a:normAutofit fontScale="90000"/>
          </a:bodyPr>
          <a:lstStyle/>
          <a:p>
            <a:r>
              <a:rPr lang="sk-SK" dirty="0" err="1"/>
              <a:t>Accreditation</a:t>
            </a:r>
            <a:r>
              <a:rPr lang="sk-SK" dirty="0"/>
              <a:t> </a:t>
            </a:r>
            <a:r>
              <a:rPr lang="sk-SK" dirty="0" err="1"/>
              <a:t>Standards</a:t>
            </a:r>
            <a:r>
              <a:rPr lang="sk-SK" dirty="0"/>
              <a:t> on Curriculum</a:t>
            </a:r>
            <a:endParaRPr dirty="0"/>
          </a:p>
        </p:txBody>
      </p:sp>
      <p:sp>
        <p:nvSpPr>
          <p:cNvPr id="132" name="Google Shape;132;p5"/>
          <p:cNvSpPr txBox="1">
            <a:spLocks noGrp="1"/>
          </p:cNvSpPr>
          <p:nvPr>
            <p:ph type="body" idx="1"/>
          </p:nvPr>
        </p:nvSpPr>
        <p:spPr>
          <a:xfrm>
            <a:off x="505918" y="2689798"/>
            <a:ext cx="8139660" cy="29230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530"/>
              <a:buNone/>
            </a:pPr>
            <a:r>
              <a:rPr lang="sk-SK" sz="1800">
                <a:solidFill>
                  <a:srgbClr val="262626"/>
                </a:solidFill>
              </a:rPr>
              <a:t>I.A.3. The institution’s programs and services are aligned with its mission. The mission guides institutional decision-making, planning, and resource allocation and informs institutional goals for student learning and achievement.</a:t>
            </a:r>
            <a:endParaRPr/>
          </a:p>
          <a:p>
            <a:pPr marL="0" lvl="0" indent="0" algn="l" rtl="0">
              <a:spcBef>
                <a:spcPts val="360"/>
              </a:spcBef>
              <a:spcAft>
                <a:spcPts val="0"/>
              </a:spcAft>
              <a:buSzPts val="1530"/>
              <a:buNone/>
            </a:pPr>
            <a:endParaRPr sz="1800">
              <a:solidFill>
                <a:srgbClr val="262626"/>
              </a:solidFill>
            </a:endParaRPr>
          </a:p>
          <a:p>
            <a:pPr marL="182880" lvl="0" indent="-182880" algn="l" rtl="0">
              <a:spcBef>
                <a:spcPts val="360"/>
              </a:spcBef>
              <a:spcAft>
                <a:spcPts val="0"/>
              </a:spcAft>
              <a:buSzPts val="1530"/>
              <a:buChar char="•"/>
            </a:pPr>
            <a:r>
              <a:rPr lang="sk-SK" sz="1800">
                <a:solidFill>
                  <a:srgbClr val="262626"/>
                </a:solidFill>
              </a:rPr>
              <a:t>Curriculum Committee and the college’s mission</a:t>
            </a:r>
            <a:endParaRPr sz="1800">
              <a:solidFill>
                <a:srgbClr val="262626"/>
              </a:solidFill>
            </a:endParaRPr>
          </a:p>
          <a:p>
            <a:pPr marL="182880" lvl="0" indent="-200025" algn="l" rtl="0">
              <a:spcBef>
                <a:spcPts val="360"/>
              </a:spcBef>
              <a:spcAft>
                <a:spcPts val="0"/>
              </a:spcAft>
              <a:buClr>
                <a:srgbClr val="262626"/>
              </a:buClr>
              <a:buSzPts val="1800"/>
              <a:buChar char="•"/>
            </a:pPr>
            <a:r>
              <a:rPr lang="sk-SK" sz="1800">
                <a:solidFill>
                  <a:srgbClr val="262626"/>
                </a:solidFill>
              </a:rPr>
              <a:t>Baccalaureate Degrees</a:t>
            </a:r>
            <a:endParaRPr sz="1800">
              <a:solidFill>
                <a:srgbClr val="262626"/>
              </a:solidFill>
            </a:endParaRPr>
          </a:p>
          <a:p>
            <a:pPr marL="0" lvl="0" indent="0" algn="l" rtl="0">
              <a:spcBef>
                <a:spcPts val="360"/>
              </a:spcBef>
              <a:spcAft>
                <a:spcPts val="0"/>
              </a:spcAft>
              <a:buSzPts val="1530"/>
              <a:buNone/>
            </a:pPr>
            <a:endParaRPr sz="1800"/>
          </a:p>
        </p:txBody>
      </p:sp>
      <p:pic>
        <p:nvPicPr>
          <p:cNvPr id="133" name="Google Shape;133;p5"/>
          <p:cNvPicPr preferRelativeResize="0"/>
          <p:nvPr/>
        </p:nvPicPr>
        <p:blipFill>
          <a:blip r:embed="rId3">
            <a:alphaModFix/>
          </a:blip>
          <a:stretch>
            <a:fillRect/>
          </a:stretch>
        </p:blipFill>
        <p:spPr>
          <a:xfrm>
            <a:off x="5805300" y="4430625"/>
            <a:ext cx="3124075" cy="18744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title"/>
          </p:nvPr>
        </p:nvSpPr>
        <p:spPr>
          <a:xfrm>
            <a:off x="505918" y="1389646"/>
            <a:ext cx="8139659" cy="996602"/>
          </a:xfrm>
          <a:prstGeom prst="rect">
            <a:avLst/>
          </a:prstGeom>
          <a:noFill/>
          <a:ln>
            <a:noFill/>
          </a:ln>
        </p:spPr>
        <p:txBody>
          <a:bodyPr spcFirstLastPara="1" wrap="square" lIns="91425" tIns="45700" rIns="91425" bIns="45700" anchor="ctr" anchorCtr="0">
            <a:normAutofit fontScale="90000"/>
          </a:bodyPr>
          <a:lstStyle/>
          <a:p>
            <a:r>
              <a:rPr lang="sk-SK" dirty="0" err="1"/>
              <a:t>Accreditation</a:t>
            </a:r>
            <a:r>
              <a:rPr lang="sk-SK" dirty="0"/>
              <a:t> </a:t>
            </a:r>
            <a:r>
              <a:rPr lang="sk-SK" dirty="0" err="1"/>
              <a:t>Standards</a:t>
            </a:r>
            <a:r>
              <a:rPr lang="sk-SK" dirty="0"/>
              <a:t> on Curriculum</a:t>
            </a:r>
            <a:endParaRPr dirty="0"/>
          </a:p>
        </p:txBody>
      </p:sp>
      <p:sp>
        <p:nvSpPr>
          <p:cNvPr id="139" name="Google Shape;139;p6"/>
          <p:cNvSpPr txBox="1">
            <a:spLocks noGrp="1"/>
          </p:cNvSpPr>
          <p:nvPr>
            <p:ph type="body" idx="1"/>
          </p:nvPr>
        </p:nvSpPr>
        <p:spPr>
          <a:xfrm>
            <a:off x="505918" y="2689798"/>
            <a:ext cx="8139660" cy="29230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530"/>
              <a:buNone/>
            </a:pPr>
            <a:r>
              <a:rPr lang="sk-SK" sz="1800">
                <a:solidFill>
                  <a:srgbClr val="262626"/>
                </a:solidFill>
              </a:rPr>
              <a:t>I.B.5. The institution assesses accomplishment of its mission through program review and evaluation of goals and objectives, student learning outcomes, and student achievement. Quantitative and qualitative data are disaggregated for analysis by program type and mode of delivery.</a:t>
            </a:r>
            <a:endParaRPr/>
          </a:p>
          <a:p>
            <a:pPr marL="0" lvl="0" indent="0" algn="l" rtl="0">
              <a:spcBef>
                <a:spcPts val="360"/>
              </a:spcBef>
              <a:spcAft>
                <a:spcPts val="0"/>
              </a:spcAft>
              <a:buSzPts val="1530"/>
              <a:buNone/>
            </a:pPr>
            <a:endParaRPr sz="1800">
              <a:solidFill>
                <a:srgbClr val="262626"/>
              </a:solidFill>
            </a:endParaRPr>
          </a:p>
          <a:p>
            <a:pPr marL="182880" lvl="0" indent="-182880" algn="l" rtl="0">
              <a:spcBef>
                <a:spcPts val="360"/>
              </a:spcBef>
              <a:spcAft>
                <a:spcPts val="0"/>
              </a:spcAft>
              <a:buSzPts val="1530"/>
              <a:buChar char="•"/>
            </a:pPr>
            <a:r>
              <a:rPr lang="sk-SK" sz="1800">
                <a:solidFill>
                  <a:srgbClr val="262626"/>
                </a:solidFill>
              </a:rPr>
              <a:t>Curriculum review in program review process</a:t>
            </a:r>
            <a:endParaRPr/>
          </a:p>
          <a:p>
            <a:pPr marL="0" lvl="0" indent="0" algn="l" rtl="0">
              <a:spcBef>
                <a:spcPts val="360"/>
              </a:spcBef>
              <a:spcAft>
                <a:spcPts val="0"/>
              </a:spcAft>
              <a:buSzPts val="1530"/>
              <a:buNone/>
            </a:pPr>
            <a:endParaRPr sz="1800"/>
          </a:p>
        </p:txBody>
      </p:sp>
      <p:pic>
        <p:nvPicPr>
          <p:cNvPr id="140" name="Google Shape;140;p6"/>
          <p:cNvPicPr preferRelativeResize="0"/>
          <p:nvPr/>
        </p:nvPicPr>
        <p:blipFill>
          <a:blip r:embed="rId3">
            <a:alphaModFix/>
          </a:blip>
          <a:stretch>
            <a:fillRect/>
          </a:stretch>
        </p:blipFill>
        <p:spPr>
          <a:xfrm>
            <a:off x="5611950" y="4425525"/>
            <a:ext cx="3125775" cy="2083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5c04c08afa_0_0"/>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sk-SK" dirty="0" err="1"/>
              <a:t>The</a:t>
            </a:r>
            <a:r>
              <a:rPr lang="sk-SK" dirty="0"/>
              <a:t> </a:t>
            </a:r>
            <a:r>
              <a:rPr lang="sk-SK" dirty="0" err="1"/>
              <a:t>Standards</a:t>
            </a:r>
            <a:r>
              <a:rPr lang="sk-SK" dirty="0"/>
              <a:t> and </a:t>
            </a:r>
            <a:r>
              <a:rPr lang="sk-SK" dirty="0" err="1"/>
              <a:t>the</a:t>
            </a:r>
            <a:r>
              <a:rPr lang="sk-SK" dirty="0"/>
              <a:t> </a:t>
            </a:r>
            <a:r>
              <a:rPr lang="sk-SK" dirty="0" err="1"/>
              <a:t>Catalog</a:t>
            </a:r>
            <a:endParaRPr dirty="0"/>
          </a:p>
        </p:txBody>
      </p:sp>
      <p:sp>
        <p:nvSpPr>
          <p:cNvPr id="147" name="Google Shape;147;g5c04c08afa_0_0"/>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Autofit/>
          </a:bodyPr>
          <a:lstStyle/>
          <a:p>
            <a:pPr marL="0" indent="0">
              <a:spcBef>
                <a:spcPts val="0"/>
              </a:spcBef>
              <a:buNone/>
            </a:pPr>
            <a:r>
              <a:rPr lang="en-US" sz="1800" dirty="0">
                <a:solidFill>
                  <a:srgbClr val="262626"/>
                </a:solidFill>
              </a:rPr>
              <a:t>I.C.2. The institution provides a print or online catalog for students and prospective students with precise, accurate, and current information on all facts, requirements, policies, and procedures listed in the “Catalog Requirements” (ER 20)</a:t>
            </a:r>
          </a:p>
          <a:p>
            <a:pPr marL="0" indent="0">
              <a:spcBef>
                <a:spcPts val="0"/>
              </a:spcBef>
              <a:buNone/>
            </a:pPr>
            <a:endParaRPr lang="en-US" sz="1800" dirty="0">
              <a:solidFill>
                <a:srgbClr val="262626"/>
              </a:solidFill>
            </a:endParaRPr>
          </a:p>
          <a:p>
            <a:pPr marL="0" indent="0">
              <a:spcBef>
                <a:spcPts val="0"/>
              </a:spcBef>
              <a:buNone/>
            </a:pPr>
            <a:r>
              <a:rPr lang="en-US" sz="1800" dirty="0">
                <a:solidFill>
                  <a:srgbClr val="262626"/>
                </a:solidFill>
              </a:rPr>
              <a:t>II.A.12 The institution requires of all of its degree programs a component of general education based on a carefully considered philosophy for both associate and baccalaureate degrees that is clearly stated in its catalog.</a:t>
            </a:r>
          </a:p>
          <a:p>
            <a:pPr marL="0" indent="0">
              <a:spcBef>
                <a:spcPts val="0"/>
              </a:spcBef>
              <a:buNone/>
            </a:pPr>
            <a:endParaRPr lang="en-US" sz="1800" dirty="0">
              <a:solidFill>
                <a:srgbClr val="262626"/>
              </a:solidFill>
            </a:endParaRPr>
          </a:p>
          <a:p>
            <a:pPr marL="0" indent="0">
              <a:spcBef>
                <a:spcPts val="0"/>
              </a:spcBef>
              <a:buNone/>
            </a:pPr>
            <a:r>
              <a:rPr lang="en-US" sz="1800" b="1" dirty="0">
                <a:solidFill>
                  <a:srgbClr val="262626"/>
                </a:solidFill>
              </a:rPr>
              <a:t>Catalog Requirements</a:t>
            </a:r>
          </a:p>
          <a:p>
            <a:pPr marL="285750" indent="-285750">
              <a:spcBef>
                <a:spcPts val="0"/>
              </a:spcBef>
            </a:pPr>
            <a:r>
              <a:rPr lang="en-US" sz="1800" dirty="0">
                <a:solidFill>
                  <a:srgbClr val="262626"/>
                </a:solidFill>
              </a:rPr>
              <a:t>Course, Program, and Degree Offerings</a:t>
            </a:r>
          </a:p>
          <a:p>
            <a:pPr marL="285750" indent="-285750">
              <a:spcBef>
                <a:spcPts val="0"/>
              </a:spcBef>
            </a:pPr>
            <a:r>
              <a:rPr lang="en-US" sz="1800" dirty="0">
                <a:solidFill>
                  <a:srgbClr val="262626"/>
                </a:solidFill>
              </a:rPr>
              <a:t>Student Learning Outcomes for Programs and Degrees</a:t>
            </a:r>
          </a:p>
          <a:p>
            <a:pPr marL="285750" indent="-285750">
              <a:spcBef>
                <a:spcPts val="0"/>
              </a:spcBef>
            </a:pPr>
            <a:r>
              <a:rPr lang="en-US" sz="1800" dirty="0">
                <a:solidFill>
                  <a:srgbClr val="262626"/>
                </a:solidFill>
              </a:rPr>
              <a:t>Academic Freedom Statement</a:t>
            </a:r>
          </a:p>
          <a:p>
            <a:pPr marL="285750" indent="-285750">
              <a:spcBef>
                <a:spcPts val="0"/>
              </a:spcBef>
            </a:pPr>
            <a:r>
              <a:rPr lang="en-US" sz="1800" dirty="0">
                <a:solidFill>
                  <a:srgbClr val="262626"/>
                </a:solidFill>
              </a:rPr>
              <a:t>Acceptance and Transfer of Credits</a:t>
            </a:r>
          </a:p>
        </p:txBody>
      </p:sp>
    </p:spTree>
    <p:extLst>
      <p:ext uri="{BB962C8B-B14F-4D97-AF65-F5344CB8AC3E}">
        <p14:creationId xmlns:p14="http://schemas.microsoft.com/office/powerpoint/2010/main" val="2181454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5c2ff65fa9_0_17"/>
          <p:cNvSpPr txBox="1">
            <a:spLocks noGrp="1"/>
          </p:cNvSpPr>
          <p:nvPr>
            <p:ph type="title"/>
          </p:nvPr>
        </p:nvSpPr>
        <p:spPr>
          <a:xfrm>
            <a:off x="457200" y="792080"/>
            <a:ext cx="2139600" cy="1261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sk-SK" sz="3000" b="1"/>
              <a:t>Standard II</a:t>
            </a:r>
            <a:r>
              <a:rPr lang="sk-SK" sz="3000"/>
              <a:t> </a:t>
            </a:r>
            <a:endParaRPr sz="3000"/>
          </a:p>
        </p:txBody>
      </p:sp>
      <p:sp>
        <p:nvSpPr>
          <p:cNvPr id="154" name="Google Shape;154;g5c2ff65fa9_0_17"/>
          <p:cNvSpPr txBox="1">
            <a:spLocks noGrp="1"/>
          </p:cNvSpPr>
          <p:nvPr>
            <p:ph type="body" idx="1"/>
          </p:nvPr>
        </p:nvSpPr>
        <p:spPr>
          <a:xfrm>
            <a:off x="2971800" y="792080"/>
            <a:ext cx="5715000" cy="55779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endParaRPr sz="4800" b="1"/>
          </a:p>
          <a:p>
            <a:pPr marL="0" lvl="0" indent="0" algn="ctr" rtl="0">
              <a:spcBef>
                <a:spcPts val="640"/>
              </a:spcBef>
              <a:spcAft>
                <a:spcPts val="0"/>
              </a:spcAft>
              <a:buNone/>
            </a:pPr>
            <a:r>
              <a:rPr lang="sk-SK" sz="4800" b="1"/>
              <a:t>Student Learning Programs and Support Services</a:t>
            </a:r>
            <a:r>
              <a:rPr lang="sk-SK" b="1"/>
              <a:t> </a:t>
            </a:r>
            <a:endParaRPr b="1"/>
          </a:p>
        </p:txBody>
      </p:sp>
      <p:sp>
        <p:nvSpPr>
          <p:cNvPr id="155" name="Google Shape;155;g5c2ff65fa9_0_17"/>
          <p:cNvSpPr txBox="1">
            <a:spLocks noGrp="1"/>
          </p:cNvSpPr>
          <p:nvPr>
            <p:ph type="body" idx="2"/>
          </p:nvPr>
        </p:nvSpPr>
        <p:spPr>
          <a:xfrm>
            <a:off x="457201" y="2130552"/>
            <a:ext cx="2139600" cy="4243500"/>
          </a:xfrm>
          <a:prstGeom prst="rect">
            <a:avLst/>
          </a:prstGeom>
        </p:spPr>
        <p:txBody>
          <a:bodyPr spcFirstLastPara="1" wrap="square" lIns="91425" tIns="45700" rIns="91425" bIns="45700" anchor="t" anchorCtr="0">
            <a:noAutofit/>
          </a:bodyPr>
          <a:lstStyle/>
          <a:p>
            <a:pPr marL="0" lvl="0" indent="0" algn="l" rtl="0">
              <a:spcBef>
                <a:spcPts val="280"/>
              </a:spcBef>
              <a:spcAft>
                <a:spcPts val="0"/>
              </a:spcAft>
              <a:buNone/>
            </a:pPr>
            <a:r>
              <a:rPr lang="sk-SK"/>
              <a:t>II.A.1</a:t>
            </a:r>
            <a:endParaRPr/>
          </a:p>
          <a:p>
            <a:pPr marL="0" lvl="0" indent="0" algn="l" rtl="0">
              <a:spcBef>
                <a:spcPts val="280"/>
              </a:spcBef>
              <a:spcAft>
                <a:spcPts val="0"/>
              </a:spcAft>
              <a:buNone/>
            </a:pPr>
            <a:r>
              <a:rPr lang="sk-SK"/>
              <a:t>II.A.2</a:t>
            </a:r>
            <a:endParaRPr/>
          </a:p>
          <a:p>
            <a:pPr marL="0" lvl="0" indent="0" algn="l" rtl="0">
              <a:spcBef>
                <a:spcPts val="280"/>
              </a:spcBef>
              <a:spcAft>
                <a:spcPts val="0"/>
              </a:spcAft>
              <a:buNone/>
            </a:pPr>
            <a:r>
              <a:rPr lang="sk-SK"/>
              <a:t>II.A.3</a:t>
            </a:r>
            <a:endParaRPr/>
          </a:p>
          <a:p>
            <a:pPr marL="0" lvl="0" indent="0" algn="l" rtl="0">
              <a:spcBef>
                <a:spcPts val="280"/>
              </a:spcBef>
              <a:spcAft>
                <a:spcPts val="0"/>
              </a:spcAft>
              <a:buNone/>
            </a:pPr>
            <a:r>
              <a:rPr lang="sk-SK"/>
              <a:t>II.A.4</a:t>
            </a:r>
            <a:endParaRPr/>
          </a:p>
          <a:p>
            <a:pPr marL="0" lvl="0" indent="0" algn="l" rtl="0">
              <a:spcBef>
                <a:spcPts val="280"/>
              </a:spcBef>
              <a:spcAft>
                <a:spcPts val="0"/>
              </a:spcAft>
              <a:buNone/>
            </a:pPr>
            <a:r>
              <a:rPr lang="sk-SK"/>
              <a:t>II.A.9</a:t>
            </a:r>
            <a:endParaRPr/>
          </a:p>
          <a:p>
            <a:pPr marL="0" lvl="0" indent="0" algn="l" rtl="0">
              <a:spcBef>
                <a:spcPts val="280"/>
              </a:spcBef>
              <a:spcAft>
                <a:spcPts val="0"/>
              </a:spcAft>
              <a:buNone/>
            </a:pPr>
            <a:r>
              <a:rPr lang="sk-SK"/>
              <a:t>II.A.12</a:t>
            </a:r>
            <a:endParaRPr/>
          </a:p>
          <a:p>
            <a:pPr marL="0" lvl="0" indent="0" algn="l" rtl="0">
              <a:spcBef>
                <a:spcPts val="280"/>
              </a:spcBef>
              <a:spcAft>
                <a:spcPts val="0"/>
              </a:spcAft>
              <a:buNone/>
            </a:pPr>
            <a:r>
              <a:rPr lang="sk-SK"/>
              <a:t>II.A.13</a:t>
            </a:r>
            <a:endParaRPr/>
          </a:p>
          <a:p>
            <a:pPr marL="0" lvl="0" indent="0" algn="l" rtl="0">
              <a:spcBef>
                <a:spcPts val="280"/>
              </a:spcBef>
              <a:spcAft>
                <a:spcPts val="0"/>
              </a:spcAft>
              <a:buNone/>
            </a:pPr>
            <a:r>
              <a:rPr lang="sk-SK"/>
              <a:t>II.A.16</a:t>
            </a:r>
            <a:endParaRPr/>
          </a:p>
        </p:txBody>
      </p:sp>
    </p:spTree>
  </p:cSld>
  <p:clrMapOvr>
    <a:masterClrMapping/>
  </p:clrMapOvr>
</p:sld>
</file>

<file path=ppt/theme/theme1.xml><?xml version="1.0" encoding="utf-8"?>
<a:theme xmlns:a="http://schemas.openxmlformats.org/drawingml/2006/main" name="Clarity">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1473</Words>
  <Application>Microsoft Office PowerPoint</Application>
  <PresentationFormat>On-screen Show (4:3)</PresentationFormat>
  <Paragraphs>154</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Clarity</vt:lpstr>
      <vt:lpstr>CURRICULUM AND ACCREDITATION </vt:lpstr>
      <vt:lpstr>Breakout Description </vt:lpstr>
      <vt:lpstr>Overview</vt:lpstr>
      <vt:lpstr>What's New in Accreditation </vt:lpstr>
      <vt:lpstr>Standard I </vt:lpstr>
      <vt:lpstr>Accreditation Standards on Curriculum</vt:lpstr>
      <vt:lpstr>Accreditation Standards on Curriculum</vt:lpstr>
      <vt:lpstr>The Standards and the Catalog</vt:lpstr>
      <vt:lpstr>Standard II </vt:lpstr>
      <vt:lpstr>Accreditation Standards on Curriculum</vt:lpstr>
      <vt:lpstr>Standard II.A.2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Standard IV </vt:lpstr>
      <vt:lpstr>PowerPoint Presentation</vt:lpstr>
      <vt:lpstr>Policies Aligned to Curriculum </vt:lpstr>
      <vt:lpstr>Evidence and Documentation</vt:lpstr>
      <vt:lpstr>PowerPoint Presentation</vt:lpstr>
      <vt:lpstr>During the Team Visit</vt:lpstr>
      <vt:lpstr>Questions</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AND ACCREDITATION</dc:title>
  <dc:creator>Virginia May</dc:creator>
  <cp:lastModifiedBy>Stephanie Curry</cp:lastModifiedBy>
  <cp:revision>6</cp:revision>
  <dcterms:created xsi:type="dcterms:W3CDTF">2015-10-21T19:14:41Z</dcterms:created>
  <dcterms:modified xsi:type="dcterms:W3CDTF">2019-07-13T17:36:16Z</dcterms:modified>
</cp:coreProperties>
</file>