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74" r:id="rId7"/>
    <p:sldId id="273" r:id="rId8"/>
    <p:sldId id="275" r:id="rId9"/>
    <p:sldId id="276" r:id="rId10"/>
    <p:sldId id="268" r:id="rId11"/>
    <p:sldId id="269" r:id="rId12"/>
    <p:sldId id="270" r:id="rId13"/>
    <p:sldId id="264" r:id="rId14"/>
    <p:sldId id="277" r:id="rId15"/>
    <p:sldId id="278" r:id="rId16"/>
    <p:sldId id="27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November 1,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ranet.cccco.edu/Portals/1/ExecutiveOffice/Board/2016_agendas/May/Attachment-4.6-EEO-Update.pdf" TargetMode="External"/><Relationship Id="rId3" Type="http://schemas.openxmlformats.org/officeDocument/2006/relationships/hyperlink" Target="https://govt.westlaw.com/calregs/Browse/Home/California/CaliforniaCodeofRegulations?guid=I541111F0D48411DEBC02831C6D6C108E&amp;originationContext=documenttoc&amp;transitionType=Default&amp;contextData=(sc.Defaul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sz="3600" b="1" cap="none" dirty="0" smtClean="0">
                <a:solidFill>
                  <a:schemeClr val="tx1"/>
                </a:solidFill>
                <a:latin typeface="Times New Roman"/>
                <a:cs typeface="Times New Roman"/>
              </a:rPr>
              <a:t>Job Announcement to Tenure Review</a:t>
            </a:r>
            <a:r>
              <a:rPr lang="en-US" sz="3600" cap="none" dirty="0" smtClean="0">
                <a:solidFill>
                  <a:schemeClr val="tx1"/>
                </a:solidFill>
                <a:latin typeface="Times New Roman"/>
                <a:cs typeface="Times New Roman"/>
              </a:rPr>
              <a:t>: Continuing the Conversation of Faculty Diversity and Educational Policies</a:t>
            </a:r>
            <a:endParaRPr lang="en-US" sz="3600" cap="none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9610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Adrienne Foster, ASCCC Executive Committee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Ginni May, ASCCC Executive Committee</a:t>
            </a: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Fall Plenary Session 2016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November 3-5, Costa Mesa</a:t>
            </a:r>
            <a:endParaRPr lang="en-US" sz="1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j014902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980" y="4429303"/>
            <a:ext cx="1938244" cy="129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EEO Plan </a:t>
            </a:r>
            <a:r>
              <a:rPr lang="mr-IN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9 Multiple Methods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-Hiring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1. District’s EEO Advisory Committee and EEO Plan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2. Board policies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and adopted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3. Incentives for hard-to-hire areas/disciplines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. Focused outreach and publications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Examples: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Faculty Diversity Internship Programs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Announcements to HSI, HBCUs, Diversity Journals</a:t>
            </a: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266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EEO Plan </a:t>
            </a:r>
            <a:r>
              <a:rPr lang="mr-IN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9 Multiple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Hiring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5. Procedures for addressing diversity throughout hiring steps and levels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6. Consistent and ongoing training for hiring committees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Examples: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Training on implicit bias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IEPI Trainings in January/February 2016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Inclusive and inviting job announcements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Diverse committee composition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496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EEO Plan </a:t>
            </a:r>
            <a:r>
              <a:rPr lang="mr-IN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9 Multiple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Post-Hiring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7. Professional development focused on diversity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8. Diversity incorporated into criteria for employee evaluation and tenure review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9. Grow-Your-Own programs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Examples: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Faculty Academies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Teachers 4 Equity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Courageous Conversations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Serious review of how faculty are meeting diversity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410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Long Term Preparation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California Community Colleges Chancellor’s Office in partnership with the Academic Senate for California Community Colleges and others: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AA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to MA Faculty Diversity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Pathway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Initiative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Education Code §87108(a)(1):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Activities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designed to encourage community college students to become qualified for, and seek, employment as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community college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faculty or administrators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243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Local Educational Policies Committee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Educational Policies Committee studies educational issues of concern to the Academic Senate and is the standing committee that recommends educational policies to the Executive </a:t>
            </a:r>
            <a:r>
              <a:rPr lang="en-US" dirty="0" smtClean="0">
                <a:latin typeface="Times New Roman"/>
                <a:cs typeface="Times New Roman"/>
              </a:rPr>
              <a:t>Committee and your Senates. 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This </a:t>
            </a:r>
            <a:r>
              <a:rPr lang="en-US" dirty="0">
                <a:latin typeface="Times New Roman"/>
                <a:cs typeface="Times New Roman"/>
              </a:rPr>
              <a:t>Committee </a:t>
            </a:r>
            <a:r>
              <a:rPr lang="en-US" dirty="0" smtClean="0">
                <a:latin typeface="Times New Roman"/>
                <a:cs typeface="Times New Roman"/>
              </a:rPr>
              <a:t>should provide </a:t>
            </a:r>
            <a:r>
              <a:rPr lang="en-US" dirty="0">
                <a:latin typeface="Times New Roman"/>
                <a:cs typeface="Times New Roman"/>
              </a:rPr>
              <a:t>a forum for high-level discussion and development of Academic Senate Policy, including its effect on </a:t>
            </a:r>
            <a:r>
              <a:rPr lang="en-US" dirty="0" smtClean="0">
                <a:latin typeface="Times New Roman"/>
                <a:cs typeface="Times New Roman"/>
              </a:rPr>
              <a:t>faculty.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090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Discussion and Questions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What is your college doing?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r"/>
            <a:r>
              <a:rPr lang="en-US" dirty="0" smtClean="0">
                <a:latin typeface="Times New Roman"/>
                <a:cs typeface="Times New Roman"/>
              </a:rPr>
              <a:t>What would like your college do?</a:t>
            </a:r>
          </a:p>
          <a:p>
            <a:pPr marL="0" indent="0" algn="r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00" y="4139515"/>
            <a:ext cx="39116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70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Thank you!!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2750" r="27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3693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References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Equal Employment Opportunity - CCCCO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httphttp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://extranet.cccco.edu/Divisions/Legal/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EEO.aspx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  <a:hlinkClick r:id="rId2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AA to MA Faculty Diversity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Pathway Initiative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http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://extranet.cccco.edu/Portals/1/ExecutiveOffice/Board/2016_agendas/May/Attachment-4.6-EEO-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hlinkClick r:id="rId2"/>
              </a:rPr>
              <a:t>Update.pdf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Title 5, Division 6, Chapter 4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hlinkClick r:id="rId3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  <a:hlinkClick r:id="rId3"/>
              </a:rPr>
              <a:t>://govt.westlaw.com/calregs/Browse/Home/California/CaliforniaCodeofRegulations?guid=I541111F0D48411DEBC02831C6D6C108E&amp;originationContext=documenttoc&amp;transitionType=Default&amp;contextData=(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  <a:hlinkClick r:id="rId3"/>
              </a:rPr>
              <a:t>sc.Default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344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Overview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Why do we need a faculty body prepared to address the needs of diverse students?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What does the data show?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How do colleges address diversity issues in areas such as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Tenure review?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Evaluation?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Mentoring?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Legal Requirements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973225" cy="48768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24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California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Title 5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§53003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(c):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Screening/selection committee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shall be trained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on: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1224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a) federal and state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law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, including Title 5;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(b) the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educational benefits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of workforce diversity;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(c) the elimination of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bias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in hiring decisions; and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(d) </a:t>
            </a:r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best practices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in serving on a selection/screening committee.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31" y="2874350"/>
            <a:ext cx="3474769" cy="26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11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Law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Two Purposes</a:t>
            </a:r>
            <a:r>
              <a:rPr lang="mr-IN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Nondiscrimination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Laws Prohibit Discrimination </a:t>
            </a:r>
          </a:p>
          <a:p>
            <a:pPr marL="0" indent="0" algn="r">
              <a:buNone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r">
              <a:buNone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r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r">
              <a:buNone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r">
              <a:buNone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EEO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Laws Promote Inclusion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009" y="3217169"/>
            <a:ext cx="2679178" cy="206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3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Laws Prohibiting Discrimination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Education Code §87100 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>
                <a:latin typeface="Times New Roman"/>
                <a:cs typeface="Times New Roman"/>
              </a:rPr>
              <a:t>b) It is the intent of the Legislature to establish and </a:t>
            </a:r>
            <a:r>
              <a:rPr lang="en-US" dirty="0" smtClean="0">
                <a:latin typeface="Times New Roman"/>
                <a:cs typeface="Times New Roman"/>
              </a:rPr>
              <a:t>maintain within </a:t>
            </a:r>
            <a:r>
              <a:rPr lang="en-US" dirty="0">
                <a:latin typeface="Times New Roman"/>
                <a:cs typeface="Times New Roman"/>
              </a:rPr>
              <a:t>the California Community College districts a policy of </a:t>
            </a:r>
            <a:r>
              <a:rPr lang="en-US" dirty="0" smtClean="0">
                <a:latin typeface="Times New Roman"/>
                <a:cs typeface="Times New Roman"/>
              </a:rPr>
              <a:t>equal opportunity </a:t>
            </a:r>
            <a:r>
              <a:rPr lang="en-US" dirty="0">
                <a:latin typeface="Times New Roman"/>
                <a:cs typeface="Times New Roman"/>
              </a:rPr>
              <a:t>in employment for all persons, and to </a:t>
            </a:r>
            <a:r>
              <a:rPr lang="en-US" b="1" dirty="0" smtClean="0">
                <a:latin typeface="Times New Roman"/>
                <a:cs typeface="Times New Roman"/>
              </a:rPr>
              <a:t>prohibit discrimination </a:t>
            </a:r>
            <a:r>
              <a:rPr lang="en-US" b="1" dirty="0">
                <a:latin typeface="Times New Roman"/>
                <a:cs typeface="Times New Roman"/>
              </a:rPr>
              <a:t>or preferential treatment based on ethnic </a:t>
            </a:r>
            <a:r>
              <a:rPr lang="en-US" b="1" dirty="0" smtClean="0">
                <a:latin typeface="Times New Roman"/>
                <a:cs typeface="Times New Roman"/>
              </a:rPr>
              <a:t>group identification</a:t>
            </a:r>
            <a:r>
              <a:rPr lang="en-US" b="1" dirty="0">
                <a:latin typeface="Times New Roman"/>
                <a:cs typeface="Times New Roman"/>
              </a:rPr>
              <a:t>, or on any basis listed in</a:t>
            </a:r>
            <a:r>
              <a:rPr lang="en-US" dirty="0">
                <a:latin typeface="Times New Roman"/>
                <a:cs typeface="Times New Roman"/>
              </a:rPr>
              <a:t> subdivision (a) of </a:t>
            </a:r>
            <a:r>
              <a:rPr lang="en-US" dirty="0" smtClean="0">
                <a:latin typeface="Times New Roman"/>
                <a:cs typeface="Times New Roman"/>
              </a:rPr>
              <a:t>Section 12940 </a:t>
            </a:r>
            <a:r>
              <a:rPr lang="en-US" dirty="0">
                <a:latin typeface="Times New Roman"/>
                <a:cs typeface="Times New Roman"/>
              </a:rPr>
              <a:t>of the Government Code, as those bases are defined in </a:t>
            </a:r>
            <a:r>
              <a:rPr lang="en-US" dirty="0" smtClean="0">
                <a:latin typeface="Times New Roman"/>
                <a:cs typeface="Times New Roman"/>
              </a:rPr>
              <a:t>Sections 12926 </a:t>
            </a:r>
            <a:r>
              <a:rPr lang="en-US" dirty="0">
                <a:latin typeface="Times New Roman"/>
                <a:cs typeface="Times New Roman"/>
              </a:rPr>
              <a:t>and 12926.1 of the Government Code, except as </a:t>
            </a:r>
            <a:r>
              <a:rPr lang="en-US" dirty="0" smtClean="0">
                <a:latin typeface="Times New Roman"/>
                <a:cs typeface="Times New Roman"/>
              </a:rPr>
              <a:t>otherwise provided </a:t>
            </a:r>
            <a:r>
              <a:rPr lang="en-US" dirty="0">
                <a:latin typeface="Times New Roman"/>
                <a:cs typeface="Times New Roman"/>
              </a:rPr>
              <a:t>in Section 12940 of the Government Code. 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190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Laws Prohibiting Discrimination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7000"/>
            <a:ext cx="8229600" cy="3869999"/>
          </a:xfrm>
        </p:spPr>
        <p:txBody>
          <a:bodyPr numCol="2">
            <a:normAutofit lnSpcReduction="10000"/>
          </a:bodyPr>
          <a:lstStyle/>
          <a:p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ace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religious creed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olor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national origin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ancestry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physical disability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mental disability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medical condition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genetic information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marital status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sex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gender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gender identity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gender expression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age,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sexual orientation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Military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veteran </a:t>
            </a:r>
            <a:r>
              <a:rPr lang="en-US" dirty="0">
                <a:latin typeface="Times New Roman"/>
                <a:cs typeface="Times New Roman"/>
              </a:rPr>
              <a:t>status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3429" y="1524000"/>
            <a:ext cx="638283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Areas listed in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Education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Code §12940 (a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  <a:p>
            <a:pPr algn="ctr"/>
            <a:endParaRPr lang="en-US" sz="2400" dirty="0">
              <a:latin typeface="Times New Roman"/>
              <a:cs typeface="Times New Roman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872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Laws Promoting Inclusion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Education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Code </a:t>
            </a:r>
            <a:r>
              <a:rPr lang="en-US" sz="2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§87100 </a:t>
            </a:r>
            <a:endParaRPr lang="en-US" sz="26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(a) The </a:t>
            </a:r>
            <a:r>
              <a:rPr lang="en-US" dirty="0">
                <a:latin typeface="Times New Roman"/>
                <a:cs typeface="Times New Roman"/>
              </a:rPr>
              <a:t>Legislature finds and declares all of the following: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 (</a:t>
            </a:r>
            <a:r>
              <a:rPr lang="en-US" dirty="0">
                <a:latin typeface="Times New Roman"/>
                <a:cs typeface="Times New Roman"/>
              </a:rPr>
              <a:t>1) In fulfilling its mission within California's system of </a:t>
            </a:r>
            <a:r>
              <a:rPr lang="en-US" dirty="0" smtClean="0">
                <a:latin typeface="Times New Roman"/>
                <a:cs typeface="Times New Roman"/>
              </a:rPr>
              <a:t>public higher </a:t>
            </a:r>
            <a:r>
              <a:rPr lang="en-US" dirty="0">
                <a:latin typeface="Times New Roman"/>
                <a:cs typeface="Times New Roman"/>
              </a:rPr>
              <a:t>education, the California Community Colleges are committed </a:t>
            </a:r>
            <a:r>
              <a:rPr lang="en-US" dirty="0" smtClean="0">
                <a:latin typeface="Times New Roman"/>
                <a:cs typeface="Times New Roman"/>
              </a:rPr>
              <a:t>to academic </a:t>
            </a:r>
            <a:r>
              <a:rPr lang="en-US" dirty="0">
                <a:latin typeface="Times New Roman"/>
                <a:cs typeface="Times New Roman"/>
              </a:rPr>
              <a:t>excellence and to providing all students with </a:t>
            </a:r>
            <a:r>
              <a:rPr lang="en-US" dirty="0" smtClean="0">
                <a:latin typeface="Times New Roman"/>
                <a:cs typeface="Times New Roman"/>
              </a:rPr>
              <a:t>the opportunity </a:t>
            </a:r>
            <a:r>
              <a:rPr lang="en-US" dirty="0">
                <a:latin typeface="Times New Roman"/>
                <a:cs typeface="Times New Roman"/>
              </a:rPr>
              <a:t>to succeed in their chosen educational pursuits.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 (</a:t>
            </a:r>
            <a:r>
              <a:rPr lang="en-US" dirty="0">
                <a:latin typeface="Times New Roman"/>
                <a:cs typeface="Times New Roman"/>
              </a:rPr>
              <a:t>2) Academic excellence can best be sustained in a climate </a:t>
            </a:r>
            <a:r>
              <a:rPr lang="en-US" dirty="0" smtClean="0">
                <a:latin typeface="Times New Roman"/>
                <a:cs typeface="Times New Roman"/>
              </a:rPr>
              <a:t>of acceptance </a:t>
            </a:r>
            <a:r>
              <a:rPr lang="en-US" dirty="0">
                <a:latin typeface="Times New Roman"/>
                <a:cs typeface="Times New Roman"/>
              </a:rPr>
              <a:t>and with the </a:t>
            </a:r>
            <a:r>
              <a:rPr lang="en-US" b="1" dirty="0">
                <a:latin typeface="Times New Roman"/>
                <a:cs typeface="Times New Roman"/>
              </a:rPr>
              <a:t>inclusion of persons from a wide variety </a:t>
            </a:r>
            <a:r>
              <a:rPr lang="en-US" b="1" dirty="0" smtClean="0">
                <a:latin typeface="Times New Roman"/>
                <a:cs typeface="Times New Roman"/>
              </a:rPr>
              <a:t>of backgrounds </a:t>
            </a:r>
            <a:r>
              <a:rPr lang="en-US" b="1" dirty="0">
                <a:latin typeface="Times New Roman"/>
                <a:cs typeface="Times New Roman"/>
              </a:rPr>
              <a:t>and preparations </a:t>
            </a:r>
            <a:r>
              <a:rPr lang="en-US" dirty="0">
                <a:latin typeface="Times New Roman"/>
                <a:cs typeface="Times New Roman"/>
              </a:rPr>
              <a:t>to provide service to an </a:t>
            </a:r>
            <a:r>
              <a:rPr lang="en-US" b="1" dirty="0" smtClean="0">
                <a:latin typeface="Times New Roman"/>
                <a:cs typeface="Times New Roman"/>
              </a:rPr>
              <a:t>increasingly diverse </a:t>
            </a:r>
            <a:r>
              <a:rPr lang="en-US" b="1" dirty="0">
                <a:latin typeface="Times New Roman"/>
                <a:cs typeface="Times New Roman"/>
              </a:rPr>
              <a:t>student population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(</a:t>
            </a:r>
            <a:r>
              <a:rPr lang="en-US" dirty="0">
                <a:latin typeface="Times New Roman"/>
                <a:cs typeface="Times New Roman"/>
              </a:rPr>
              <a:t>3) A work force that is continually </a:t>
            </a:r>
            <a:r>
              <a:rPr lang="en-US" b="1" dirty="0">
                <a:latin typeface="Times New Roman"/>
                <a:cs typeface="Times New Roman"/>
              </a:rPr>
              <a:t>responsive to the needs of </a:t>
            </a:r>
            <a:r>
              <a:rPr lang="en-US" b="1" dirty="0" smtClean="0">
                <a:latin typeface="Times New Roman"/>
                <a:cs typeface="Times New Roman"/>
              </a:rPr>
              <a:t>a diverse </a:t>
            </a:r>
            <a:r>
              <a:rPr lang="en-US" b="1" dirty="0">
                <a:latin typeface="Times New Roman"/>
                <a:cs typeface="Times New Roman"/>
              </a:rPr>
              <a:t>student population</a:t>
            </a:r>
            <a:r>
              <a:rPr lang="en-US" dirty="0">
                <a:latin typeface="Times New Roman"/>
                <a:cs typeface="Times New Roman"/>
              </a:rPr>
              <a:t> may be achieved by ensuring that </a:t>
            </a:r>
            <a:r>
              <a:rPr lang="en-US" b="1" dirty="0" smtClean="0">
                <a:latin typeface="Times New Roman"/>
                <a:cs typeface="Times New Roman"/>
              </a:rPr>
              <a:t>all persons </a:t>
            </a:r>
            <a:r>
              <a:rPr lang="en-US" b="1" dirty="0">
                <a:latin typeface="Times New Roman"/>
                <a:cs typeface="Times New Roman"/>
              </a:rPr>
              <a:t>receive an equal opportunity to compete for employment </a:t>
            </a:r>
            <a:r>
              <a:rPr lang="en-US" b="1" dirty="0" smtClean="0">
                <a:latin typeface="Times New Roman"/>
                <a:cs typeface="Times New Roman"/>
              </a:rPr>
              <a:t>and promotion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within the community college districts and by </a:t>
            </a:r>
            <a:r>
              <a:rPr lang="en-US" b="1" dirty="0" smtClean="0">
                <a:latin typeface="Times New Roman"/>
                <a:cs typeface="Times New Roman"/>
              </a:rPr>
              <a:t>eliminating barriers </a:t>
            </a:r>
            <a:r>
              <a:rPr lang="en-US" b="1" dirty="0">
                <a:latin typeface="Times New Roman"/>
                <a:cs typeface="Times New Roman"/>
              </a:rPr>
              <a:t>to equal employment opportunity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073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Laws Promoting Inclusion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Education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Code </a:t>
            </a:r>
            <a:r>
              <a:rPr lang="en-US" sz="2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§87100 </a:t>
            </a:r>
            <a:endParaRPr lang="en-US" sz="26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(b) 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r>
              <a:rPr lang="en-US" dirty="0" smtClean="0">
                <a:latin typeface="Times New Roman"/>
                <a:cs typeface="Times New Roman"/>
              </a:rPr>
              <a:t>Every </a:t>
            </a:r>
            <a:r>
              <a:rPr lang="en-US" dirty="0">
                <a:latin typeface="Times New Roman"/>
                <a:cs typeface="Times New Roman"/>
              </a:rPr>
              <a:t>aspect of personnel policy and practice in the community college districts should advance </a:t>
            </a:r>
            <a:r>
              <a:rPr lang="en-US" b="1" dirty="0">
                <a:latin typeface="Times New Roman"/>
                <a:cs typeface="Times New Roman"/>
              </a:rPr>
              <a:t>the realization of inclusion through a continuing program of equal employment opportunity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4040712"/>
            <a:ext cx="52832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3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Equal Employment Opportunity Plan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Times New Roman"/>
                <a:cs typeface="Times New Roman"/>
              </a:rPr>
              <a:t>Title 5 §53003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Requires each community college district to establish an Equal Employment Opportunity (EEO) Plan to be approved the California Community Colleges Chancellor’s Office.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Requires that the EEO Plan be reviewed at least once every three years.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The EEO Plan includes 9 Multiple Methods—Districts must meet method 1 and a minimum of five of methods 2 thru 9.</a:t>
            </a:r>
          </a:p>
        </p:txBody>
      </p:sp>
    </p:spTree>
    <p:extLst>
      <p:ext uri="{BB962C8B-B14F-4D97-AF65-F5344CB8AC3E}">
        <p14:creationId xmlns:p14="http://schemas.microsoft.com/office/powerpoint/2010/main" val="299987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301</TotalTime>
  <Words>947</Words>
  <Application>Microsoft Macintosh PowerPoint</Application>
  <PresentationFormat>On-screen Show (4:3)</PresentationFormat>
  <Paragraphs>128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Job Announcement to Tenure Review: Continuing the Conversation of Faculty Diversity and Educational Policies</vt:lpstr>
      <vt:lpstr>Overview</vt:lpstr>
      <vt:lpstr>Legal Requirements</vt:lpstr>
      <vt:lpstr>The Law</vt:lpstr>
      <vt:lpstr>Laws Prohibiting Discrimination</vt:lpstr>
      <vt:lpstr>Laws Prohibiting Discrimination</vt:lpstr>
      <vt:lpstr>Laws Promoting Inclusion</vt:lpstr>
      <vt:lpstr>Laws Promoting Inclusion</vt:lpstr>
      <vt:lpstr>Equal Employment Opportunity Plan</vt:lpstr>
      <vt:lpstr>EEO Plan – 9 Multiple Methods</vt:lpstr>
      <vt:lpstr>EEO Plan – 9 Multiple Methods</vt:lpstr>
      <vt:lpstr>EEO Plan – 9 Multiple Methods</vt:lpstr>
      <vt:lpstr>Long Term Preparation</vt:lpstr>
      <vt:lpstr>Local Educational Policies Committee</vt:lpstr>
      <vt:lpstr>Discussion and Questions</vt:lpstr>
      <vt:lpstr>Thank you!!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Virginia May</cp:lastModifiedBy>
  <cp:revision>83</cp:revision>
  <dcterms:created xsi:type="dcterms:W3CDTF">2015-10-21T19:14:41Z</dcterms:created>
  <dcterms:modified xsi:type="dcterms:W3CDTF">2016-11-02T03:58:50Z</dcterms:modified>
</cp:coreProperties>
</file>