
<file path=[Content_Types].xml><?xml version="1.0" encoding="utf-8"?>
<Types xmlns="http://schemas.openxmlformats.org/package/2006/content-types">
  <Default Extension="xml" ContentType="application/xml"/>
  <Default Extension="wmf" ContentType="image/x-wmf"/>
  <Default Extension="jpeg" ContentType="image/jpeg"/>
  <Default Extension="jpg" ContentType="image/jpeg"/>
  <Default Extension="rels" ContentType="application/vnd.openxmlformats-package.relationships+xml"/>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032" r:id="rId1"/>
  </p:sldMasterIdLst>
  <p:notesMasterIdLst>
    <p:notesMasterId r:id="rId39"/>
  </p:notesMasterIdLst>
  <p:sldIdLst>
    <p:sldId id="256" r:id="rId2"/>
    <p:sldId id="297" r:id="rId3"/>
    <p:sldId id="298" r:id="rId4"/>
    <p:sldId id="296" r:id="rId5"/>
    <p:sldId id="315" r:id="rId6"/>
    <p:sldId id="273" r:id="rId7"/>
    <p:sldId id="274" r:id="rId8"/>
    <p:sldId id="275" r:id="rId9"/>
    <p:sldId id="321" r:id="rId10"/>
    <p:sldId id="290" r:id="rId11"/>
    <p:sldId id="291" r:id="rId12"/>
    <p:sldId id="292" r:id="rId13"/>
    <p:sldId id="295" r:id="rId14"/>
    <p:sldId id="293" r:id="rId15"/>
    <p:sldId id="294" r:id="rId16"/>
    <p:sldId id="277" r:id="rId17"/>
    <p:sldId id="279" r:id="rId18"/>
    <p:sldId id="280" r:id="rId19"/>
    <p:sldId id="281" r:id="rId20"/>
    <p:sldId id="282" r:id="rId21"/>
    <p:sldId id="313" r:id="rId22"/>
    <p:sldId id="283" r:id="rId23"/>
    <p:sldId id="284" r:id="rId24"/>
    <p:sldId id="285" r:id="rId25"/>
    <p:sldId id="287" r:id="rId26"/>
    <p:sldId id="316" r:id="rId27"/>
    <p:sldId id="323" r:id="rId28"/>
    <p:sldId id="317" r:id="rId29"/>
    <p:sldId id="324" r:id="rId30"/>
    <p:sldId id="322" r:id="rId31"/>
    <p:sldId id="319" r:id="rId32"/>
    <p:sldId id="325" r:id="rId33"/>
    <p:sldId id="326" r:id="rId34"/>
    <p:sldId id="320" r:id="rId35"/>
    <p:sldId id="327" r:id="rId36"/>
    <p:sldId id="288" r:id="rId37"/>
    <p:sldId id="301" r:id="rId3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65" d="100"/>
          <a:sy n="65" d="100"/>
        </p:scale>
        <p:origin x="-1488" y="-12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notesMaster" Target="notesMasters/notesMaster1.xml"/><Relationship Id="rId40" Type="http://schemas.openxmlformats.org/officeDocument/2006/relationships/printerSettings" Target="printerSettings/printerSettings1.bin"/><Relationship Id="rId41" Type="http://schemas.openxmlformats.org/officeDocument/2006/relationships/presProps" Target="presProps.xml"/><Relationship Id="rId42" Type="http://schemas.openxmlformats.org/officeDocument/2006/relationships/viewProps" Target="viewProps.xml"/><Relationship Id="rId43" Type="http://schemas.openxmlformats.org/officeDocument/2006/relationships/theme" Target="theme/theme1.xml"/><Relationship Id="rId4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88DB8B9-F761-C540-90B3-7216A8D250CD}" type="datetimeFigureOut">
              <a:rPr lang="en-US" smtClean="0"/>
              <a:t>6/9/16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4569583-64BE-CB45-AA01-BF7CBA3CEAA3}" type="slidenum">
              <a:rPr lang="en-US" smtClean="0"/>
              <a:t>‹#›</a:t>
            </a:fld>
            <a:endParaRPr lang="en-US"/>
          </a:p>
        </p:txBody>
      </p:sp>
    </p:spTree>
    <p:extLst>
      <p:ext uri="{BB962C8B-B14F-4D97-AF65-F5344CB8AC3E}">
        <p14:creationId xmlns:p14="http://schemas.microsoft.com/office/powerpoint/2010/main" val="180312490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274">
              <a:defRPr sz="2400">
                <a:solidFill>
                  <a:schemeClr val="tx1"/>
                </a:solidFill>
                <a:latin typeface="Tahoma" charset="0"/>
                <a:ea typeface="ＭＳ Ｐゴシック" charset="0"/>
                <a:cs typeface="ＭＳ Ｐゴシック" charset="0"/>
              </a:defRPr>
            </a:lvl1pPr>
            <a:lvl2pPr marL="730171" indent="-280835" defTabSz="914274">
              <a:defRPr sz="2400">
                <a:solidFill>
                  <a:schemeClr val="tx1"/>
                </a:solidFill>
                <a:latin typeface="Tahoma" charset="0"/>
                <a:ea typeface="ＭＳ Ｐゴシック" charset="0"/>
              </a:defRPr>
            </a:lvl2pPr>
            <a:lvl3pPr marL="1123340" indent="-224668" defTabSz="914274">
              <a:defRPr sz="2400">
                <a:solidFill>
                  <a:schemeClr val="tx1"/>
                </a:solidFill>
                <a:latin typeface="Tahoma" charset="0"/>
                <a:ea typeface="ＭＳ Ｐゴシック" charset="0"/>
              </a:defRPr>
            </a:lvl3pPr>
            <a:lvl4pPr marL="1572677" indent="-224668" defTabSz="914274">
              <a:defRPr sz="2400">
                <a:solidFill>
                  <a:schemeClr val="tx1"/>
                </a:solidFill>
                <a:latin typeface="Tahoma" charset="0"/>
                <a:ea typeface="ＭＳ Ｐゴシック" charset="0"/>
              </a:defRPr>
            </a:lvl4pPr>
            <a:lvl5pPr marL="2022013" indent="-224668" defTabSz="914274">
              <a:defRPr sz="2400">
                <a:solidFill>
                  <a:schemeClr val="tx1"/>
                </a:solidFill>
                <a:latin typeface="Tahoma" charset="0"/>
                <a:ea typeface="ＭＳ Ｐゴシック" charset="0"/>
              </a:defRPr>
            </a:lvl5pPr>
            <a:lvl6pPr marL="2471349" indent="-224668" defTabSz="914274" eaLnBrk="0" fontAlgn="base" hangingPunct="0">
              <a:spcBef>
                <a:spcPct val="0"/>
              </a:spcBef>
              <a:spcAft>
                <a:spcPct val="0"/>
              </a:spcAft>
              <a:defRPr sz="2400">
                <a:solidFill>
                  <a:schemeClr val="tx1"/>
                </a:solidFill>
                <a:latin typeface="Tahoma" charset="0"/>
                <a:ea typeface="ＭＳ Ｐゴシック" charset="0"/>
              </a:defRPr>
            </a:lvl6pPr>
            <a:lvl7pPr marL="2920685" indent="-224668" defTabSz="914274" eaLnBrk="0" fontAlgn="base" hangingPunct="0">
              <a:spcBef>
                <a:spcPct val="0"/>
              </a:spcBef>
              <a:spcAft>
                <a:spcPct val="0"/>
              </a:spcAft>
              <a:defRPr sz="2400">
                <a:solidFill>
                  <a:schemeClr val="tx1"/>
                </a:solidFill>
                <a:latin typeface="Tahoma" charset="0"/>
                <a:ea typeface="ＭＳ Ｐゴシック" charset="0"/>
              </a:defRPr>
            </a:lvl7pPr>
            <a:lvl8pPr marL="3370021" indent="-224668" defTabSz="914274" eaLnBrk="0" fontAlgn="base" hangingPunct="0">
              <a:spcBef>
                <a:spcPct val="0"/>
              </a:spcBef>
              <a:spcAft>
                <a:spcPct val="0"/>
              </a:spcAft>
              <a:defRPr sz="2400">
                <a:solidFill>
                  <a:schemeClr val="tx1"/>
                </a:solidFill>
                <a:latin typeface="Tahoma" charset="0"/>
                <a:ea typeface="ＭＳ Ｐゴシック" charset="0"/>
              </a:defRPr>
            </a:lvl8pPr>
            <a:lvl9pPr marL="3819357" indent="-224668" defTabSz="914274" eaLnBrk="0" fontAlgn="base" hangingPunct="0">
              <a:spcBef>
                <a:spcPct val="0"/>
              </a:spcBef>
              <a:spcAft>
                <a:spcPct val="0"/>
              </a:spcAft>
              <a:defRPr sz="2400">
                <a:solidFill>
                  <a:schemeClr val="tx1"/>
                </a:solidFill>
                <a:latin typeface="Tahoma" charset="0"/>
                <a:ea typeface="ＭＳ Ｐゴシック" charset="0"/>
              </a:defRPr>
            </a:lvl9pPr>
          </a:lstStyle>
          <a:p>
            <a:fld id="{EAEF066C-4D87-D54C-8C90-D5E22A42ED09}" type="slidenum">
              <a:rPr lang="en-US" sz="1200">
                <a:latin typeface="Times New Roman" charset="0"/>
              </a:rPr>
              <a:pPr/>
              <a:t>4</a:t>
            </a:fld>
            <a:endParaRPr lang="en-US" sz="1200">
              <a:latin typeface="Times New Roman" charset="0"/>
            </a:endParaRPr>
          </a:p>
        </p:txBody>
      </p:sp>
      <p:sp>
        <p:nvSpPr>
          <p:cNvPr id="25602" name="Rectangle 2"/>
          <p:cNvSpPr>
            <a:spLocks noGrp="1" noRot="1" noChangeAspect="1" noChangeArrowheads="1" noTextEdit="1"/>
          </p:cNvSpPr>
          <p:nvPr>
            <p:ph type="sldImg"/>
          </p:nvPr>
        </p:nvSpPr>
        <p:spPr>
          <a:ln/>
        </p:spPr>
      </p:sp>
      <p:sp>
        <p:nvSpPr>
          <p:cNvPr id="2560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274">
              <a:defRPr sz="2400">
                <a:solidFill>
                  <a:schemeClr val="tx1"/>
                </a:solidFill>
                <a:latin typeface="Tahoma" charset="0"/>
                <a:ea typeface="ＭＳ Ｐゴシック" charset="0"/>
                <a:cs typeface="ＭＳ Ｐゴシック" charset="0"/>
              </a:defRPr>
            </a:lvl1pPr>
            <a:lvl2pPr marL="730171" indent="-280835" defTabSz="914274">
              <a:defRPr sz="2400">
                <a:solidFill>
                  <a:schemeClr val="tx1"/>
                </a:solidFill>
                <a:latin typeface="Tahoma" charset="0"/>
                <a:ea typeface="ＭＳ Ｐゴシック" charset="0"/>
              </a:defRPr>
            </a:lvl2pPr>
            <a:lvl3pPr marL="1123340" indent="-224668" defTabSz="914274">
              <a:defRPr sz="2400">
                <a:solidFill>
                  <a:schemeClr val="tx1"/>
                </a:solidFill>
                <a:latin typeface="Tahoma" charset="0"/>
                <a:ea typeface="ＭＳ Ｐゴシック" charset="0"/>
              </a:defRPr>
            </a:lvl3pPr>
            <a:lvl4pPr marL="1572677" indent="-224668" defTabSz="914274">
              <a:defRPr sz="2400">
                <a:solidFill>
                  <a:schemeClr val="tx1"/>
                </a:solidFill>
                <a:latin typeface="Tahoma" charset="0"/>
                <a:ea typeface="ＭＳ Ｐゴシック" charset="0"/>
              </a:defRPr>
            </a:lvl4pPr>
            <a:lvl5pPr marL="2022013" indent="-224668" defTabSz="914274">
              <a:defRPr sz="2400">
                <a:solidFill>
                  <a:schemeClr val="tx1"/>
                </a:solidFill>
                <a:latin typeface="Tahoma" charset="0"/>
                <a:ea typeface="ＭＳ Ｐゴシック" charset="0"/>
              </a:defRPr>
            </a:lvl5pPr>
            <a:lvl6pPr marL="2471349" indent="-224668" defTabSz="914274" eaLnBrk="0" fontAlgn="base" hangingPunct="0">
              <a:spcBef>
                <a:spcPct val="0"/>
              </a:spcBef>
              <a:spcAft>
                <a:spcPct val="0"/>
              </a:spcAft>
              <a:defRPr sz="2400">
                <a:solidFill>
                  <a:schemeClr val="tx1"/>
                </a:solidFill>
                <a:latin typeface="Tahoma" charset="0"/>
                <a:ea typeface="ＭＳ Ｐゴシック" charset="0"/>
              </a:defRPr>
            </a:lvl6pPr>
            <a:lvl7pPr marL="2920685" indent="-224668" defTabSz="914274" eaLnBrk="0" fontAlgn="base" hangingPunct="0">
              <a:spcBef>
                <a:spcPct val="0"/>
              </a:spcBef>
              <a:spcAft>
                <a:spcPct val="0"/>
              </a:spcAft>
              <a:defRPr sz="2400">
                <a:solidFill>
                  <a:schemeClr val="tx1"/>
                </a:solidFill>
                <a:latin typeface="Tahoma" charset="0"/>
                <a:ea typeface="ＭＳ Ｐゴシック" charset="0"/>
              </a:defRPr>
            </a:lvl7pPr>
            <a:lvl8pPr marL="3370021" indent="-224668" defTabSz="914274" eaLnBrk="0" fontAlgn="base" hangingPunct="0">
              <a:spcBef>
                <a:spcPct val="0"/>
              </a:spcBef>
              <a:spcAft>
                <a:spcPct val="0"/>
              </a:spcAft>
              <a:defRPr sz="2400">
                <a:solidFill>
                  <a:schemeClr val="tx1"/>
                </a:solidFill>
                <a:latin typeface="Tahoma" charset="0"/>
                <a:ea typeface="ＭＳ Ｐゴシック" charset="0"/>
              </a:defRPr>
            </a:lvl8pPr>
            <a:lvl9pPr marL="3819357" indent="-224668" defTabSz="914274" eaLnBrk="0" fontAlgn="base" hangingPunct="0">
              <a:spcBef>
                <a:spcPct val="0"/>
              </a:spcBef>
              <a:spcAft>
                <a:spcPct val="0"/>
              </a:spcAft>
              <a:defRPr sz="2400">
                <a:solidFill>
                  <a:schemeClr val="tx1"/>
                </a:solidFill>
                <a:latin typeface="Tahoma" charset="0"/>
                <a:ea typeface="ＭＳ Ｐゴシック" charset="0"/>
              </a:defRPr>
            </a:lvl9pPr>
          </a:lstStyle>
          <a:p>
            <a:fld id="{D8BEF8FD-610E-9346-B3A4-B096EAB53001}" type="slidenum">
              <a:rPr lang="en-US" sz="1200">
                <a:latin typeface="Times New Roman" charset="0"/>
              </a:rPr>
              <a:pPr/>
              <a:t>10</a:t>
            </a:fld>
            <a:endParaRPr lang="en-US" sz="1200">
              <a:latin typeface="Times New Roman" charset="0"/>
            </a:endParaRPr>
          </a:p>
        </p:txBody>
      </p:sp>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atin typeface="Times New Roman" charset="0"/>
              </a:rPr>
              <a:t>A standing committee is a committee that has continuing jurisdiction over a particular topic (for example budgets, personnel, etc.)</a:t>
            </a:r>
          </a:p>
          <a:p>
            <a:endParaRPr lang="en-US">
              <a:latin typeface="Times New Roman" charset="0"/>
            </a:endParaRPr>
          </a:p>
          <a:p>
            <a:r>
              <a:rPr lang="en-US">
                <a:latin typeface="Times New Roman" charset="0"/>
              </a:rPr>
              <a:t>The exception is a subcommittee that is made up of less than a majority of the directors, is an advisory committee, and is not a standing committee. </a:t>
            </a:r>
          </a:p>
          <a:p>
            <a:endParaRPr lang="en-US">
              <a:latin typeface="Times New Roman" charset="0"/>
            </a:endParaRPr>
          </a:p>
          <a:p>
            <a:endParaRPr lang="en-US">
              <a:latin typeface="Times New Roman"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274">
              <a:defRPr sz="2400">
                <a:solidFill>
                  <a:schemeClr val="tx1"/>
                </a:solidFill>
                <a:latin typeface="Tahoma" charset="0"/>
                <a:ea typeface="ＭＳ Ｐゴシック" charset="0"/>
                <a:cs typeface="ＭＳ Ｐゴシック" charset="0"/>
              </a:defRPr>
            </a:lvl1pPr>
            <a:lvl2pPr marL="730171" indent="-280835" defTabSz="914274">
              <a:defRPr sz="2400">
                <a:solidFill>
                  <a:schemeClr val="tx1"/>
                </a:solidFill>
                <a:latin typeface="Tahoma" charset="0"/>
                <a:ea typeface="ＭＳ Ｐゴシック" charset="0"/>
              </a:defRPr>
            </a:lvl2pPr>
            <a:lvl3pPr marL="1123340" indent="-224668" defTabSz="914274">
              <a:defRPr sz="2400">
                <a:solidFill>
                  <a:schemeClr val="tx1"/>
                </a:solidFill>
                <a:latin typeface="Tahoma" charset="0"/>
                <a:ea typeface="ＭＳ Ｐゴシック" charset="0"/>
              </a:defRPr>
            </a:lvl3pPr>
            <a:lvl4pPr marL="1572677" indent="-224668" defTabSz="914274">
              <a:defRPr sz="2400">
                <a:solidFill>
                  <a:schemeClr val="tx1"/>
                </a:solidFill>
                <a:latin typeface="Tahoma" charset="0"/>
                <a:ea typeface="ＭＳ Ｐゴシック" charset="0"/>
              </a:defRPr>
            </a:lvl4pPr>
            <a:lvl5pPr marL="2022013" indent="-224668" defTabSz="914274">
              <a:defRPr sz="2400">
                <a:solidFill>
                  <a:schemeClr val="tx1"/>
                </a:solidFill>
                <a:latin typeface="Tahoma" charset="0"/>
                <a:ea typeface="ＭＳ Ｐゴシック" charset="0"/>
              </a:defRPr>
            </a:lvl5pPr>
            <a:lvl6pPr marL="2471349" indent="-224668" defTabSz="914274" eaLnBrk="0" fontAlgn="base" hangingPunct="0">
              <a:spcBef>
                <a:spcPct val="0"/>
              </a:spcBef>
              <a:spcAft>
                <a:spcPct val="0"/>
              </a:spcAft>
              <a:defRPr sz="2400">
                <a:solidFill>
                  <a:schemeClr val="tx1"/>
                </a:solidFill>
                <a:latin typeface="Tahoma" charset="0"/>
                <a:ea typeface="ＭＳ Ｐゴシック" charset="0"/>
              </a:defRPr>
            </a:lvl6pPr>
            <a:lvl7pPr marL="2920685" indent="-224668" defTabSz="914274" eaLnBrk="0" fontAlgn="base" hangingPunct="0">
              <a:spcBef>
                <a:spcPct val="0"/>
              </a:spcBef>
              <a:spcAft>
                <a:spcPct val="0"/>
              </a:spcAft>
              <a:defRPr sz="2400">
                <a:solidFill>
                  <a:schemeClr val="tx1"/>
                </a:solidFill>
                <a:latin typeface="Tahoma" charset="0"/>
                <a:ea typeface="ＭＳ Ｐゴシック" charset="0"/>
              </a:defRPr>
            </a:lvl7pPr>
            <a:lvl8pPr marL="3370021" indent="-224668" defTabSz="914274" eaLnBrk="0" fontAlgn="base" hangingPunct="0">
              <a:spcBef>
                <a:spcPct val="0"/>
              </a:spcBef>
              <a:spcAft>
                <a:spcPct val="0"/>
              </a:spcAft>
              <a:defRPr sz="2400">
                <a:solidFill>
                  <a:schemeClr val="tx1"/>
                </a:solidFill>
                <a:latin typeface="Tahoma" charset="0"/>
                <a:ea typeface="ＭＳ Ｐゴシック" charset="0"/>
              </a:defRPr>
            </a:lvl8pPr>
            <a:lvl9pPr marL="3819357" indent="-224668" defTabSz="914274" eaLnBrk="0" fontAlgn="base" hangingPunct="0">
              <a:spcBef>
                <a:spcPct val="0"/>
              </a:spcBef>
              <a:spcAft>
                <a:spcPct val="0"/>
              </a:spcAft>
              <a:defRPr sz="2400">
                <a:solidFill>
                  <a:schemeClr val="tx1"/>
                </a:solidFill>
                <a:latin typeface="Tahoma" charset="0"/>
                <a:ea typeface="ＭＳ Ｐゴシック" charset="0"/>
              </a:defRPr>
            </a:lvl9pPr>
          </a:lstStyle>
          <a:p>
            <a:fld id="{EDDCDFFE-1802-0C41-982A-F6AFD1CE16C3}" type="slidenum">
              <a:rPr lang="en-US" sz="1200">
                <a:latin typeface="Times New Roman" charset="0"/>
              </a:rPr>
              <a:pPr/>
              <a:t>11</a:t>
            </a:fld>
            <a:endParaRPr lang="en-US" sz="1200">
              <a:latin typeface="Times New Roman" charset="0"/>
            </a:endParaRPr>
          </a:p>
        </p:txBody>
      </p:sp>
      <p:sp>
        <p:nvSpPr>
          <p:cNvPr id="39938" name="Rectangle 2"/>
          <p:cNvSpPr>
            <a:spLocks noGrp="1" noRot="1" noChangeAspect="1" noChangeArrowheads="1" noTextEdit="1"/>
          </p:cNvSpPr>
          <p:nvPr>
            <p:ph type="sldImg"/>
          </p:nvPr>
        </p:nvSpPr>
        <p:spPr>
          <a:ln/>
        </p:spPr>
      </p:sp>
      <p:sp>
        <p:nvSpPr>
          <p:cNvPr id="399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a:latin typeface="Times New Roman" charset="0"/>
              </a:rPr>
              <a:t>Serial Meetings- can take the daisy chain form Bob calls Bill to talk about a </a:t>
            </a:r>
            <a:r>
              <a:rPr lang="en-US" dirty="0" smtClean="0">
                <a:latin typeface="Times New Roman" charset="0"/>
              </a:rPr>
              <a:t>resolution on the agenda then </a:t>
            </a:r>
            <a:r>
              <a:rPr lang="en-US" dirty="0">
                <a:latin typeface="Times New Roman" charset="0"/>
              </a:rPr>
              <a:t>Bill calls John to talk about it and finally John calls Fred. A majority of the members have talked about the topic and a collective concurrence has been established. Serial meetings could also take the hub and spoke form. For instance, if Terri calls John and discusses </a:t>
            </a:r>
            <a:r>
              <a:rPr lang="en-US" dirty="0" smtClean="0">
                <a:latin typeface="Times New Roman" charset="0"/>
              </a:rPr>
              <a:t>a</a:t>
            </a:r>
            <a:r>
              <a:rPr lang="en-US" baseline="0" dirty="0" smtClean="0">
                <a:latin typeface="Times New Roman" charset="0"/>
              </a:rPr>
              <a:t> senate </a:t>
            </a:r>
            <a:r>
              <a:rPr lang="en-US" dirty="0" smtClean="0">
                <a:latin typeface="Times New Roman" charset="0"/>
              </a:rPr>
              <a:t>issue </a:t>
            </a:r>
            <a:r>
              <a:rPr lang="en-US" dirty="0">
                <a:latin typeface="Times New Roman" charset="0"/>
              </a:rPr>
              <a:t>to get his opinion with him then she calls Robert then calls Bill and then calls Tim a majority of </a:t>
            </a:r>
            <a:r>
              <a:rPr lang="en-US" dirty="0" smtClean="0">
                <a:latin typeface="Times New Roman" charset="0"/>
              </a:rPr>
              <a:t>the</a:t>
            </a:r>
            <a:r>
              <a:rPr lang="en-US" baseline="0" dirty="0" smtClean="0">
                <a:latin typeface="Times New Roman" charset="0"/>
              </a:rPr>
              <a:t> senate </a:t>
            </a:r>
            <a:r>
              <a:rPr lang="en-US" dirty="0" smtClean="0">
                <a:latin typeface="Times New Roman" charset="0"/>
              </a:rPr>
              <a:t>has </a:t>
            </a:r>
            <a:r>
              <a:rPr lang="en-US" dirty="0">
                <a:latin typeface="Times New Roman" charset="0"/>
              </a:rPr>
              <a:t>indirectly discussed the topic without public notice and is therefore in violation of the Brown Act.  </a:t>
            </a:r>
          </a:p>
          <a:p>
            <a:endParaRPr lang="en-US" dirty="0">
              <a:latin typeface="Times New Roman"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p:spPr>
      </p:sp>
      <p:sp>
        <p:nvSpPr>
          <p:cNvPr id="31747"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ea typeface="ＭＳ Ｐゴシック" charset="-128"/>
                <a:cs typeface="ＭＳ Ｐゴシック" charset="-128"/>
              </a:rPr>
              <a:t>The</a:t>
            </a:r>
            <a:r>
              <a:rPr lang="en-US" baseline="0" dirty="0" smtClean="0">
                <a:ea typeface="ＭＳ Ｐゴシック" charset="-128"/>
                <a:cs typeface="ＭＳ Ｐゴシック" charset="-128"/>
              </a:rPr>
              <a:t> answer is E</a:t>
            </a:r>
            <a:endParaRPr lang="en-US" dirty="0">
              <a:ea typeface="ＭＳ Ｐゴシック" charset="-128"/>
              <a:cs typeface="ＭＳ Ｐゴシック" charset="-128"/>
            </a:endParaRPr>
          </a:p>
        </p:txBody>
      </p:sp>
      <p:sp>
        <p:nvSpPr>
          <p:cNvPr id="31748" name="Slide Number Placeholder 3"/>
          <p:cNvSpPr>
            <a:spLocks noGrp="1"/>
          </p:cNvSpPr>
          <p:nvPr>
            <p:ph type="sldNum" sz="quarter" idx="5"/>
          </p:nvPr>
        </p:nvSpPr>
        <p:spPr bwMode="auto">
          <a:noFill/>
          <a:ln>
            <a:miter lim="800000"/>
            <a:headEnd/>
            <a:tailEnd/>
          </a:ln>
        </p:spPr>
        <p:txBody>
          <a:bodyPr/>
          <a:lstStyle/>
          <a:p>
            <a:fld id="{489A2477-A0A3-7C4B-A00A-D02678C02BC0}" type="slidenum">
              <a:rPr lang="en-US">
                <a:latin typeface="Tahoma" charset="0"/>
                <a:ea typeface="Arial" charset="0"/>
                <a:cs typeface="Arial" charset="0"/>
              </a:rPr>
              <a:pPr/>
              <a:t>24</a:t>
            </a:fld>
            <a:endParaRPr lang="en-US">
              <a:latin typeface="Tahoma" charset="0"/>
              <a:ea typeface="Arial" charset="0"/>
              <a:cs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GC section 54953</a:t>
            </a:r>
            <a:r>
              <a:rPr lang="en-US" sz="1200" kern="1200" baseline="0" dirty="0" smtClean="0">
                <a:solidFill>
                  <a:schemeClr val="tx1"/>
                </a:solidFill>
                <a:effectLst/>
                <a:latin typeface="+mn-lt"/>
                <a:ea typeface="+mn-ea"/>
                <a:cs typeface="+mn-cs"/>
              </a:rPr>
              <a:t> states:</a:t>
            </a:r>
          </a:p>
          <a:p>
            <a:r>
              <a:rPr lang="en-US" sz="1200" kern="1200" dirty="0" smtClean="0">
                <a:solidFill>
                  <a:schemeClr val="tx1"/>
                </a:solidFill>
                <a:effectLst/>
                <a:latin typeface="+mn-lt"/>
                <a:ea typeface="+mn-ea"/>
                <a:cs typeface="+mn-cs"/>
              </a:rPr>
              <a:t>PUBLIC VOTE: </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All votes, except for those cast in permissible closed session, must be cast in public. No secret ballots, whether preliminary or final, are permitted. </a:t>
            </a:r>
            <a:endParaRPr lang="en-US" dirty="0" smtClean="0"/>
          </a:p>
          <a:p>
            <a:endParaRPr lang="en-US" dirty="0"/>
          </a:p>
        </p:txBody>
      </p:sp>
      <p:sp>
        <p:nvSpPr>
          <p:cNvPr id="4" name="Slide Number Placeholder 3"/>
          <p:cNvSpPr>
            <a:spLocks noGrp="1"/>
          </p:cNvSpPr>
          <p:nvPr>
            <p:ph type="sldNum" sz="quarter" idx="10"/>
          </p:nvPr>
        </p:nvSpPr>
        <p:spPr/>
        <p:txBody>
          <a:bodyPr/>
          <a:lstStyle/>
          <a:p>
            <a:fld id="{14569583-64BE-CB45-AA01-BF7CBA3CEAA3}" type="slidenum">
              <a:rPr lang="en-US" smtClean="0"/>
              <a:t>26</a:t>
            </a:fld>
            <a:endParaRPr lang="en-US"/>
          </a:p>
        </p:txBody>
      </p:sp>
    </p:spTree>
    <p:extLst>
      <p:ext uri="{BB962C8B-B14F-4D97-AF65-F5344CB8AC3E}">
        <p14:creationId xmlns:p14="http://schemas.microsoft.com/office/powerpoint/2010/main" val="11510540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4569583-64BE-CB45-AA01-BF7CBA3CEAA3}" type="slidenum">
              <a:rPr lang="en-US" smtClean="0"/>
              <a:t>30</a:t>
            </a:fld>
            <a:endParaRPr lang="en-US"/>
          </a:p>
        </p:txBody>
      </p:sp>
    </p:spTree>
    <p:extLst>
      <p:ext uri="{BB962C8B-B14F-4D97-AF65-F5344CB8AC3E}">
        <p14:creationId xmlns:p14="http://schemas.microsoft.com/office/powerpoint/2010/main" val="14810309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4569583-64BE-CB45-AA01-BF7CBA3CEAA3}" type="slidenum">
              <a:rPr lang="en-US" smtClean="0"/>
              <a:t>32</a:t>
            </a:fld>
            <a:endParaRPr lang="en-US"/>
          </a:p>
        </p:txBody>
      </p:sp>
    </p:spTree>
    <p:extLst>
      <p:ext uri="{BB962C8B-B14F-4D97-AF65-F5344CB8AC3E}">
        <p14:creationId xmlns:p14="http://schemas.microsoft.com/office/powerpoint/2010/main" val="1300958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A5549C5-20C7-974B-B53B-987C8941CB0F}" type="datetimeFigureOut">
              <a:rPr lang="en-US" smtClean="0"/>
              <a:t>6/9/16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8079A4-7AA8-4A4F-87E2-7781EC5097DD}" type="slidenum">
              <a:rPr lang="en-US" smtClean="0"/>
              <a:pPr/>
              <a:t>‹#›</a:t>
            </a:fld>
            <a:endParaRPr lang="en-US"/>
          </a:p>
        </p:txBody>
      </p:sp>
    </p:spTree>
    <p:extLst>
      <p:ext uri="{BB962C8B-B14F-4D97-AF65-F5344CB8AC3E}">
        <p14:creationId xmlns:p14="http://schemas.microsoft.com/office/powerpoint/2010/main" val="26148711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5549C5-20C7-974B-B53B-987C8941CB0F}" type="datetimeFigureOut">
              <a:rPr lang="en-US" smtClean="0"/>
              <a:t>6/9/16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14284B-17E1-F743-8832-1BCFB6CE0F6C}" type="slidenum">
              <a:rPr lang="en-US" smtClean="0"/>
              <a:t>‹#›</a:t>
            </a:fld>
            <a:endParaRPr lang="en-US"/>
          </a:p>
        </p:txBody>
      </p:sp>
    </p:spTree>
    <p:extLst>
      <p:ext uri="{BB962C8B-B14F-4D97-AF65-F5344CB8AC3E}">
        <p14:creationId xmlns:p14="http://schemas.microsoft.com/office/powerpoint/2010/main" val="14223956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5549C5-20C7-974B-B53B-987C8941CB0F}" type="datetimeFigureOut">
              <a:rPr lang="en-US" smtClean="0"/>
              <a:t>6/9/16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14284B-17E1-F743-8832-1BCFB6CE0F6C}" type="slidenum">
              <a:rPr lang="en-US" smtClean="0"/>
              <a:t>‹#›</a:t>
            </a:fld>
            <a:endParaRPr lang="en-US"/>
          </a:p>
        </p:txBody>
      </p:sp>
    </p:spTree>
    <p:extLst>
      <p:ext uri="{BB962C8B-B14F-4D97-AF65-F5344CB8AC3E}">
        <p14:creationId xmlns:p14="http://schemas.microsoft.com/office/powerpoint/2010/main" val="38073368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x">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39"/>
          <p:cNvSpPr>
            <a:spLocks noGrp="1" noChangeArrowheads="1"/>
          </p:cNvSpPr>
          <p:nvPr>
            <p:ph type="dt" sz="half" idx="10"/>
          </p:nvPr>
        </p:nvSpPr>
        <p:spPr>
          <a:ln/>
        </p:spPr>
        <p:txBody>
          <a:bodyPr/>
          <a:lstStyle>
            <a:lvl1pPr>
              <a:defRPr/>
            </a:lvl1pPr>
          </a:lstStyle>
          <a:p>
            <a:pPr>
              <a:defRPr/>
            </a:pPr>
            <a:endParaRPr lang="en-US"/>
          </a:p>
        </p:txBody>
      </p:sp>
      <p:sp>
        <p:nvSpPr>
          <p:cNvPr id="6" name="Rectangle 40"/>
          <p:cNvSpPr>
            <a:spLocks noGrp="1" noChangeArrowheads="1"/>
          </p:cNvSpPr>
          <p:nvPr>
            <p:ph type="ftr" sz="quarter" idx="11"/>
          </p:nvPr>
        </p:nvSpPr>
        <p:spPr>
          <a:ln/>
        </p:spPr>
        <p:txBody>
          <a:bodyPr/>
          <a:lstStyle>
            <a:lvl1pPr>
              <a:defRPr/>
            </a:lvl1pPr>
          </a:lstStyle>
          <a:p>
            <a:pPr>
              <a:defRPr/>
            </a:pPr>
            <a:endParaRPr lang="en-US"/>
          </a:p>
        </p:txBody>
      </p:sp>
      <p:sp>
        <p:nvSpPr>
          <p:cNvPr id="7" name="Rectangle 41"/>
          <p:cNvSpPr>
            <a:spLocks noGrp="1" noChangeArrowheads="1"/>
          </p:cNvSpPr>
          <p:nvPr>
            <p:ph type="sldNum" sz="quarter" idx="12"/>
          </p:nvPr>
        </p:nvSpPr>
        <p:spPr>
          <a:ln/>
        </p:spPr>
        <p:txBody>
          <a:bodyPr/>
          <a:lstStyle>
            <a:lvl1pPr>
              <a:defRPr/>
            </a:lvl1pPr>
          </a:lstStyle>
          <a:p>
            <a:pPr>
              <a:defRPr/>
            </a:pPr>
            <a:fld id="{BC182C91-328B-A744-A329-8988A3A06250}" type="slidenum">
              <a:rPr lang="en-US"/>
              <a:pPr>
                <a:defRPr/>
              </a:pPr>
              <a:t>‹#›</a:t>
            </a:fld>
            <a:endParaRPr lang="en-US"/>
          </a:p>
        </p:txBody>
      </p:sp>
    </p:spTree>
    <p:extLst>
      <p:ext uri="{BB962C8B-B14F-4D97-AF65-F5344CB8AC3E}">
        <p14:creationId xmlns:p14="http://schemas.microsoft.com/office/powerpoint/2010/main" val="34233137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39"/>
          <p:cNvSpPr>
            <a:spLocks noGrp="1" noChangeArrowheads="1"/>
          </p:cNvSpPr>
          <p:nvPr>
            <p:ph type="dt" sz="half" idx="10"/>
          </p:nvPr>
        </p:nvSpPr>
        <p:spPr>
          <a:ln/>
        </p:spPr>
        <p:txBody>
          <a:bodyPr/>
          <a:lstStyle>
            <a:lvl1pPr>
              <a:defRPr/>
            </a:lvl1pPr>
          </a:lstStyle>
          <a:p>
            <a:pPr>
              <a:defRPr/>
            </a:pPr>
            <a:endParaRPr lang="en-US"/>
          </a:p>
        </p:txBody>
      </p:sp>
      <p:sp>
        <p:nvSpPr>
          <p:cNvPr id="6" name="Rectangle 40"/>
          <p:cNvSpPr>
            <a:spLocks noGrp="1" noChangeArrowheads="1"/>
          </p:cNvSpPr>
          <p:nvPr>
            <p:ph type="ftr" sz="quarter" idx="11"/>
          </p:nvPr>
        </p:nvSpPr>
        <p:spPr>
          <a:ln/>
        </p:spPr>
        <p:txBody>
          <a:bodyPr/>
          <a:lstStyle>
            <a:lvl1pPr>
              <a:defRPr/>
            </a:lvl1pPr>
          </a:lstStyle>
          <a:p>
            <a:pPr>
              <a:defRPr/>
            </a:pPr>
            <a:endParaRPr lang="en-US"/>
          </a:p>
        </p:txBody>
      </p:sp>
      <p:sp>
        <p:nvSpPr>
          <p:cNvPr id="7" name="Rectangle 41"/>
          <p:cNvSpPr>
            <a:spLocks noGrp="1" noChangeArrowheads="1"/>
          </p:cNvSpPr>
          <p:nvPr>
            <p:ph type="sldNum" sz="quarter" idx="12"/>
          </p:nvPr>
        </p:nvSpPr>
        <p:spPr>
          <a:ln/>
        </p:spPr>
        <p:txBody>
          <a:bodyPr/>
          <a:lstStyle>
            <a:lvl1pPr>
              <a:defRPr/>
            </a:lvl1pPr>
          </a:lstStyle>
          <a:p>
            <a:pPr>
              <a:defRPr/>
            </a:pPr>
            <a:fld id="{889DC402-CC72-8447-BD57-209794A5E238}" type="slidenum">
              <a:rPr lang="en-US"/>
              <a:pPr>
                <a:defRPr/>
              </a:pPr>
              <a:t>‹#›</a:t>
            </a:fld>
            <a:endParaRPr lang="en-US"/>
          </a:p>
        </p:txBody>
      </p:sp>
    </p:spTree>
    <p:extLst>
      <p:ext uri="{BB962C8B-B14F-4D97-AF65-F5344CB8AC3E}">
        <p14:creationId xmlns:p14="http://schemas.microsoft.com/office/powerpoint/2010/main" val="270804022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9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41763"/>
            <a:ext cx="4038600" cy="21891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39"/>
          <p:cNvSpPr>
            <a:spLocks noGrp="1" noChangeArrowheads="1"/>
          </p:cNvSpPr>
          <p:nvPr>
            <p:ph type="dt" sz="half" idx="10"/>
          </p:nvPr>
        </p:nvSpPr>
        <p:spPr>
          <a:ln/>
        </p:spPr>
        <p:txBody>
          <a:bodyPr/>
          <a:lstStyle>
            <a:lvl1pPr>
              <a:defRPr/>
            </a:lvl1pPr>
          </a:lstStyle>
          <a:p>
            <a:pPr>
              <a:defRPr/>
            </a:pPr>
            <a:endParaRPr lang="en-US"/>
          </a:p>
        </p:txBody>
      </p:sp>
      <p:sp>
        <p:nvSpPr>
          <p:cNvPr id="7" name="Rectangle 40"/>
          <p:cNvSpPr>
            <a:spLocks noGrp="1" noChangeArrowheads="1"/>
          </p:cNvSpPr>
          <p:nvPr>
            <p:ph type="ftr" sz="quarter" idx="11"/>
          </p:nvPr>
        </p:nvSpPr>
        <p:spPr>
          <a:ln/>
        </p:spPr>
        <p:txBody>
          <a:bodyPr/>
          <a:lstStyle>
            <a:lvl1pPr>
              <a:defRPr/>
            </a:lvl1pPr>
          </a:lstStyle>
          <a:p>
            <a:pPr>
              <a:defRPr/>
            </a:pPr>
            <a:endParaRPr lang="en-US"/>
          </a:p>
        </p:txBody>
      </p:sp>
      <p:sp>
        <p:nvSpPr>
          <p:cNvPr id="8" name="Rectangle 41"/>
          <p:cNvSpPr>
            <a:spLocks noGrp="1" noChangeArrowheads="1"/>
          </p:cNvSpPr>
          <p:nvPr>
            <p:ph type="sldNum" sz="quarter" idx="12"/>
          </p:nvPr>
        </p:nvSpPr>
        <p:spPr>
          <a:ln/>
        </p:spPr>
        <p:txBody>
          <a:bodyPr/>
          <a:lstStyle>
            <a:lvl1pPr>
              <a:defRPr/>
            </a:lvl1pPr>
          </a:lstStyle>
          <a:p>
            <a:pPr>
              <a:defRPr/>
            </a:pPr>
            <a:fld id="{751196B2-37DF-FF41-A5A6-B3A2B6FB17E6}" type="slidenum">
              <a:rPr lang="en-US"/>
              <a:pPr>
                <a:defRPr/>
              </a:pPr>
              <a:t>‹#›</a:t>
            </a:fld>
            <a:endParaRPr lang="en-US"/>
          </a:p>
        </p:txBody>
      </p:sp>
    </p:spTree>
    <p:extLst>
      <p:ext uri="{BB962C8B-B14F-4D97-AF65-F5344CB8AC3E}">
        <p14:creationId xmlns:p14="http://schemas.microsoft.com/office/powerpoint/2010/main" val="16964397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5549C5-20C7-974B-B53B-987C8941CB0F}" type="datetimeFigureOut">
              <a:rPr lang="en-US" smtClean="0"/>
              <a:t>6/9/16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14284B-17E1-F743-8832-1BCFB6CE0F6C}" type="slidenum">
              <a:rPr lang="en-US" smtClean="0"/>
              <a:t>‹#›</a:t>
            </a:fld>
            <a:endParaRPr lang="en-US"/>
          </a:p>
        </p:txBody>
      </p:sp>
    </p:spTree>
    <p:extLst>
      <p:ext uri="{BB962C8B-B14F-4D97-AF65-F5344CB8AC3E}">
        <p14:creationId xmlns:p14="http://schemas.microsoft.com/office/powerpoint/2010/main" val="13701028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A5549C5-20C7-974B-B53B-987C8941CB0F}" type="datetimeFigureOut">
              <a:rPr lang="en-US" smtClean="0"/>
              <a:t>6/9/16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8079A4-7AA8-4A4F-87E2-7781EC5097DD}" type="slidenum">
              <a:rPr lang="en-US" smtClean="0"/>
              <a:pPr/>
              <a:t>‹#›</a:t>
            </a:fld>
            <a:endParaRPr lang="en-US"/>
          </a:p>
        </p:txBody>
      </p:sp>
    </p:spTree>
    <p:extLst>
      <p:ext uri="{BB962C8B-B14F-4D97-AF65-F5344CB8AC3E}">
        <p14:creationId xmlns:p14="http://schemas.microsoft.com/office/powerpoint/2010/main" val="36478261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A5549C5-20C7-974B-B53B-987C8941CB0F}" type="datetimeFigureOut">
              <a:rPr lang="en-US" smtClean="0"/>
              <a:t>6/9/16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14284B-17E1-F743-8832-1BCFB6CE0F6C}" type="slidenum">
              <a:rPr lang="en-US" smtClean="0"/>
              <a:t>‹#›</a:t>
            </a:fld>
            <a:endParaRPr lang="en-US"/>
          </a:p>
        </p:txBody>
      </p:sp>
    </p:spTree>
    <p:extLst>
      <p:ext uri="{BB962C8B-B14F-4D97-AF65-F5344CB8AC3E}">
        <p14:creationId xmlns:p14="http://schemas.microsoft.com/office/powerpoint/2010/main" val="39864962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A5549C5-20C7-974B-B53B-987C8941CB0F}" type="datetimeFigureOut">
              <a:rPr lang="en-US" smtClean="0"/>
              <a:t>6/9/16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C14284B-17E1-F743-8832-1BCFB6CE0F6C}" type="slidenum">
              <a:rPr lang="en-US" smtClean="0"/>
              <a:t>‹#›</a:t>
            </a:fld>
            <a:endParaRPr lang="en-US"/>
          </a:p>
        </p:txBody>
      </p:sp>
    </p:spTree>
    <p:extLst>
      <p:ext uri="{BB962C8B-B14F-4D97-AF65-F5344CB8AC3E}">
        <p14:creationId xmlns:p14="http://schemas.microsoft.com/office/powerpoint/2010/main" val="32178385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A5549C5-20C7-974B-B53B-987C8941CB0F}" type="datetimeFigureOut">
              <a:rPr lang="en-US" smtClean="0"/>
              <a:t>6/9/16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C14284B-17E1-F743-8832-1BCFB6CE0F6C}" type="slidenum">
              <a:rPr lang="en-US" smtClean="0"/>
              <a:t>‹#›</a:t>
            </a:fld>
            <a:endParaRPr lang="en-US"/>
          </a:p>
        </p:txBody>
      </p:sp>
    </p:spTree>
    <p:extLst>
      <p:ext uri="{BB962C8B-B14F-4D97-AF65-F5344CB8AC3E}">
        <p14:creationId xmlns:p14="http://schemas.microsoft.com/office/powerpoint/2010/main" val="556581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5549C5-20C7-974B-B53B-987C8941CB0F}" type="datetimeFigureOut">
              <a:rPr lang="en-US" smtClean="0"/>
              <a:t>6/9/16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C14284B-17E1-F743-8832-1BCFB6CE0F6C}" type="slidenum">
              <a:rPr lang="en-US" smtClean="0"/>
              <a:t>‹#›</a:t>
            </a:fld>
            <a:endParaRPr lang="en-US"/>
          </a:p>
        </p:txBody>
      </p:sp>
    </p:spTree>
    <p:extLst>
      <p:ext uri="{BB962C8B-B14F-4D97-AF65-F5344CB8AC3E}">
        <p14:creationId xmlns:p14="http://schemas.microsoft.com/office/powerpoint/2010/main" val="20050063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5549C5-20C7-974B-B53B-987C8941CB0F}" type="datetimeFigureOut">
              <a:rPr lang="en-US" smtClean="0"/>
              <a:t>6/9/16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14284B-17E1-F743-8832-1BCFB6CE0F6C}" type="slidenum">
              <a:rPr lang="en-US" smtClean="0"/>
              <a:t>‹#›</a:t>
            </a:fld>
            <a:endParaRPr lang="en-US"/>
          </a:p>
        </p:txBody>
      </p:sp>
    </p:spTree>
    <p:extLst>
      <p:ext uri="{BB962C8B-B14F-4D97-AF65-F5344CB8AC3E}">
        <p14:creationId xmlns:p14="http://schemas.microsoft.com/office/powerpoint/2010/main" val="40294667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5549C5-20C7-974B-B53B-987C8941CB0F}" type="datetimeFigureOut">
              <a:rPr lang="en-US" smtClean="0"/>
              <a:t>6/9/16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14284B-17E1-F743-8832-1BCFB6CE0F6C}" type="slidenum">
              <a:rPr lang="en-US" smtClean="0"/>
              <a:t>‹#›</a:t>
            </a:fld>
            <a:endParaRPr lang="en-US"/>
          </a:p>
        </p:txBody>
      </p:sp>
    </p:spTree>
    <p:extLst>
      <p:ext uri="{BB962C8B-B14F-4D97-AF65-F5344CB8AC3E}">
        <p14:creationId xmlns:p14="http://schemas.microsoft.com/office/powerpoint/2010/main" val="232653387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6"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6">
            <a:alphaModFix amt="20000"/>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5549C5-20C7-974B-B53B-987C8941CB0F}" type="datetimeFigureOut">
              <a:rPr lang="en-US" smtClean="0"/>
              <a:pPr/>
              <a:t>6/9/16</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14284B-17E1-F743-8832-1BCFB6CE0F6C}" type="slidenum">
              <a:rPr lang="en-US" smtClean="0"/>
              <a:pPr/>
              <a:t>‹#›</a:t>
            </a:fld>
            <a:endParaRPr lang="en-US" dirty="0"/>
          </a:p>
        </p:txBody>
      </p:sp>
    </p:spTree>
    <p:extLst>
      <p:ext uri="{BB962C8B-B14F-4D97-AF65-F5344CB8AC3E}">
        <p14:creationId xmlns:p14="http://schemas.microsoft.com/office/powerpoint/2010/main" val="130766113"/>
      </p:ext>
    </p:extLst>
  </p:cSld>
  <p:clrMap bg1="lt1" tx1="dk1" bg2="lt2" tx2="dk2" accent1="accent1" accent2="accent2" accent3="accent3" accent4="accent4" accent5="accent5" accent6="accent6" hlink="hlink" folHlink="folHlink"/>
  <p:sldLayoutIdLst>
    <p:sldLayoutId id="2147484033" r:id="rId1"/>
    <p:sldLayoutId id="2147484034" r:id="rId2"/>
    <p:sldLayoutId id="2147484035" r:id="rId3"/>
    <p:sldLayoutId id="2147484036" r:id="rId4"/>
    <p:sldLayoutId id="2147484037" r:id="rId5"/>
    <p:sldLayoutId id="2147484038" r:id="rId6"/>
    <p:sldLayoutId id="2147484039" r:id="rId7"/>
    <p:sldLayoutId id="2147484040" r:id="rId8"/>
    <p:sldLayoutId id="2147484041" r:id="rId9"/>
    <p:sldLayoutId id="2147484042" r:id="rId10"/>
    <p:sldLayoutId id="2147484043" r:id="rId11"/>
    <p:sldLayoutId id="2147484044" r:id="rId12"/>
    <p:sldLayoutId id="2147484045" r:id="rId13"/>
    <p:sldLayoutId id="2147484046" r:id="rId14"/>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xml"/><Relationship Id="rId3" Type="http://schemas.openxmlformats.org/officeDocument/2006/relationships/image" Target="../media/image5.w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ag.ca.gov/opinions/published/00-906.pdf"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image" Target="../media/image6.wmf"/></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jpe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8.jpe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www.asccc.org/sites/default/files/Attorney%20General%201983%20BrownAct_revised.pdf" TargetMode="External"/><Relationship Id="rId4" Type="http://schemas.openxmlformats.org/officeDocument/2006/relationships/hyperlink" Target="http://oag.ca.gov/sites/all/files/agweb/pdfs/publications/brownAct2003.pdf" TargetMode="External"/><Relationship Id="rId5" Type="http://schemas.openxmlformats.org/officeDocument/2006/relationships/hyperlink" Target="http://www.cacities.org/UploadedFiles/LeagueInternet/86/86f75625-b7df-4fc8-ab60-de577631ef1e.pdf" TargetMode="External"/><Relationship Id="rId1" Type="http://schemas.openxmlformats.org/officeDocument/2006/relationships/slideLayout" Target="../slideLayouts/slideLayout2.xml"/><Relationship Id="rId2" Type="http://schemas.openxmlformats.org/officeDocument/2006/relationships/hyperlink" Target="http://leginfo.legislature.ca.gov/faces/codes_displayText.xhtml?lawCode=GOV&amp;division=2.&amp;title=5.&amp;part=1.&amp;chapter=9.&amp;article=" TargetMode="Externa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mailto:freitaje@lacitycollege.edu" TargetMode="External"/><Relationship Id="rId3" Type="http://schemas.openxmlformats.org/officeDocument/2006/relationships/hyperlink" Target="mailto:cmckay@mendocino.edu"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asccc.org/sites/default/files/Attorney%20General%201983%20BrownAct_revised.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04247" y="226869"/>
            <a:ext cx="8502686" cy="1218458"/>
          </a:xfrm>
        </p:spPr>
        <p:txBody>
          <a:bodyPr>
            <a:noAutofit/>
          </a:bodyPr>
          <a:lstStyle/>
          <a:p>
            <a:r>
              <a:rPr lang="en-US" sz="3200" b="1" dirty="0"/>
              <a:t>Keeping It </a:t>
            </a:r>
            <a:r>
              <a:rPr lang="en-US" sz="3200" b="1" dirty="0" smtClean="0"/>
              <a:t>Open:  The Brown </a:t>
            </a:r>
            <a:r>
              <a:rPr lang="en-US" sz="3200" b="1" dirty="0"/>
              <a:t>Act</a:t>
            </a:r>
            <a:r>
              <a:rPr lang="en-US" sz="3200" dirty="0"/>
              <a:t> </a:t>
            </a:r>
          </a:p>
        </p:txBody>
      </p:sp>
      <p:sp>
        <p:nvSpPr>
          <p:cNvPr id="3" name="Subtitle 2"/>
          <p:cNvSpPr>
            <a:spLocks noGrp="1"/>
          </p:cNvSpPr>
          <p:nvPr>
            <p:ph type="subTitle" idx="1"/>
          </p:nvPr>
        </p:nvSpPr>
        <p:spPr>
          <a:xfrm>
            <a:off x="404247" y="2219961"/>
            <a:ext cx="8169970" cy="1320800"/>
          </a:xfrm>
        </p:spPr>
        <p:txBody>
          <a:bodyPr>
            <a:noAutofit/>
          </a:bodyPr>
          <a:lstStyle/>
          <a:p>
            <a:r>
              <a:rPr lang="en-US" sz="2800" dirty="0" smtClean="0">
                <a:solidFill>
                  <a:schemeClr val="tx1"/>
                </a:solidFill>
              </a:rPr>
              <a:t>John Freitas, Treasurer</a:t>
            </a:r>
          </a:p>
          <a:p>
            <a:r>
              <a:rPr lang="en-US" sz="2800" dirty="0" smtClean="0">
                <a:solidFill>
                  <a:schemeClr val="tx1"/>
                </a:solidFill>
              </a:rPr>
              <a:t>Conan McKay, Representative At-Large</a:t>
            </a:r>
            <a:endParaRPr lang="en-US" sz="2800" dirty="0">
              <a:solidFill>
                <a:schemeClr val="tx1"/>
              </a:solidFill>
            </a:endParaRPr>
          </a:p>
        </p:txBody>
      </p:sp>
      <p:sp>
        <p:nvSpPr>
          <p:cNvPr id="4" name="TextBox 3"/>
          <p:cNvSpPr txBox="1"/>
          <p:nvPr/>
        </p:nvSpPr>
        <p:spPr>
          <a:xfrm>
            <a:off x="1294902" y="4085032"/>
            <a:ext cx="6850690" cy="830997"/>
          </a:xfrm>
          <a:prstGeom prst="rect">
            <a:avLst/>
          </a:prstGeom>
          <a:noFill/>
        </p:spPr>
        <p:txBody>
          <a:bodyPr wrap="square" rtlCol="0">
            <a:spAutoFit/>
          </a:bodyPr>
          <a:lstStyle/>
          <a:p>
            <a:pPr algn="ctr"/>
            <a:r>
              <a:rPr lang="en-US" sz="1600" b="1" cap="all" dirty="0" smtClean="0">
                <a:latin typeface="Arial"/>
              </a:rPr>
              <a:t>Faculty Leadership Institute</a:t>
            </a:r>
            <a:endParaRPr lang="en-US" sz="1600" b="1" cap="all" dirty="0">
              <a:latin typeface="Arial"/>
            </a:endParaRPr>
          </a:p>
          <a:p>
            <a:pPr algn="ctr"/>
            <a:r>
              <a:rPr lang="en-US" sz="1600" b="1" cap="all" dirty="0" smtClean="0">
                <a:latin typeface="Arial"/>
              </a:rPr>
              <a:t>June 9-11, 2016</a:t>
            </a:r>
          </a:p>
          <a:p>
            <a:pPr algn="ctr"/>
            <a:r>
              <a:rPr lang="en-US" sz="1600" b="1" cap="all" dirty="0" smtClean="0">
                <a:latin typeface="Arial"/>
              </a:rPr>
              <a:t>Riverside</a:t>
            </a:r>
            <a:endParaRPr lang="en-US" sz="1600" b="1" cap="all" dirty="0">
              <a:latin typeface="Arial"/>
            </a:endParaRPr>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1677521" y="5430413"/>
            <a:ext cx="5784321" cy="95345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90409734"/>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a:xfrm>
            <a:off x="457200" y="277814"/>
            <a:ext cx="8229600" cy="641322"/>
          </a:xfrm>
        </p:spPr>
        <p:txBody>
          <a:bodyPr>
            <a:normAutofit fontScale="90000"/>
          </a:bodyPr>
          <a:lstStyle/>
          <a:p>
            <a:pPr eaLnBrk="1" hangingPunct="1">
              <a:defRPr/>
            </a:pPr>
            <a:r>
              <a:rPr lang="en-US" b="1" dirty="0" smtClean="0">
                <a:solidFill>
                  <a:srgbClr val="FF6600"/>
                </a:solidFill>
                <a:cs typeface="+mj-cs"/>
              </a:rPr>
              <a:t>Committees and Subcommittees</a:t>
            </a:r>
            <a:endParaRPr lang="en-US" b="1" dirty="0">
              <a:solidFill>
                <a:srgbClr val="FF6600"/>
              </a:solidFill>
              <a:cs typeface="+mj-cs"/>
            </a:endParaRPr>
          </a:p>
        </p:txBody>
      </p:sp>
      <p:sp>
        <p:nvSpPr>
          <p:cNvPr id="73731" name="Rectangle 3"/>
          <p:cNvSpPr>
            <a:spLocks noGrp="1" noChangeArrowheads="1"/>
          </p:cNvSpPr>
          <p:nvPr>
            <p:ph idx="1"/>
          </p:nvPr>
        </p:nvSpPr>
        <p:spPr>
          <a:xfrm>
            <a:off x="247650" y="1303500"/>
            <a:ext cx="8896350" cy="5097300"/>
          </a:xfrm>
        </p:spPr>
        <p:txBody>
          <a:bodyPr>
            <a:normAutofit lnSpcReduction="10000"/>
          </a:bodyPr>
          <a:lstStyle/>
          <a:p>
            <a:pPr marL="0" indent="0" eaLnBrk="1" hangingPunct="1">
              <a:lnSpc>
                <a:spcPct val="90000"/>
              </a:lnSpc>
              <a:buSzTx/>
              <a:buNone/>
              <a:defRPr/>
            </a:pPr>
            <a:r>
              <a:rPr lang="en-US" sz="2800" dirty="0"/>
              <a:t>The Brown Act also applies to meetings of all:</a:t>
            </a:r>
          </a:p>
          <a:p>
            <a:pPr lvl="1">
              <a:lnSpc>
                <a:spcPct val="90000"/>
              </a:lnSpc>
              <a:buClr>
                <a:schemeClr val="tx2"/>
              </a:buClr>
              <a:buSzPct val="75000"/>
              <a:defRPr/>
            </a:pPr>
            <a:r>
              <a:rPr lang="en-US" u="sng" dirty="0">
                <a:solidFill>
                  <a:srgbClr val="000000"/>
                </a:solidFill>
              </a:rPr>
              <a:t>Standing committees</a:t>
            </a:r>
            <a:r>
              <a:rPr lang="en-US" dirty="0">
                <a:solidFill>
                  <a:srgbClr val="000000"/>
                </a:solidFill>
              </a:rPr>
              <a:t> – a committee that has continuing jurisdiction over a particular topic §54952(b) For example: Budgets, personnel, etc.</a:t>
            </a:r>
            <a:br>
              <a:rPr lang="en-US" dirty="0">
                <a:solidFill>
                  <a:srgbClr val="000000"/>
                </a:solidFill>
              </a:rPr>
            </a:br>
            <a:endParaRPr lang="en-US" sz="900" dirty="0">
              <a:solidFill>
                <a:srgbClr val="000000"/>
              </a:solidFill>
            </a:endParaRPr>
          </a:p>
          <a:p>
            <a:pPr lvl="1">
              <a:lnSpc>
                <a:spcPct val="90000"/>
              </a:lnSpc>
              <a:buClr>
                <a:schemeClr val="tx2"/>
              </a:buClr>
              <a:buSzPct val="75000"/>
              <a:defRPr/>
            </a:pPr>
            <a:r>
              <a:rPr lang="en-US" dirty="0">
                <a:solidFill>
                  <a:srgbClr val="000000"/>
                </a:solidFill>
              </a:rPr>
              <a:t>Advisory committees that include a majority of the </a:t>
            </a:r>
            <a:r>
              <a:rPr lang="en-US" dirty="0" smtClean="0">
                <a:solidFill>
                  <a:srgbClr val="000000"/>
                </a:solidFill>
              </a:rPr>
              <a:t>body </a:t>
            </a:r>
            <a:r>
              <a:rPr lang="en-US" dirty="0">
                <a:solidFill>
                  <a:srgbClr val="000000"/>
                </a:solidFill>
              </a:rPr>
              <a:t>and are not standing committees</a:t>
            </a:r>
            <a:br>
              <a:rPr lang="en-US" dirty="0">
                <a:solidFill>
                  <a:srgbClr val="000000"/>
                </a:solidFill>
              </a:rPr>
            </a:br>
            <a:endParaRPr lang="en-US" sz="900" dirty="0">
              <a:solidFill>
                <a:srgbClr val="000000"/>
              </a:solidFill>
            </a:endParaRPr>
          </a:p>
          <a:p>
            <a:pPr lvl="1">
              <a:lnSpc>
                <a:spcPct val="90000"/>
              </a:lnSpc>
              <a:buClr>
                <a:schemeClr val="tx2"/>
              </a:buClr>
              <a:buSzPct val="75000"/>
              <a:defRPr/>
            </a:pPr>
            <a:r>
              <a:rPr lang="en-US" dirty="0">
                <a:solidFill>
                  <a:srgbClr val="000000"/>
                </a:solidFill>
              </a:rPr>
              <a:t>Advisory committees that are standing committees (regardless of the </a:t>
            </a:r>
            <a:r>
              <a:rPr lang="en-US" dirty="0" smtClean="0">
                <a:solidFill>
                  <a:srgbClr val="000000"/>
                </a:solidFill>
              </a:rPr>
              <a:t>size and membership)</a:t>
            </a:r>
            <a:r>
              <a:rPr lang="en-US" dirty="0">
                <a:solidFill>
                  <a:srgbClr val="000000"/>
                </a:solidFill>
              </a:rPr>
              <a:t/>
            </a:r>
            <a:br>
              <a:rPr lang="en-US" dirty="0">
                <a:solidFill>
                  <a:srgbClr val="000000"/>
                </a:solidFill>
              </a:rPr>
            </a:br>
            <a:endParaRPr lang="en-US" dirty="0">
              <a:solidFill>
                <a:srgbClr val="000000"/>
              </a:solidFill>
            </a:endParaRPr>
          </a:p>
          <a:p>
            <a:pPr marL="0" indent="0" eaLnBrk="1" hangingPunct="1">
              <a:lnSpc>
                <a:spcPct val="90000"/>
              </a:lnSpc>
              <a:buSzTx/>
              <a:buNone/>
              <a:defRPr/>
            </a:pPr>
            <a:r>
              <a:rPr lang="en-US" sz="2800" dirty="0"/>
              <a:t>Exception: </a:t>
            </a:r>
            <a:r>
              <a:rPr lang="en-US" sz="2400" dirty="0"/>
              <a:t>The Brown Act does not apply to</a:t>
            </a:r>
            <a:r>
              <a:rPr lang="en-US" sz="2400" dirty="0">
                <a:solidFill>
                  <a:srgbClr val="66FFFF"/>
                </a:solidFill>
              </a:rPr>
              <a:t> </a:t>
            </a:r>
            <a:r>
              <a:rPr lang="en-US" sz="2400" dirty="0"/>
              <a:t>a subcommittee that is made up of less than a majority of </a:t>
            </a:r>
            <a:r>
              <a:rPr lang="en-US" sz="2400" dirty="0" smtClean="0"/>
              <a:t>the body, </a:t>
            </a:r>
            <a:r>
              <a:rPr lang="en-US" sz="2400" dirty="0"/>
              <a:t>is an advisory committee AND is not a standing committee</a:t>
            </a:r>
            <a:endParaRPr lang="en-US" dirty="0"/>
          </a:p>
        </p:txBody>
      </p:sp>
    </p:spTree>
    <p:extLst>
      <p:ext uri="{BB962C8B-B14F-4D97-AF65-F5344CB8AC3E}">
        <p14:creationId xmlns:p14="http://schemas.microsoft.com/office/powerpoint/2010/main" val="2620836785"/>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xfrm>
            <a:off x="304800" y="369956"/>
            <a:ext cx="7086600" cy="1143000"/>
          </a:xfrm>
        </p:spPr>
        <p:txBody>
          <a:bodyPr>
            <a:normAutofit fontScale="90000"/>
          </a:bodyPr>
          <a:lstStyle/>
          <a:p>
            <a:pPr eaLnBrk="1" hangingPunct="1">
              <a:defRPr/>
            </a:pPr>
            <a:r>
              <a:rPr lang="en-US" dirty="0">
                <a:solidFill>
                  <a:srgbClr val="FF6600"/>
                </a:solidFill>
                <a:latin typeface="Arial" charset="0"/>
                <a:cs typeface="+mj-cs"/>
              </a:rPr>
              <a:t>Serial Meetings</a:t>
            </a:r>
            <a:br>
              <a:rPr lang="en-US" dirty="0">
                <a:solidFill>
                  <a:srgbClr val="FF6600"/>
                </a:solidFill>
                <a:latin typeface="Arial" charset="0"/>
                <a:cs typeface="+mj-cs"/>
              </a:rPr>
            </a:br>
            <a:endParaRPr lang="en-US" dirty="0">
              <a:solidFill>
                <a:srgbClr val="FF6600"/>
              </a:solidFill>
              <a:latin typeface="Arial" charset="0"/>
              <a:cs typeface="+mj-cs"/>
            </a:endParaRPr>
          </a:p>
        </p:txBody>
      </p:sp>
      <p:sp>
        <p:nvSpPr>
          <p:cNvPr id="62467" name="Rectangle 3"/>
          <p:cNvSpPr>
            <a:spLocks noGrp="1" noChangeArrowheads="1"/>
          </p:cNvSpPr>
          <p:nvPr>
            <p:ph type="body" sz="half" idx="1"/>
          </p:nvPr>
        </p:nvSpPr>
        <p:spPr>
          <a:xfrm>
            <a:off x="304800" y="1694872"/>
            <a:ext cx="8001000" cy="4572000"/>
          </a:xfrm>
        </p:spPr>
        <p:txBody>
          <a:bodyPr/>
          <a:lstStyle/>
          <a:p>
            <a:pPr>
              <a:buSzTx/>
              <a:defRPr/>
            </a:pPr>
            <a:r>
              <a:rPr lang="en-US" sz="2800" dirty="0" smtClean="0">
                <a:solidFill>
                  <a:srgbClr val="000000"/>
                </a:solidFill>
              </a:rPr>
              <a:t>Serial meetings are not allowed</a:t>
            </a:r>
            <a:br>
              <a:rPr lang="en-US" sz="2800" dirty="0" smtClean="0">
                <a:solidFill>
                  <a:srgbClr val="000000"/>
                </a:solidFill>
              </a:rPr>
            </a:br>
            <a:r>
              <a:rPr lang="en-US" sz="2800" dirty="0" smtClean="0">
                <a:solidFill>
                  <a:srgbClr val="000000"/>
                </a:solidFill>
              </a:rPr>
              <a:t>(Reference: Government Code §54952.2(b))</a:t>
            </a:r>
            <a:endParaRPr lang="en-US" sz="1200" dirty="0" smtClean="0">
              <a:solidFill>
                <a:srgbClr val="000000"/>
              </a:solidFill>
            </a:endParaRPr>
          </a:p>
          <a:p>
            <a:pPr>
              <a:buSzTx/>
              <a:defRPr/>
            </a:pPr>
            <a:r>
              <a:rPr lang="en-US" sz="2800" dirty="0" smtClean="0">
                <a:solidFill>
                  <a:srgbClr val="000000"/>
                </a:solidFill>
              </a:rPr>
              <a:t>Serial </a:t>
            </a:r>
            <a:r>
              <a:rPr lang="en-US" sz="2800" dirty="0">
                <a:solidFill>
                  <a:srgbClr val="000000"/>
                </a:solidFill>
              </a:rPr>
              <a:t>meetings occur when a majority of the </a:t>
            </a:r>
            <a:r>
              <a:rPr lang="en-US" sz="2800" dirty="0" smtClean="0">
                <a:solidFill>
                  <a:srgbClr val="000000"/>
                </a:solidFill>
              </a:rPr>
              <a:t>members </a:t>
            </a:r>
            <a:r>
              <a:rPr lang="en-US" sz="2800" dirty="0">
                <a:solidFill>
                  <a:srgbClr val="000000"/>
                </a:solidFill>
              </a:rPr>
              <a:t>have communicated about an issue and have developed a collective concurrence. </a:t>
            </a:r>
            <a:br>
              <a:rPr lang="en-US" sz="2800" dirty="0">
                <a:solidFill>
                  <a:srgbClr val="000000"/>
                </a:solidFill>
              </a:rPr>
            </a:br>
            <a:endParaRPr lang="en-US" sz="1200" dirty="0">
              <a:solidFill>
                <a:srgbClr val="000000"/>
              </a:solidFill>
            </a:endParaRPr>
          </a:p>
          <a:p>
            <a:pPr>
              <a:buSzTx/>
              <a:defRPr/>
            </a:pPr>
            <a:r>
              <a:rPr lang="en-US" sz="2800" dirty="0">
                <a:solidFill>
                  <a:srgbClr val="000000"/>
                </a:solidFill>
              </a:rPr>
              <a:t>A collective concurrence is developed </a:t>
            </a:r>
            <a:r>
              <a:rPr lang="en-US" sz="2800" dirty="0" smtClean="0">
                <a:solidFill>
                  <a:srgbClr val="000000"/>
                </a:solidFill>
              </a:rPr>
              <a:t>when:</a:t>
            </a:r>
            <a:endParaRPr lang="en-US" sz="2800" dirty="0">
              <a:solidFill>
                <a:srgbClr val="000000"/>
              </a:solidFill>
            </a:endParaRPr>
          </a:p>
          <a:p>
            <a:pPr lvl="1">
              <a:buSzTx/>
              <a:defRPr/>
            </a:pPr>
            <a:r>
              <a:rPr lang="en-US" sz="1900" dirty="0" smtClean="0">
                <a:solidFill>
                  <a:srgbClr val="000000"/>
                </a:solidFill>
              </a:rPr>
              <a:t>Members have either directly or indirectly heard each other’s opinion on a topic enough to collectively develop or begin to develop an agreement on an issue. </a:t>
            </a:r>
            <a:endParaRPr lang="en-US" sz="1900" dirty="0">
              <a:solidFill>
                <a:srgbClr val="000000"/>
              </a:solidFill>
            </a:endParaRPr>
          </a:p>
        </p:txBody>
      </p:sp>
      <p:pic>
        <p:nvPicPr>
          <p:cNvPr id="38915" name="Picture 5" descr="j0233521"/>
          <p:cNvPicPr>
            <a:picLocks noGrp="1" noChangeAspect="1" noChangeArrowheads="1"/>
          </p:cNvPicPr>
          <p:nvPr>
            <p:ph sz="half" idx="2"/>
          </p:nvPr>
        </p:nvPicPr>
        <p:blipFill>
          <a:blip r:embed="rId3" cstate="screen">
            <a:extLst>
              <a:ext uri="{28A0092B-C50C-407E-A947-70E740481C1C}">
                <a14:useLocalDpi xmlns:a14="http://schemas.microsoft.com/office/drawing/2010/main"/>
              </a:ext>
            </a:extLst>
          </a:blip>
          <a:srcRect/>
          <a:stretch>
            <a:fillRect/>
          </a:stretch>
        </p:blipFill>
        <p:spPr>
          <a:xfrm>
            <a:off x="6150177" y="210427"/>
            <a:ext cx="2155623" cy="1426446"/>
          </a:xfr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33207336"/>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Rectangle 2"/>
          <p:cNvSpPr>
            <a:spLocks noGrp="1" noChangeArrowheads="1"/>
          </p:cNvSpPr>
          <p:nvPr>
            <p:ph type="title"/>
          </p:nvPr>
        </p:nvSpPr>
        <p:spPr>
          <a:xfrm>
            <a:off x="457200" y="336854"/>
            <a:ext cx="8229600" cy="665839"/>
          </a:xfrm>
        </p:spPr>
        <p:txBody>
          <a:bodyPr>
            <a:normAutofit fontScale="90000"/>
          </a:bodyPr>
          <a:lstStyle/>
          <a:p>
            <a:pPr eaLnBrk="1" hangingPunct="1">
              <a:defRPr/>
            </a:pPr>
            <a:r>
              <a:rPr lang="en-US" dirty="0">
                <a:solidFill>
                  <a:srgbClr val="FF6600"/>
                </a:solidFill>
                <a:latin typeface="Arial" charset="0"/>
                <a:cs typeface="+mj-cs"/>
              </a:rPr>
              <a:t>Types of Serial Meetings</a:t>
            </a:r>
          </a:p>
        </p:txBody>
      </p:sp>
      <p:sp>
        <p:nvSpPr>
          <p:cNvPr id="181251" name="Rectangle 3"/>
          <p:cNvSpPr>
            <a:spLocks noGrp="1" noChangeArrowheads="1"/>
          </p:cNvSpPr>
          <p:nvPr>
            <p:ph idx="1"/>
          </p:nvPr>
        </p:nvSpPr>
        <p:spPr>
          <a:xfrm>
            <a:off x="457200" y="1295400"/>
            <a:ext cx="8229600" cy="5339083"/>
          </a:xfrm>
        </p:spPr>
        <p:txBody>
          <a:bodyPr/>
          <a:lstStyle/>
          <a:p>
            <a:pPr marL="0" indent="0">
              <a:lnSpc>
                <a:spcPct val="90000"/>
              </a:lnSpc>
              <a:buSzTx/>
              <a:buNone/>
              <a:defRPr/>
            </a:pPr>
            <a:r>
              <a:rPr lang="en-US" sz="2800" dirty="0"/>
              <a:t>A daisy chain meeting: </a:t>
            </a:r>
            <a:endParaRPr lang="en-US" sz="2800" dirty="0" smtClean="0"/>
          </a:p>
          <a:p>
            <a:pPr marL="0" indent="0">
              <a:lnSpc>
                <a:spcPct val="90000"/>
              </a:lnSpc>
              <a:buSzTx/>
              <a:buNone/>
              <a:defRPr/>
            </a:pPr>
            <a:endParaRPr lang="en-US" sz="2400" dirty="0"/>
          </a:p>
          <a:p>
            <a:pPr lvl="1">
              <a:lnSpc>
                <a:spcPct val="90000"/>
              </a:lnSpc>
              <a:buClr>
                <a:schemeClr val="tx2"/>
              </a:buClr>
              <a:buSzPct val="75000"/>
              <a:defRPr/>
            </a:pPr>
            <a:r>
              <a:rPr lang="en-US" sz="2400" dirty="0">
                <a:solidFill>
                  <a:srgbClr val="FF3300"/>
                </a:solidFill>
              </a:rPr>
              <a:t>Example:</a:t>
            </a:r>
            <a:r>
              <a:rPr lang="en-US" sz="2400" dirty="0"/>
              <a:t> </a:t>
            </a:r>
            <a:r>
              <a:rPr lang="en-US" sz="2400" dirty="0">
                <a:solidFill>
                  <a:srgbClr val="000000"/>
                </a:solidFill>
              </a:rPr>
              <a:t>When </a:t>
            </a:r>
            <a:r>
              <a:rPr lang="en-US" sz="2400" dirty="0" smtClean="0">
                <a:solidFill>
                  <a:srgbClr val="000000"/>
                </a:solidFill>
              </a:rPr>
              <a:t>Senator </a:t>
            </a:r>
            <a:r>
              <a:rPr lang="en-US" sz="2400" dirty="0">
                <a:solidFill>
                  <a:srgbClr val="000000"/>
                </a:solidFill>
              </a:rPr>
              <a:t>Bob calls </a:t>
            </a:r>
            <a:r>
              <a:rPr lang="en-US" sz="2400" dirty="0" smtClean="0">
                <a:solidFill>
                  <a:srgbClr val="000000"/>
                </a:solidFill>
              </a:rPr>
              <a:t>Senator </a:t>
            </a:r>
            <a:r>
              <a:rPr lang="en-US" sz="2400" dirty="0">
                <a:solidFill>
                  <a:srgbClr val="000000"/>
                </a:solidFill>
              </a:rPr>
              <a:t>Bill to talk about a </a:t>
            </a:r>
            <a:r>
              <a:rPr lang="en-US" sz="2400" dirty="0" smtClean="0">
                <a:solidFill>
                  <a:srgbClr val="000000"/>
                </a:solidFill>
              </a:rPr>
              <a:t>resolution then </a:t>
            </a:r>
            <a:r>
              <a:rPr lang="en-US" sz="2400" dirty="0">
                <a:solidFill>
                  <a:srgbClr val="000000"/>
                </a:solidFill>
              </a:rPr>
              <a:t>Bill calls </a:t>
            </a:r>
            <a:r>
              <a:rPr lang="en-US" sz="2400" dirty="0" smtClean="0">
                <a:solidFill>
                  <a:srgbClr val="000000"/>
                </a:solidFill>
              </a:rPr>
              <a:t>Senator John </a:t>
            </a:r>
            <a:r>
              <a:rPr lang="en-US" sz="2400" dirty="0">
                <a:solidFill>
                  <a:srgbClr val="000000"/>
                </a:solidFill>
              </a:rPr>
              <a:t>to talk about it and finally John calls S</a:t>
            </a:r>
            <a:r>
              <a:rPr lang="en-US" sz="2400" dirty="0" smtClean="0">
                <a:solidFill>
                  <a:srgbClr val="000000"/>
                </a:solidFill>
              </a:rPr>
              <a:t>enator Fred, etc., until a majority of senators has been contacted. </a:t>
            </a:r>
            <a:r>
              <a:rPr lang="en-US" sz="2400" dirty="0">
                <a:solidFill>
                  <a:srgbClr val="000000"/>
                </a:solidFill>
              </a:rPr>
              <a:t>A majority of the </a:t>
            </a:r>
            <a:r>
              <a:rPr lang="en-US" sz="2400" dirty="0" smtClean="0">
                <a:solidFill>
                  <a:srgbClr val="000000"/>
                </a:solidFill>
              </a:rPr>
              <a:t>senators </a:t>
            </a:r>
            <a:r>
              <a:rPr lang="en-US" sz="2400" dirty="0">
                <a:solidFill>
                  <a:srgbClr val="000000"/>
                </a:solidFill>
              </a:rPr>
              <a:t>have talked about the topic and a collective concurrence has been established</a:t>
            </a:r>
            <a:r>
              <a:rPr lang="en-US" sz="2400" dirty="0" smtClean="0">
                <a:solidFill>
                  <a:srgbClr val="000000"/>
                </a:solidFill>
              </a:rPr>
              <a:t>.</a:t>
            </a:r>
          </a:p>
          <a:p>
            <a:pPr lvl="1">
              <a:lnSpc>
                <a:spcPct val="90000"/>
              </a:lnSpc>
              <a:buClr>
                <a:schemeClr val="tx2"/>
              </a:buClr>
              <a:buSzPct val="75000"/>
              <a:defRPr/>
            </a:pPr>
            <a:endParaRPr lang="en-US" sz="2400" dirty="0"/>
          </a:p>
        </p:txBody>
      </p:sp>
    </p:spTree>
    <p:extLst>
      <p:ext uri="{BB962C8B-B14F-4D97-AF65-F5344CB8AC3E}">
        <p14:creationId xmlns:p14="http://schemas.microsoft.com/office/powerpoint/2010/main" val="4265404689"/>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6600"/>
                </a:solidFill>
                <a:latin typeface="Arial" charset="0"/>
              </a:rPr>
              <a:t>Types of Serial Meetings</a:t>
            </a:r>
            <a:endParaRPr lang="en-US" dirty="0">
              <a:solidFill>
                <a:srgbClr val="FF6600"/>
              </a:solidFill>
            </a:endParaRPr>
          </a:p>
        </p:txBody>
      </p:sp>
      <p:sp>
        <p:nvSpPr>
          <p:cNvPr id="3" name="Content Placeholder 2"/>
          <p:cNvSpPr>
            <a:spLocks noGrp="1"/>
          </p:cNvSpPr>
          <p:nvPr>
            <p:ph idx="1"/>
          </p:nvPr>
        </p:nvSpPr>
        <p:spPr/>
        <p:txBody>
          <a:bodyPr/>
          <a:lstStyle/>
          <a:p>
            <a:pPr marL="0" indent="0">
              <a:lnSpc>
                <a:spcPct val="90000"/>
              </a:lnSpc>
              <a:buSzTx/>
              <a:buNone/>
              <a:defRPr/>
            </a:pPr>
            <a:r>
              <a:rPr lang="en-US" dirty="0"/>
              <a:t>Hub and spoke meeting: </a:t>
            </a:r>
            <a:endParaRPr lang="en-US" dirty="0" smtClean="0"/>
          </a:p>
          <a:p>
            <a:pPr>
              <a:lnSpc>
                <a:spcPct val="90000"/>
              </a:lnSpc>
              <a:buSzTx/>
              <a:defRPr/>
            </a:pPr>
            <a:endParaRPr lang="en-US" dirty="0"/>
          </a:p>
          <a:p>
            <a:pPr lvl="1">
              <a:lnSpc>
                <a:spcPct val="90000"/>
              </a:lnSpc>
              <a:buClr>
                <a:schemeClr val="tx2"/>
              </a:buClr>
              <a:buSzPct val="75000"/>
              <a:defRPr/>
            </a:pPr>
            <a:r>
              <a:rPr lang="en-US" sz="2400" dirty="0">
                <a:solidFill>
                  <a:srgbClr val="FF3300"/>
                </a:solidFill>
              </a:rPr>
              <a:t>Example:</a:t>
            </a:r>
            <a:r>
              <a:rPr lang="en-US" sz="2400" dirty="0"/>
              <a:t> </a:t>
            </a:r>
            <a:r>
              <a:rPr lang="en-US" sz="2400" dirty="0">
                <a:solidFill>
                  <a:srgbClr val="000000"/>
                </a:solidFill>
              </a:rPr>
              <a:t>For instance, if </a:t>
            </a:r>
            <a:r>
              <a:rPr lang="en-US" sz="2400" dirty="0" smtClean="0">
                <a:solidFill>
                  <a:srgbClr val="000000"/>
                </a:solidFill>
              </a:rPr>
              <a:t>Senate President Terri </a:t>
            </a:r>
            <a:r>
              <a:rPr lang="en-US" sz="2400" dirty="0">
                <a:solidFill>
                  <a:srgbClr val="000000"/>
                </a:solidFill>
              </a:rPr>
              <a:t>calls </a:t>
            </a:r>
            <a:r>
              <a:rPr lang="en-US" sz="2400" dirty="0" smtClean="0">
                <a:solidFill>
                  <a:srgbClr val="000000"/>
                </a:solidFill>
              </a:rPr>
              <a:t>Senator </a:t>
            </a:r>
            <a:r>
              <a:rPr lang="en-US" sz="2400" dirty="0">
                <a:solidFill>
                  <a:srgbClr val="000000"/>
                </a:solidFill>
              </a:rPr>
              <a:t>John and discusses </a:t>
            </a:r>
            <a:r>
              <a:rPr lang="en-US" sz="2400" dirty="0" smtClean="0">
                <a:solidFill>
                  <a:srgbClr val="000000"/>
                </a:solidFill>
              </a:rPr>
              <a:t>a senate </a:t>
            </a:r>
            <a:r>
              <a:rPr lang="en-US" sz="2400" dirty="0">
                <a:solidFill>
                  <a:srgbClr val="000000"/>
                </a:solidFill>
              </a:rPr>
              <a:t>issue to get his </a:t>
            </a:r>
            <a:r>
              <a:rPr lang="en-US" sz="2400" dirty="0" smtClean="0">
                <a:solidFill>
                  <a:srgbClr val="000000"/>
                </a:solidFill>
              </a:rPr>
              <a:t>opinion, then </a:t>
            </a:r>
            <a:r>
              <a:rPr lang="en-US" sz="2400" dirty="0">
                <a:solidFill>
                  <a:srgbClr val="000000"/>
                </a:solidFill>
              </a:rPr>
              <a:t>she calls </a:t>
            </a:r>
            <a:r>
              <a:rPr lang="en-US" sz="2400" dirty="0" smtClean="0">
                <a:solidFill>
                  <a:srgbClr val="000000"/>
                </a:solidFill>
              </a:rPr>
              <a:t>Senator Robert, </a:t>
            </a:r>
            <a:r>
              <a:rPr lang="en-US" sz="2400" dirty="0">
                <a:solidFill>
                  <a:srgbClr val="000000"/>
                </a:solidFill>
              </a:rPr>
              <a:t>then calls </a:t>
            </a:r>
            <a:r>
              <a:rPr lang="en-US" sz="2400" dirty="0" smtClean="0">
                <a:solidFill>
                  <a:srgbClr val="000000"/>
                </a:solidFill>
              </a:rPr>
              <a:t>Senator Bill, </a:t>
            </a:r>
            <a:r>
              <a:rPr lang="en-US" sz="2400" dirty="0">
                <a:solidFill>
                  <a:srgbClr val="000000"/>
                </a:solidFill>
              </a:rPr>
              <a:t>and then calls </a:t>
            </a:r>
            <a:r>
              <a:rPr lang="en-US" sz="2400" dirty="0" smtClean="0">
                <a:solidFill>
                  <a:srgbClr val="000000"/>
                </a:solidFill>
              </a:rPr>
              <a:t>Senator </a:t>
            </a:r>
            <a:r>
              <a:rPr lang="en-US" sz="2400" dirty="0">
                <a:solidFill>
                  <a:srgbClr val="000000"/>
                </a:solidFill>
              </a:rPr>
              <a:t>Tim telling each what the other has said, </a:t>
            </a:r>
            <a:r>
              <a:rPr lang="en-US" sz="2400" dirty="0" smtClean="0">
                <a:solidFill>
                  <a:srgbClr val="000000"/>
                </a:solidFill>
              </a:rPr>
              <a:t>eventually a </a:t>
            </a:r>
            <a:r>
              <a:rPr lang="en-US" sz="2400" dirty="0">
                <a:solidFill>
                  <a:srgbClr val="000000"/>
                </a:solidFill>
              </a:rPr>
              <a:t>majority of the </a:t>
            </a:r>
            <a:r>
              <a:rPr lang="en-US" sz="2400" dirty="0" smtClean="0">
                <a:solidFill>
                  <a:srgbClr val="000000"/>
                </a:solidFill>
              </a:rPr>
              <a:t>senate may have </a:t>
            </a:r>
            <a:r>
              <a:rPr lang="en-US" sz="2400" dirty="0">
                <a:solidFill>
                  <a:srgbClr val="000000"/>
                </a:solidFill>
              </a:rPr>
              <a:t>indirectly discussed the topic without public notice and is therefore in violation of the Brown Act.  </a:t>
            </a:r>
          </a:p>
          <a:p>
            <a:endParaRPr lang="en-US" dirty="0"/>
          </a:p>
        </p:txBody>
      </p:sp>
    </p:spTree>
    <p:extLst>
      <p:ext uri="{BB962C8B-B14F-4D97-AF65-F5344CB8AC3E}">
        <p14:creationId xmlns:p14="http://schemas.microsoft.com/office/powerpoint/2010/main" val="3926869381"/>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normAutofit/>
          </a:bodyPr>
          <a:lstStyle/>
          <a:p>
            <a:pPr eaLnBrk="1" hangingPunct="1">
              <a:defRPr/>
            </a:pPr>
            <a:r>
              <a:rPr lang="en-US" sz="5400" dirty="0">
                <a:solidFill>
                  <a:srgbClr val="FF6600"/>
                </a:solidFill>
                <a:latin typeface="Arial" charset="0"/>
                <a:cs typeface="+mj-cs"/>
              </a:rPr>
              <a:t>E-mail</a:t>
            </a:r>
          </a:p>
        </p:txBody>
      </p:sp>
      <p:sp>
        <p:nvSpPr>
          <p:cNvPr id="74755" name="Rectangle 3"/>
          <p:cNvSpPr>
            <a:spLocks noGrp="1" noChangeArrowheads="1"/>
          </p:cNvSpPr>
          <p:nvPr>
            <p:ph idx="1"/>
          </p:nvPr>
        </p:nvSpPr>
        <p:spPr>
          <a:xfrm>
            <a:off x="434434" y="1600200"/>
            <a:ext cx="8170701" cy="4437063"/>
          </a:xfrm>
        </p:spPr>
        <p:txBody>
          <a:bodyPr>
            <a:normAutofit fontScale="92500" lnSpcReduction="20000"/>
          </a:bodyPr>
          <a:lstStyle/>
          <a:p>
            <a:pPr eaLnBrk="1" hangingPunct="1">
              <a:lnSpc>
                <a:spcPct val="90000"/>
              </a:lnSpc>
              <a:buFont typeface="Wingdings" charset="0"/>
              <a:buNone/>
              <a:defRPr/>
            </a:pPr>
            <a:r>
              <a:rPr lang="en-US" dirty="0">
                <a:solidFill>
                  <a:srgbClr val="292934"/>
                </a:solidFill>
                <a:cs typeface="Times New Roman" charset="0"/>
              </a:rPr>
              <a:t>§</a:t>
            </a:r>
            <a:r>
              <a:rPr lang="en-US" dirty="0">
                <a:solidFill>
                  <a:srgbClr val="292934"/>
                </a:solidFill>
              </a:rPr>
              <a:t>5492.2(b): </a:t>
            </a:r>
            <a:endParaRPr lang="en-US" dirty="0" smtClean="0">
              <a:solidFill>
                <a:srgbClr val="292934"/>
              </a:solidFill>
            </a:endParaRPr>
          </a:p>
          <a:p>
            <a:pPr eaLnBrk="1" hangingPunct="1">
              <a:lnSpc>
                <a:spcPct val="90000"/>
              </a:lnSpc>
              <a:buFont typeface="Wingdings" charset="0"/>
              <a:buNone/>
              <a:defRPr/>
            </a:pPr>
            <a:r>
              <a:rPr lang="en-US" dirty="0">
                <a:solidFill>
                  <a:srgbClr val="292934"/>
                </a:solidFill>
              </a:rPr>
              <a:t>	</a:t>
            </a:r>
            <a:r>
              <a:rPr lang="en-US" dirty="0" smtClean="0">
                <a:solidFill>
                  <a:srgbClr val="292934"/>
                </a:solidFill>
              </a:rPr>
              <a:t>Except </a:t>
            </a:r>
            <a:r>
              <a:rPr lang="en-US" dirty="0">
                <a:solidFill>
                  <a:srgbClr val="292934"/>
                </a:solidFill>
              </a:rPr>
              <a:t>as authorized pursuant to </a:t>
            </a:r>
            <a:r>
              <a:rPr lang="en-US" dirty="0">
                <a:solidFill>
                  <a:srgbClr val="292934"/>
                </a:solidFill>
                <a:cs typeface="Times New Roman" charset="0"/>
              </a:rPr>
              <a:t>§54953, any use of direct communication, personal intermediaries, or </a:t>
            </a:r>
            <a:r>
              <a:rPr lang="en-US" b="1" dirty="0">
                <a:solidFill>
                  <a:srgbClr val="292934"/>
                </a:solidFill>
                <a:cs typeface="Times New Roman" charset="0"/>
              </a:rPr>
              <a:t>technological devices </a:t>
            </a:r>
            <a:r>
              <a:rPr lang="en-US" dirty="0">
                <a:solidFill>
                  <a:srgbClr val="292934"/>
                </a:solidFill>
                <a:cs typeface="Times New Roman" charset="0"/>
              </a:rPr>
              <a:t>that is employed by a majority of the members of the legislative body to develop a collective concurrence as to action to be taken on an item by the members of the legislative body is </a:t>
            </a:r>
            <a:r>
              <a:rPr lang="en-US" dirty="0" smtClean="0">
                <a:solidFill>
                  <a:srgbClr val="292934"/>
                </a:solidFill>
                <a:cs typeface="Times New Roman" charset="0"/>
              </a:rPr>
              <a:t>prohibited</a:t>
            </a:r>
          </a:p>
          <a:p>
            <a:pPr eaLnBrk="1" hangingPunct="1">
              <a:lnSpc>
                <a:spcPct val="90000"/>
              </a:lnSpc>
              <a:buFont typeface="Wingdings" charset="0"/>
              <a:buNone/>
              <a:defRPr/>
            </a:pPr>
            <a:endParaRPr lang="en-US" dirty="0">
              <a:solidFill>
                <a:srgbClr val="292934"/>
              </a:solidFill>
              <a:cs typeface="Times New Roman" charset="0"/>
            </a:endParaRPr>
          </a:p>
          <a:p>
            <a:pPr algn="ctr" eaLnBrk="1" hangingPunct="1">
              <a:lnSpc>
                <a:spcPct val="90000"/>
              </a:lnSpc>
              <a:buFont typeface="Wingdings" charset="0"/>
              <a:buNone/>
              <a:defRPr/>
            </a:pPr>
            <a:r>
              <a:rPr lang="en-US" i="1" dirty="0">
                <a:solidFill>
                  <a:srgbClr val="292934"/>
                </a:solidFill>
                <a:cs typeface="Times New Roman" charset="0"/>
              </a:rPr>
              <a:t>The attorney general has issued an opinion stating that this section of the act applies to email. </a:t>
            </a:r>
          </a:p>
        </p:txBody>
      </p:sp>
    </p:spTree>
    <p:extLst>
      <p:ext uri="{BB962C8B-B14F-4D97-AF65-F5344CB8AC3E}">
        <p14:creationId xmlns:p14="http://schemas.microsoft.com/office/powerpoint/2010/main" val="670549335"/>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a:xfrm>
            <a:off x="228600" y="277813"/>
            <a:ext cx="8458200" cy="724880"/>
          </a:xfrm>
        </p:spPr>
        <p:txBody>
          <a:bodyPr>
            <a:noAutofit/>
          </a:bodyPr>
          <a:lstStyle/>
          <a:p>
            <a:pPr eaLnBrk="1" hangingPunct="1">
              <a:defRPr/>
            </a:pPr>
            <a:r>
              <a:rPr lang="en-US" sz="2800" dirty="0">
                <a:solidFill>
                  <a:srgbClr val="FF6600"/>
                </a:solidFill>
                <a:latin typeface="Arial" charset="0"/>
                <a:cs typeface="Times New Roman" charset="0"/>
              </a:rPr>
              <a:t>The Attorney General</a:t>
            </a:r>
            <a:r>
              <a:rPr lang="ja-JP" altLang="en-US" sz="2800" dirty="0">
                <a:solidFill>
                  <a:srgbClr val="FF6600"/>
                </a:solidFill>
                <a:latin typeface="Arial" charset="0"/>
                <a:cs typeface="Times New Roman" charset="0"/>
              </a:rPr>
              <a:t>’</a:t>
            </a:r>
            <a:r>
              <a:rPr lang="en-US" sz="2800" dirty="0">
                <a:solidFill>
                  <a:srgbClr val="FF6600"/>
                </a:solidFill>
                <a:latin typeface="Arial" charset="0"/>
                <a:cs typeface="Times New Roman" charset="0"/>
              </a:rPr>
              <a:t>s O</a:t>
            </a:r>
            <a:r>
              <a:rPr lang="en-US" sz="2800" dirty="0" smtClean="0">
                <a:solidFill>
                  <a:srgbClr val="FF6600"/>
                </a:solidFill>
                <a:latin typeface="Arial" charset="0"/>
                <a:cs typeface="Times New Roman" charset="0"/>
              </a:rPr>
              <a:t>pinion Regarding </a:t>
            </a:r>
            <a:r>
              <a:rPr lang="en-US" sz="2800" dirty="0">
                <a:solidFill>
                  <a:srgbClr val="FF6600"/>
                </a:solidFill>
                <a:latin typeface="Arial" charset="0"/>
                <a:cs typeface="Times New Roman" charset="0"/>
              </a:rPr>
              <a:t>E</a:t>
            </a:r>
            <a:r>
              <a:rPr lang="en-US" sz="2800" dirty="0" smtClean="0">
                <a:solidFill>
                  <a:srgbClr val="FF6600"/>
                </a:solidFill>
                <a:latin typeface="Arial" charset="0"/>
                <a:cs typeface="Times New Roman" charset="0"/>
              </a:rPr>
              <a:t>-</a:t>
            </a:r>
            <a:r>
              <a:rPr lang="en-US" sz="2800" dirty="0">
                <a:solidFill>
                  <a:srgbClr val="FF6600"/>
                </a:solidFill>
                <a:latin typeface="Arial" charset="0"/>
                <a:cs typeface="Times New Roman" charset="0"/>
              </a:rPr>
              <a:t>mail</a:t>
            </a:r>
          </a:p>
        </p:txBody>
      </p:sp>
      <p:sp>
        <p:nvSpPr>
          <p:cNvPr id="95235" name="Rectangle 3"/>
          <p:cNvSpPr>
            <a:spLocks noGrp="1" noChangeArrowheads="1"/>
          </p:cNvSpPr>
          <p:nvPr>
            <p:ph idx="1"/>
          </p:nvPr>
        </p:nvSpPr>
        <p:spPr>
          <a:xfrm>
            <a:off x="381000" y="1270077"/>
            <a:ext cx="8382000" cy="5241191"/>
          </a:xfrm>
        </p:spPr>
        <p:txBody>
          <a:bodyPr>
            <a:normAutofit/>
          </a:bodyPr>
          <a:lstStyle/>
          <a:p>
            <a:pPr>
              <a:lnSpc>
                <a:spcPct val="80000"/>
              </a:lnSpc>
              <a:buSzTx/>
              <a:defRPr/>
            </a:pPr>
            <a:r>
              <a:rPr lang="en-US" sz="2000" dirty="0"/>
              <a:t>In 2001 the CA Attorney General issued an opinion regarding the use of email. </a:t>
            </a:r>
            <a:r>
              <a:rPr lang="en-US" sz="2000" dirty="0">
                <a:cs typeface="Times New Roman" charset="0"/>
              </a:rPr>
              <a:t>(Opinion #00-906, 2001)</a:t>
            </a:r>
            <a:br>
              <a:rPr lang="en-US" sz="2000" dirty="0">
                <a:cs typeface="Times New Roman" charset="0"/>
              </a:rPr>
            </a:br>
            <a:endParaRPr lang="en-US" sz="800" dirty="0">
              <a:cs typeface="Times New Roman" charset="0"/>
            </a:endParaRPr>
          </a:p>
          <a:p>
            <a:pPr>
              <a:lnSpc>
                <a:spcPct val="80000"/>
              </a:lnSpc>
              <a:buSzTx/>
              <a:defRPr/>
            </a:pPr>
            <a:r>
              <a:rPr lang="en-US" sz="2000" u="sng" dirty="0">
                <a:cs typeface="Times New Roman" charset="0"/>
              </a:rPr>
              <a:t>The opinion concluded</a:t>
            </a:r>
            <a:r>
              <a:rPr lang="en-US" sz="2000" dirty="0">
                <a:cs typeface="Times New Roman" charset="0"/>
              </a:rPr>
              <a:t>: </a:t>
            </a:r>
            <a:r>
              <a:rPr lang="en-US" sz="2000" dirty="0">
                <a:effectLst/>
              </a:rPr>
              <a:t>A majority of the board members of a local public agency may not e-mail each other to develop a collective concurrence as to action to be taken by the board without violating the Ralph M. Brown Act.</a:t>
            </a:r>
            <a:br>
              <a:rPr lang="en-US" sz="2000" dirty="0">
                <a:effectLst/>
              </a:rPr>
            </a:br>
            <a:r>
              <a:rPr lang="en-US" sz="2000" dirty="0">
                <a:effectLst/>
              </a:rPr>
              <a:t> </a:t>
            </a:r>
            <a:endParaRPr lang="en-US" sz="800" dirty="0">
              <a:effectLst/>
            </a:endParaRPr>
          </a:p>
          <a:p>
            <a:pPr>
              <a:lnSpc>
                <a:spcPct val="80000"/>
              </a:lnSpc>
              <a:buSzTx/>
              <a:defRPr/>
            </a:pPr>
            <a:r>
              <a:rPr lang="en-US" sz="2000" dirty="0">
                <a:cs typeface="Times New Roman" charset="0"/>
              </a:rPr>
              <a:t>Even if the emails are made public they would still be a violation of the Act because the board would be depriving the pubic of the deliberative process.</a:t>
            </a:r>
          </a:p>
          <a:p>
            <a:pPr>
              <a:lnSpc>
                <a:spcPct val="80000"/>
              </a:lnSpc>
              <a:buSzTx/>
              <a:defRPr/>
            </a:pPr>
            <a:endParaRPr lang="en-US" sz="800" dirty="0">
              <a:cs typeface="Times New Roman" charset="0"/>
            </a:endParaRPr>
          </a:p>
          <a:p>
            <a:pPr>
              <a:lnSpc>
                <a:spcPct val="80000"/>
              </a:lnSpc>
              <a:buSzTx/>
              <a:defRPr/>
            </a:pPr>
            <a:r>
              <a:rPr lang="en-US" sz="2000" dirty="0">
                <a:effectLst/>
              </a:rPr>
              <a:t>The opinion also states, </a:t>
            </a:r>
            <a:r>
              <a:rPr lang="ja-JP" altLang="en-US" sz="2000" dirty="0">
                <a:effectLst/>
              </a:rPr>
              <a:t>“</a:t>
            </a:r>
            <a:r>
              <a:rPr lang="en-US" sz="2000" dirty="0">
                <a:effectLst/>
              </a:rPr>
              <a:t>The term </a:t>
            </a:r>
            <a:r>
              <a:rPr lang="ja-JP" altLang="en-US" sz="2000" dirty="0">
                <a:effectLst/>
              </a:rPr>
              <a:t>‘</a:t>
            </a:r>
            <a:r>
              <a:rPr lang="en-US" sz="2000" dirty="0">
                <a:effectLst/>
              </a:rPr>
              <a:t>deliberation</a:t>
            </a:r>
            <a:r>
              <a:rPr lang="ja-JP" altLang="en-US" sz="2000" dirty="0">
                <a:effectLst/>
              </a:rPr>
              <a:t>’</a:t>
            </a:r>
            <a:r>
              <a:rPr lang="en-US" sz="2000" dirty="0">
                <a:effectLst/>
              </a:rPr>
              <a:t> has been broadly construed to connote </a:t>
            </a:r>
            <a:r>
              <a:rPr lang="ja-JP" altLang="en-US" sz="2000" dirty="0">
                <a:effectLst/>
              </a:rPr>
              <a:t>‘</a:t>
            </a:r>
            <a:r>
              <a:rPr lang="en-US" sz="2000" dirty="0">
                <a:effectLst/>
              </a:rPr>
              <a:t>not only collective discussion, but the collective acquisition and exchange of facts preliminary to the ultimate decision.</a:t>
            </a:r>
            <a:r>
              <a:rPr lang="ja-JP" altLang="en-US" sz="2000" dirty="0">
                <a:effectLst/>
              </a:rPr>
              <a:t>’</a:t>
            </a:r>
            <a:r>
              <a:rPr lang="en-US" sz="2000" dirty="0">
                <a:effectLst/>
              </a:rPr>
              <a:t> [Citation.]</a:t>
            </a:r>
            <a:r>
              <a:rPr lang="ja-JP" altLang="en-US" sz="2000" dirty="0">
                <a:effectLst/>
              </a:rPr>
              <a:t>”</a:t>
            </a:r>
            <a:r>
              <a:rPr lang="en-US" sz="2000" dirty="0">
                <a:effectLst/>
              </a:rPr>
              <a:t> (</a:t>
            </a:r>
            <a:r>
              <a:rPr lang="en-US" sz="2000" i="1" dirty="0" err="1">
                <a:effectLst/>
              </a:rPr>
              <a:t>Rowen</a:t>
            </a:r>
            <a:r>
              <a:rPr lang="en-US" sz="2000" i="1" dirty="0">
                <a:effectLst/>
              </a:rPr>
              <a:t> v. Santa Clara Unified School Dist. </a:t>
            </a:r>
            <a:r>
              <a:rPr lang="en-US" sz="2000" dirty="0">
                <a:effectLst/>
              </a:rPr>
              <a:t>(1981) 121 Cal.App.3d 231, 234; see </a:t>
            </a:r>
            <a:r>
              <a:rPr lang="en-US" sz="2000" i="1" dirty="0">
                <a:effectLst/>
              </a:rPr>
              <a:t>Roberts v. City of Palmdale, supra</a:t>
            </a:r>
            <a:r>
              <a:rPr lang="en-US" sz="2000" dirty="0">
                <a:effectLst/>
              </a:rPr>
              <a:t>, 5 Cal.4th at p. 376.)</a:t>
            </a:r>
          </a:p>
          <a:p>
            <a:pPr>
              <a:lnSpc>
                <a:spcPct val="80000"/>
              </a:lnSpc>
              <a:defRPr/>
            </a:pPr>
            <a:endParaRPr lang="en-US" sz="800" dirty="0">
              <a:cs typeface="Times New Roman" charset="0"/>
            </a:endParaRPr>
          </a:p>
          <a:p>
            <a:pPr>
              <a:lnSpc>
                <a:spcPct val="80000"/>
              </a:lnSpc>
              <a:buSzTx/>
              <a:defRPr/>
            </a:pPr>
            <a:r>
              <a:rPr lang="en-US" sz="2000" dirty="0"/>
              <a:t>You can find the opinion at: </a:t>
            </a:r>
            <a:br>
              <a:rPr lang="en-US" sz="2000" dirty="0"/>
            </a:br>
            <a:r>
              <a:rPr lang="en-US" sz="2000" dirty="0">
                <a:hlinkClick r:id="rId2"/>
              </a:rPr>
              <a:t>http://ag.ca.gov/opinions/published/00-906.</a:t>
            </a:r>
            <a:r>
              <a:rPr lang="en-US" sz="2000" dirty="0" smtClean="0">
                <a:hlinkClick r:id="rId2"/>
              </a:rPr>
              <a:t>pdf</a:t>
            </a:r>
            <a:endParaRPr lang="en-US" sz="2000" dirty="0" smtClean="0"/>
          </a:p>
          <a:p>
            <a:pPr marL="0" indent="0">
              <a:lnSpc>
                <a:spcPct val="80000"/>
              </a:lnSpc>
              <a:buSzTx/>
              <a:buNone/>
              <a:defRPr/>
            </a:pPr>
            <a:endParaRPr lang="en-US" sz="2000" dirty="0"/>
          </a:p>
        </p:txBody>
      </p:sp>
    </p:spTree>
    <p:extLst>
      <p:ext uri="{BB962C8B-B14F-4D97-AF65-F5344CB8AC3E}">
        <p14:creationId xmlns:p14="http://schemas.microsoft.com/office/powerpoint/2010/main" val="593850360"/>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2457"/>
            <a:ext cx="8229600" cy="736678"/>
          </a:xfrm>
        </p:spPr>
        <p:txBody>
          <a:bodyPr>
            <a:normAutofit fontScale="90000"/>
          </a:bodyPr>
          <a:lstStyle/>
          <a:p>
            <a:r>
              <a:rPr lang="en-US" b="1" dirty="0" smtClean="0">
                <a:solidFill>
                  <a:srgbClr val="FF6600"/>
                </a:solidFill>
              </a:rPr>
              <a:t>Agendas</a:t>
            </a:r>
            <a:endParaRPr lang="en-US" b="1" dirty="0">
              <a:solidFill>
                <a:srgbClr val="FF6600"/>
              </a:solidFill>
            </a:endParaRPr>
          </a:p>
        </p:txBody>
      </p:sp>
      <p:sp>
        <p:nvSpPr>
          <p:cNvPr id="3" name="Content Placeholder 2"/>
          <p:cNvSpPr>
            <a:spLocks noGrp="1"/>
          </p:cNvSpPr>
          <p:nvPr>
            <p:ph idx="1"/>
          </p:nvPr>
        </p:nvSpPr>
        <p:spPr>
          <a:xfrm>
            <a:off x="457200" y="1269849"/>
            <a:ext cx="8229600" cy="5339879"/>
          </a:xfrm>
        </p:spPr>
        <p:txBody>
          <a:bodyPr>
            <a:normAutofit fontScale="62500" lnSpcReduction="20000"/>
          </a:bodyPr>
          <a:lstStyle/>
          <a:p>
            <a:r>
              <a:rPr lang="en-US" dirty="0" smtClean="0"/>
              <a:t>Include meeting time and location, including address</a:t>
            </a:r>
          </a:p>
          <a:p>
            <a:endParaRPr lang="en-US" dirty="0" smtClean="0"/>
          </a:p>
          <a:p>
            <a:r>
              <a:rPr lang="en-US" dirty="0" smtClean="0"/>
              <a:t>Post agenda in a 24/7 publicly accessible area 72 hours before meeting (physically and virtually) (GC §54954)</a:t>
            </a:r>
          </a:p>
          <a:p>
            <a:pPr marL="0" indent="0">
              <a:buNone/>
            </a:pPr>
            <a:endParaRPr lang="en-US" dirty="0" smtClean="0"/>
          </a:p>
          <a:p>
            <a:r>
              <a:rPr lang="en-US" dirty="0" smtClean="0"/>
              <a:t>Special meetings require 24 hours notice and are limited to agenda items (GC §54956)</a:t>
            </a:r>
          </a:p>
          <a:p>
            <a:endParaRPr lang="en-US" dirty="0" smtClean="0"/>
          </a:p>
          <a:p>
            <a:r>
              <a:rPr lang="en-US" dirty="0" smtClean="0"/>
              <a:t>Senates do </a:t>
            </a:r>
            <a:r>
              <a:rPr lang="en-US" u="sng" dirty="0" smtClean="0"/>
              <a:t>not</a:t>
            </a:r>
            <a:r>
              <a:rPr lang="en-US" dirty="0" smtClean="0"/>
              <a:t> call emergency meetings (which do not require 24 hour notice) – public safety is not under senate jurisdiction!</a:t>
            </a:r>
          </a:p>
          <a:p>
            <a:endParaRPr lang="en-US" dirty="0" smtClean="0"/>
          </a:p>
          <a:p>
            <a:r>
              <a:rPr lang="en-US" dirty="0" smtClean="0"/>
              <a:t>Allow for public comments before or during discussion of agenda </a:t>
            </a:r>
            <a:r>
              <a:rPr lang="en-US" dirty="0"/>
              <a:t>items (GC §</a:t>
            </a:r>
            <a:r>
              <a:rPr lang="en-US" dirty="0" smtClean="0"/>
              <a:t>54954.3)</a:t>
            </a:r>
          </a:p>
          <a:p>
            <a:endParaRPr lang="en-US" dirty="0" smtClean="0"/>
          </a:p>
          <a:p>
            <a:r>
              <a:rPr lang="en-US" dirty="0" smtClean="0"/>
              <a:t>Include all action items on the agenda, with a brief </a:t>
            </a:r>
            <a:r>
              <a:rPr lang="en-US" dirty="0"/>
              <a:t>description (GC §</a:t>
            </a:r>
            <a:r>
              <a:rPr lang="en-US" dirty="0" smtClean="0"/>
              <a:t>54954.2)</a:t>
            </a:r>
          </a:p>
          <a:p>
            <a:pPr marL="0" indent="0">
              <a:buNone/>
            </a:pPr>
            <a:endParaRPr lang="en-US" dirty="0" smtClean="0"/>
          </a:p>
          <a:p>
            <a:r>
              <a:rPr lang="en-US" dirty="0"/>
              <a:t>Can change order of </a:t>
            </a:r>
            <a:r>
              <a:rPr lang="en-US" dirty="0" smtClean="0"/>
              <a:t>agenda</a:t>
            </a:r>
            <a:endParaRPr lang="en-US" dirty="0"/>
          </a:p>
        </p:txBody>
      </p:sp>
    </p:spTree>
    <p:extLst>
      <p:ext uri="{BB962C8B-B14F-4D97-AF65-F5344CB8AC3E}">
        <p14:creationId xmlns:p14="http://schemas.microsoft.com/office/powerpoint/2010/main" val="2068711224"/>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FF6600"/>
                </a:solidFill>
              </a:rPr>
              <a:t>Action and Discussion is </a:t>
            </a:r>
            <a:r>
              <a:rPr lang="en-US" b="1" dirty="0">
                <a:solidFill>
                  <a:srgbClr val="FF6600"/>
                </a:solidFill>
              </a:rPr>
              <a:t>L</a:t>
            </a:r>
            <a:r>
              <a:rPr lang="en-US" b="1" dirty="0" smtClean="0">
                <a:solidFill>
                  <a:srgbClr val="FF6600"/>
                </a:solidFill>
              </a:rPr>
              <a:t>imited to Items on the Agenda</a:t>
            </a:r>
            <a:endParaRPr lang="en-US" b="1" dirty="0">
              <a:solidFill>
                <a:srgbClr val="FF6600"/>
              </a:solidFill>
            </a:endParaRPr>
          </a:p>
        </p:txBody>
      </p:sp>
      <p:sp>
        <p:nvSpPr>
          <p:cNvPr id="3" name="Content Placeholder 2"/>
          <p:cNvSpPr>
            <a:spLocks noGrp="1"/>
          </p:cNvSpPr>
          <p:nvPr>
            <p:ph idx="1"/>
          </p:nvPr>
        </p:nvSpPr>
        <p:spPr/>
        <p:txBody>
          <a:bodyPr>
            <a:normAutofit fontScale="70000" lnSpcReduction="20000"/>
          </a:bodyPr>
          <a:lstStyle/>
          <a:p>
            <a:r>
              <a:rPr lang="en-US" dirty="0" smtClean="0"/>
              <a:t>Ensures public is aware of all debate and discussion on items before the body</a:t>
            </a:r>
          </a:p>
          <a:p>
            <a:endParaRPr lang="en-US" dirty="0" smtClean="0"/>
          </a:p>
          <a:p>
            <a:r>
              <a:rPr lang="en-US" dirty="0" smtClean="0"/>
              <a:t>Questions can be asked about items on the agenda, but care must be taken not to veer into discussion about items not on the agenda</a:t>
            </a:r>
          </a:p>
          <a:p>
            <a:endParaRPr lang="en-US" dirty="0" smtClean="0"/>
          </a:p>
          <a:p>
            <a:r>
              <a:rPr lang="en-US" dirty="0" smtClean="0"/>
              <a:t>Exception (GC §54954.2):  Action may be taken on a non-agenda item, BUT this requires:</a:t>
            </a:r>
          </a:p>
          <a:p>
            <a:pPr lvl="1"/>
            <a:r>
              <a:rPr lang="en-US" dirty="0" smtClean="0">
                <a:solidFill>
                  <a:srgbClr val="000000"/>
                </a:solidFill>
              </a:rPr>
              <a:t>That the need for immediate action was discovered </a:t>
            </a:r>
            <a:r>
              <a:rPr lang="en-US" u="sng" dirty="0" smtClean="0">
                <a:solidFill>
                  <a:srgbClr val="000000"/>
                </a:solidFill>
              </a:rPr>
              <a:t>after </a:t>
            </a:r>
            <a:r>
              <a:rPr lang="en-US" dirty="0" smtClean="0">
                <a:solidFill>
                  <a:srgbClr val="000000"/>
                </a:solidFill>
              </a:rPr>
              <a:t>the agenda was posted, and</a:t>
            </a:r>
          </a:p>
          <a:p>
            <a:pPr marL="274320" lvl="1" indent="0">
              <a:buNone/>
            </a:pPr>
            <a:endParaRPr lang="en-US" dirty="0" smtClean="0">
              <a:solidFill>
                <a:srgbClr val="000000"/>
              </a:solidFill>
            </a:endParaRPr>
          </a:p>
          <a:p>
            <a:pPr lvl="1"/>
            <a:r>
              <a:rPr lang="en-US" dirty="0" smtClean="0">
                <a:solidFill>
                  <a:srgbClr val="000000"/>
                </a:solidFill>
              </a:rPr>
              <a:t>A vote of 2/3 of members present if more than 2/3 of the total membership are present, or a unanimous vote if less than 2/3 of the total members are present</a:t>
            </a:r>
            <a:r>
              <a:rPr lang="en-US" dirty="0" smtClean="0"/>
              <a:t>.</a:t>
            </a:r>
            <a:endParaRPr lang="en-US" dirty="0"/>
          </a:p>
        </p:txBody>
      </p:sp>
    </p:spTree>
    <p:extLst>
      <p:ext uri="{BB962C8B-B14F-4D97-AF65-F5344CB8AC3E}">
        <p14:creationId xmlns:p14="http://schemas.microsoft.com/office/powerpoint/2010/main" val="2766006482"/>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6600"/>
                </a:solidFill>
              </a:rPr>
              <a:t>Meetings and Votes are Open</a:t>
            </a:r>
            <a:endParaRPr lang="en-US" b="1" dirty="0">
              <a:solidFill>
                <a:srgbClr val="FF6600"/>
              </a:solidFill>
            </a:endParaRPr>
          </a:p>
        </p:txBody>
      </p:sp>
      <p:sp>
        <p:nvSpPr>
          <p:cNvPr id="3" name="Content Placeholder 2"/>
          <p:cNvSpPr>
            <a:spLocks noGrp="1"/>
          </p:cNvSpPr>
          <p:nvPr>
            <p:ph idx="1"/>
          </p:nvPr>
        </p:nvSpPr>
        <p:spPr>
          <a:xfrm>
            <a:off x="457200" y="1387058"/>
            <a:ext cx="8229600" cy="5089942"/>
          </a:xfrm>
        </p:spPr>
        <p:txBody>
          <a:bodyPr>
            <a:normAutofit fontScale="77500" lnSpcReduction="20000"/>
          </a:bodyPr>
          <a:lstStyle/>
          <a:p>
            <a:r>
              <a:rPr lang="en-US" dirty="0" smtClean="0"/>
              <a:t>Meetings must be held within your senate’s jurisdiction</a:t>
            </a:r>
          </a:p>
          <a:p>
            <a:pPr marL="0" indent="0">
              <a:buNone/>
            </a:pPr>
            <a:endParaRPr lang="en-US" dirty="0" smtClean="0"/>
          </a:p>
          <a:p>
            <a:r>
              <a:rPr lang="en-US" dirty="0" smtClean="0"/>
              <a:t>Closed sessions (GC §54957)are for: </a:t>
            </a:r>
          </a:p>
          <a:p>
            <a:pPr lvl="1"/>
            <a:r>
              <a:rPr lang="en-US" dirty="0" smtClean="0">
                <a:solidFill>
                  <a:srgbClr val="000000"/>
                </a:solidFill>
              </a:rPr>
              <a:t>litigation (for instance, the senate is or will be sued)</a:t>
            </a:r>
            <a:endParaRPr lang="en-US" dirty="0">
              <a:solidFill>
                <a:srgbClr val="000000"/>
              </a:solidFill>
            </a:endParaRPr>
          </a:p>
          <a:p>
            <a:pPr lvl="1"/>
            <a:r>
              <a:rPr lang="en-US" dirty="0" smtClean="0">
                <a:solidFill>
                  <a:srgbClr val="000000"/>
                </a:solidFill>
              </a:rPr>
              <a:t>personnel matters (such as, the senate has responsibility for evaluating a senate employee)</a:t>
            </a:r>
          </a:p>
          <a:p>
            <a:pPr lvl="1"/>
            <a:r>
              <a:rPr lang="en-US" dirty="0" smtClean="0">
                <a:solidFill>
                  <a:srgbClr val="000000"/>
                </a:solidFill>
              </a:rPr>
              <a:t>negotiating with a bargaining agent (which the senate does not do).</a:t>
            </a:r>
          </a:p>
          <a:p>
            <a:endParaRPr lang="en-US" dirty="0" smtClean="0"/>
          </a:p>
          <a:p>
            <a:r>
              <a:rPr lang="en-US" dirty="0" smtClean="0"/>
              <a:t>All votes are open!</a:t>
            </a:r>
          </a:p>
          <a:p>
            <a:pPr lvl="1"/>
            <a:r>
              <a:rPr lang="en-US" dirty="0">
                <a:solidFill>
                  <a:srgbClr val="000000"/>
                </a:solidFill>
              </a:rPr>
              <a:t>N</a:t>
            </a:r>
            <a:r>
              <a:rPr lang="en-US" dirty="0" smtClean="0">
                <a:solidFill>
                  <a:srgbClr val="000000"/>
                </a:solidFill>
              </a:rPr>
              <a:t>o secret ballots…even for elections (if they are conducted during senate meetings).</a:t>
            </a:r>
          </a:p>
          <a:p>
            <a:pPr lvl="1"/>
            <a:endParaRPr lang="en-US" dirty="0" smtClean="0">
              <a:solidFill>
                <a:srgbClr val="000000"/>
              </a:solidFill>
            </a:endParaRPr>
          </a:p>
          <a:p>
            <a:pPr lvl="1"/>
            <a:r>
              <a:rPr lang="en-US" dirty="0">
                <a:solidFill>
                  <a:srgbClr val="000000"/>
                </a:solidFill>
              </a:rPr>
              <a:t>I</a:t>
            </a:r>
            <a:r>
              <a:rPr lang="en-US" dirty="0" smtClean="0">
                <a:solidFill>
                  <a:srgbClr val="000000"/>
                </a:solidFill>
              </a:rPr>
              <a:t>t is now required that all ayes, nays and abstentions on motions be attributed to member casting a vote!</a:t>
            </a:r>
            <a:endParaRPr lang="en-US" dirty="0">
              <a:solidFill>
                <a:srgbClr val="000000"/>
              </a:solidFill>
            </a:endParaRPr>
          </a:p>
        </p:txBody>
      </p:sp>
    </p:spTree>
    <p:extLst>
      <p:ext uri="{BB962C8B-B14F-4D97-AF65-F5344CB8AC3E}">
        <p14:creationId xmlns:p14="http://schemas.microsoft.com/office/powerpoint/2010/main" val="2111018803"/>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6600"/>
                </a:solidFill>
              </a:rPr>
              <a:t>At </a:t>
            </a:r>
            <a:r>
              <a:rPr lang="en-US" b="1" dirty="0">
                <a:solidFill>
                  <a:srgbClr val="FF6600"/>
                </a:solidFill>
              </a:rPr>
              <a:t>M</a:t>
            </a:r>
            <a:r>
              <a:rPr lang="en-US" b="1" dirty="0" smtClean="0">
                <a:solidFill>
                  <a:srgbClr val="FF6600"/>
                </a:solidFill>
              </a:rPr>
              <a:t>eetings…</a:t>
            </a:r>
            <a:endParaRPr lang="en-US" b="1" dirty="0">
              <a:solidFill>
                <a:srgbClr val="FF6600"/>
              </a:solidFill>
            </a:endParaRPr>
          </a:p>
        </p:txBody>
      </p:sp>
      <p:sp>
        <p:nvSpPr>
          <p:cNvPr id="3" name="Content Placeholder 2"/>
          <p:cNvSpPr>
            <a:spLocks noGrp="1"/>
          </p:cNvSpPr>
          <p:nvPr>
            <p:ph idx="1"/>
          </p:nvPr>
        </p:nvSpPr>
        <p:spPr/>
        <p:txBody>
          <a:bodyPr/>
          <a:lstStyle/>
          <a:p>
            <a:r>
              <a:rPr lang="en-US" dirty="0" smtClean="0"/>
              <a:t>Members may respond to public comments but not take action</a:t>
            </a:r>
          </a:p>
          <a:p>
            <a:pPr marL="0" indent="0">
              <a:buNone/>
            </a:pPr>
            <a:endParaRPr lang="en-US" dirty="0" smtClean="0"/>
          </a:p>
          <a:p>
            <a:r>
              <a:rPr lang="en-US" dirty="0" smtClean="0"/>
              <a:t>All items distributed by the Senate before or during meetings must be available to the public at the meeting (reasonable fees may be charged for duplication).</a:t>
            </a:r>
            <a:endParaRPr lang="en-US" dirty="0"/>
          </a:p>
        </p:txBody>
      </p:sp>
    </p:spTree>
    <p:extLst>
      <p:ext uri="{BB962C8B-B14F-4D97-AF65-F5344CB8AC3E}">
        <p14:creationId xmlns:p14="http://schemas.microsoft.com/office/powerpoint/2010/main" val="1364076039"/>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6600"/>
                </a:solidFill>
              </a:rPr>
              <a:t>Welcome!</a:t>
            </a:r>
            <a:endParaRPr lang="en-US" b="1" dirty="0">
              <a:solidFill>
                <a:srgbClr val="FF6600"/>
              </a:solidFill>
            </a:endParaRPr>
          </a:p>
        </p:txBody>
      </p:sp>
      <p:sp>
        <p:nvSpPr>
          <p:cNvPr id="3" name="Content Placeholder 2"/>
          <p:cNvSpPr>
            <a:spLocks noGrp="1"/>
          </p:cNvSpPr>
          <p:nvPr>
            <p:ph idx="1"/>
          </p:nvPr>
        </p:nvSpPr>
        <p:spPr/>
        <p:txBody>
          <a:bodyPr>
            <a:normAutofit/>
          </a:bodyPr>
          <a:lstStyle/>
          <a:p>
            <a:pPr marL="0" indent="0">
              <a:buNone/>
            </a:pPr>
            <a:endParaRPr lang="en-US" sz="3200" dirty="0"/>
          </a:p>
          <a:p>
            <a:r>
              <a:rPr lang="en-US" sz="3200" dirty="0" smtClean="0"/>
              <a:t>What brings you here?</a:t>
            </a:r>
          </a:p>
          <a:p>
            <a:endParaRPr lang="en-US" sz="3200" dirty="0" smtClean="0"/>
          </a:p>
          <a:p>
            <a:endParaRPr lang="en-US" sz="3200" dirty="0"/>
          </a:p>
          <a:p>
            <a:r>
              <a:rPr lang="en-US" sz="3200" dirty="0" smtClean="0"/>
              <a:t>What questions would you like answered?</a:t>
            </a:r>
            <a:endParaRPr lang="en-US" sz="3200" dirty="0"/>
          </a:p>
        </p:txBody>
      </p:sp>
    </p:spTree>
    <p:extLst>
      <p:ext uri="{BB962C8B-B14F-4D97-AF65-F5344CB8AC3E}">
        <p14:creationId xmlns:p14="http://schemas.microsoft.com/office/powerpoint/2010/main" val="2517403563"/>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6600"/>
                </a:solidFill>
              </a:rPr>
              <a:t>Be Prepared!</a:t>
            </a:r>
            <a:endParaRPr lang="en-US" b="1" dirty="0">
              <a:solidFill>
                <a:srgbClr val="FF6600"/>
              </a:solidFill>
            </a:endParaRPr>
          </a:p>
        </p:txBody>
      </p:sp>
      <p:sp>
        <p:nvSpPr>
          <p:cNvPr id="3" name="Content Placeholder 2"/>
          <p:cNvSpPr>
            <a:spLocks noGrp="1"/>
          </p:cNvSpPr>
          <p:nvPr>
            <p:ph idx="1"/>
          </p:nvPr>
        </p:nvSpPr>
        <p:spPr/>
        <p:txBody>
          <a:bodyPr>
            <a:normAutofit fontScale="77500" lnSpcReduction="20000"/>
          </a:bodyPr>
          <a:lstStyle/>
          <a:p>
            <a:r>
              <a:rPr lang="en-US" dirty="0" smtClean="0"/>
              <a:t>Bring extra copies of documents</a:t>
            </a:r>
          </a:p>
          <a:p>
            <a:endParaRPr lang="en-US" dirty="0" smtClean="0"/>
          </a:p>
          <a:p>
            <a:r>
              <a:rPr lang="en-US" dirty="0" smtClean="0"/>
              <a:t>If other items are brought for distribution, offer to send copies later to those requesting them in writing</a:t>
            </a:r>
          </a:p>
          <a:p>
            <a:endParaRPr lang="en-US" dirty="0" smtClean="0"/>
          </a:p>
          <a:p>
            <a:r>
              <a:rPr lang="en-US" dirty="0" smtClean="0"/>
              <a:t>Be careful what is distributed at meetings – it becomes public document</a:t>
            </a:r>
          </a:p>
          <a:p>
            <a:endParaRPr lang="en-US" dirty="0" smtClean="0"/>
          </a:p>
          <a:p>
            <a:r>
              <a:rPr lang="en-US" dirty="0" smtClean="0"/>
              <a:t>Set time limits for discussion, particularly for public comments</a:t>
            </a:r>
          </a:p>
          <a:p>
            <a:pPr marL="0" indent="0">
              <a:buNone/>
            </a:pPr>
            <a:endParaRPr lang="en-US" dirty="0" smtClean="0"/>
          </a:p>
          <a:p>
            <a:r>
              <a:rPr lang="en-US" dirty="0" smtClean="0"/>
              <a:t>Keep discussion within the scope of the agenda item</a:t>
            </a:r>
          </a:p>
        </p:txBody>
      </p:sp>
    </p:spTree>
    <p:extLst>
      <p:ext uri="{BB962C8B-B14F-4D97-AF65-F5344CB8AC3E}">
        <p14:creationId xmlns:p14="http://schemas.microsoft.com/office/powerpoint/2010/main" val="866808335"/>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Rectangle 2"/>
          <p:cNvSpPr>
            <a:spLocks noGrp="1" noChangeArrowheads="1"/>
          </p:cNvSpPr>
          <p:nvPr>
            <p:ph type="title"/>
          </p:nvPr>
        </p:nvSpPr>
        <p:spPr>
          <a:xfrm>
            <a:off x="457200" y="316150"/>
            <a:ext cx="8229600" cy="619696"/>
          </a:xfrm>
        </p:spPr>
        <p:txBody>
          <a:bodyPr>
            <a:normAutofit fontScale="90000"/>
          </a:bodyPr>
          <a:lstStyle/>
          <a:p>
            <a:pPr eaLnBrk="1" hangingPunct="1">
              <a:defRPr/>
            </a:pPr>
            <a:r>
              <a:rPr lang="en-US" b="1" dirty="0">
                <a:solidFill>
                  <a:srgbClr val="FF6600"/>
                </a:solidFill>
                <a:latin typeface="Arial" charset="0"/>
                <a:cs typeface="+mj-cs"/>
              </a:rPr>
              <a:t>Teleconferences</a:t>
            </a:r>
          </a:p>
        </p:txBody>
      </p:sp>
      <p:sp>
        <p:nvSpPr>
          <p:cNvPr id="196611" name="Rectangle 3"/>
          <p:cNvSpPr>
            <a:spLocks noGrp="1" noChangeArrowheads="1"/>
          </p:cNvSpPr>
          <p:nvPr>
            <p:ph type="body" sz="half" idx="1"/>
          </p:nvPr>
        </p:nvSpPr>
        <p:spPr>
          <a:xfrm>
            <a:off x="457200" y="1600200"/>
            <a:ext cx="8229600" cy="5029200"/>
          </a:xfrm>
        </p:spPr>
        <p:txBody>
          <a:bodyPr/>
          <a:lstStyle/>
          <a:p>
            <a:pPr marL="0" indent="0" eaLnBrk="1" hangingPunct="1">
              <a:lnSpc>
                <a:spcPct val="80000"/>
              </a:lnSpc>
              <a:buSzTx/>
              <a:buNone/>
              <a:defRPr/>
            </a:pPr>
            <a:r>
              <a:rPr lang="en-US" sz="2400" dirty="0" smtClean="0">
                <a:solidFill>
                  <a:srgbClr val="000000"/>
                </a:solidFill>
                <a:effectLst/>
                <a:ea typeface="+mn-ea"/>
                <a:cs typeface="+mn-cs"/>
              </a:rPr>
              <a:t>54953(b)(1) permits the use of teleconferencing. </a:t>
            </a:r>
          </a:p>
          <a:p>
            <a:pPr marL="0" indent="0">
              <a:lnSpc>
                <a:spcPct val="80000"/>
              </a:lnSpc>
              <a:buSzTx/>
              <a:buNone/>
              <a:defRPr/>
            </a:pPr>
            <a:endParaRPr lang="en-US" sz="2400" dirty="0" smtClean="0">
              <a:solidFill>
                <a:srgbClr val="000000"/>
              </a:solidFill>
              <a:effectLst/>
              <a:ea typeface="+mn-ea"/>
              <a:cs typeface="+mn-cs"/>
            </a:endParaRPr>
          </a:p>
          <a:p>
            <a:pPr marL="0" indent="0" eaLnBrk="1" hangingPunct="1">
              <a:lnSpc>
                <a:spcPct val="80000"/>
              </a:lnSpc>
              <a:buSzTx/>
              <a:buNone/>
              <a:defRPr/>
            </a:pPr>
            <a:r>
              <a:rPr lang="en-US" sz="2400" dirty="0" smtClean="0">
                <a:solidFill>
                  <a:srgbClr val="000000"/>
                </a:solidFill>
                <a:effectLst/>
                <a:ea typeface="+mn-ea"/>
                <a:cs typeface="+mn-cs"/>
              </a:rPr>
              <a:t>Requirements for teleconferences include:</a:t>
            </a:r>
            <a:br>
              <a:rPr lang="en-US" sz="2400" dirty="0" smtClean="0">
                <a:solidFill>
                  <a:srgbClr val="000000"/>
                </a:solidFill>
                <a:effectLst/>
                <a:ea typeface="+mn-ea"/>
                <a:cs typeface="+mn-cs"/>
              </a:rPr>
            </a:br>
            <a:endParaRPr lang="en-US" sz="800" dirty="0" smtClean="0">
              <a:solidFill>
                <a:srgbClr val="000000"/>
              </a:solidFill>
              <a:effectLst/>
              <a:ea typeface="+mn-ea"/>
              <a:cs typeface="+mn-cs"/>
            </a:endParaRPr>
          </a:p>
          <a:p>
            <a:pPr lvl="1">
              <a:lnSpc>
                <a:spcPct val="80000"/>
              </a:lnSpc>
              <a:buSzTx/>
              <a:defRPr/>
            </a:pPr>
            <a:r>
              <a:rPr lang="en-US" sz="2000" dirty="0" smtClean="0">
                <a:solidFill>
                  <a:srgbClr val="000000"/>
                </a:solidFill>
                <a:effectLst/>
              </a:rPr>
              <a:t>Teleconferences must comply with the rest of the Act</a:t>
            </a:r>
            <a:br>
              <a:rPr lang="en-US" sz="2000" dirty="0" smtClean="0">
                <a:solidFill>
                  <a:srgbClr val="000000"/>
                </a:solidFill>
                <a:effectLst/>
              </a:rPr>
            </a:br>
            <a:endParaRPr lang="en-US" sz="900" dirty="0" smtClean="0">
              <a:solidFill>
                <a:srgbClr val="000000"/>
              </a:solidFill>
              <a:effectLst/>
            </a:endParaRPr>
          </a:p>
          <a:p>
            <a:pPr lvl="1">
              <a:lnSpc>
                <a:spcPct val="80000"/>
              </a:lnSpc>
              <a:buSzTx/>
              <a:defRPr/>
            </a:pPr>
            <a:r>
              <a:rPr lang="en-US" sz="2000" dirty="0" smtClean="0">
                <a:solidFill>
                  <a:srgbClr val="000000"/>
                </a:solidFill>
                <a:effectLst/>
              </a:rPr>
              <a:t>All votes taken during a teleconference must be taken by roll call.</a:t>
            </a:r>
            <a:br>
              <a:rPr lang="en-US" sz="2000" dirty="0" smtClean="0">
                <a:solidFill>
                  <a:srgbClr val="000000"/>
                </a:solidFill>
                <a:effectLst/>
              </a:rPr>
            </a:br>
            <a:endParaRPr lang="en-US" sz="900" dirty="0" smtClean="0">
              <a:solidFill>
                <a:srgbClr val="000000"/>
              </a:solidFill>
              <a:effectLst/>
            </a:endParaRPr>
          </a:p>
          <a:p>
            <a:pPr lvl="1">
              <a:lnSpc>
                <a:spcPct val="80000"/>
              </a:lnSpc>
              <a:buSzTx/>
              <a:defRPr/>
            </a:pPr>
            <a:r>
              <a:rPr lang="en-US" sz="2000" dirty="0" smtClean="0">
                <a:solidFill>
                  <a:srgbClr val="000000"/>
                </a:solidFill>
                <a:effectLst/>
              </a:rPr>
              <a:t>Agendas must be posted at all teleconference locations.</a:t>
            </a:r>
            <a:br>
              <a:rPr lang="en-US" sz="2000" dirty="0" smtClean="0">
                <a:solidFill>
                  <a:srgbClr val="000000"/>
                </a:solidFill>
                <a:effectLst/>
              </a:rPr>
            </a:br>
            <a:endParaRPr lang="en-US" sz="800" dirty="0" smtClean="0">
              <a:solidFill>
                <a:srgbClr val="000000"/>
              </a:solidFill>
              <a:effectLst/>
            </a:endParaRPr>
          </a:p>
          <a:p>
            <a:pPr lvl="1">
              <a:lnSpc>
                <a:spcPct val="80000"/>
              </a:lnSpc>
              <a:buSzTx/>
              <a:defRPr/>
            </a:pPr>
            <a:r>
              <a:rPr lang="en-US" sz="2000" dirty="0" smtClean="0">
                <a:solidFill>
                  <a:srgbClr val="000000"/>
                </a:solidFill>
                <a:effectLst/>
              </a:rPr>
              <a:t>Each teleconference location must be identified in the agenda.</a:t>
            </a:r>
          </a:p>
          <a:p>
            <a:pPr lvl="1">
              <a:lnSpc>
                <a:spcPct val="80000"/>
              </a:lnSpc>
              <a:buSzTx/>
              <a:defRPr/>
            </a:pPr>
            <a:endParaRPr lang="en-US" sz="800" dirty="0" smtClean="0">
              <a:solidFill>
                <a:srgbClr val="000000"/>
              </a:solidFill>
              <a:effectLst/>
            </a:endParaRPr>
          </a:p>
          <a:p>
            <a:pPr lvl="1">
              <a:lnSpc>
                <a:spcPct val="80000"/>
              </a:lnSpc>
              <a:buSzTx/>
              <a:defRPr/>
            </a:pPr>
            <a:r>
              <a:rPr lang="en-US" sz="2000" dirty="0" smtClean="0">
                <a:solidFill>
                  <a:srgbClr val="000000"/>
                </a:solidFill>
                <a:effectLst/>
              </a:rPr>
              <a:t>Each teleconference location must be accessible to the public. </a:t>
            </a:r>
          </a:p>
          <a:p>
            <a:pPr lvl="1">
              <a:lnSpc>
                <a:spcPct val="80000"/>
              </a:lnSpc>
              <a:buSzTx/>
              <a:defRPr/>
            </a:pPr>
            <a:endParaRPr lang="en-US" sz="800" dirty="0" smtClean="0">
              <a:solidFill>
                <a:srgbClr val="000000"/>
              </a:solidFill>
              <a:effectLst/>
            </a:endParaRPr>
          </a:p>
          <a:p>
            <a:pPr lvl="1">
              <a:lnSpc>
                <a:spcPct val="80000"/>
              </a:lnSpc>
              <a:buSzTx/>
              <a:defRPr/>
            </a:pPr>
            <a:r>
              <a:rPr lang="en-US" sz="2000" dirty="0" smtClean="0">
                <a:solidFill>
                  <a:srgbClr val="000000"/>
                </a:solidFill>
                <a:effectLst/>
              </a:rPr>
              <a:t>At least a quorum of the board must participate from locations within the district boundaries. </a:t>
            </a:r>
          </a:p>
          <a:p>
            <a:pPr lvl="1">
              <a:lnSpc>
                <a:spcPct val="80000"/>
              </a:lnSpc>
              <a:buSzTx/>
              <a:defRPr/>
            </a:pPr>
            <a:endParaRPr lang="en-US" sz="800" dirty="0" smtClean="0">
              <a:solidFill>
                <a:srgbClr val="000000"/>
              </a:solidFill>
              <a:effectLst/>
            </a:endParaRPr>
          </a:p>
          <a:p>
            <a:pPr lvl="1">
              <a:lnSpc>
                <a:spcPct val="80000"/>
              </a:lnSpc>
              <a:buSzTx/>
              <a:defRPr/>
            </a:pPr>
            <a:r>
              <a:rPr lang="en-US" sz="2000" dirty="0" smtClean="0">
                <a:solidFill>
                  <a:srgbClr val="000000"/>
                </a:solidFill>
                <a:effectLst/>
              </a:rPr>
              <a:t>The agenda must provide for public comment at each teleconference location.</a:t>
            </a:r>
            <a:endParaRPr lang="en-US" sz="2000" dirty="0" smtClean="0">
              <a:solidFill>
                <a:srgbClr val="000000"/>
              </a:solidFill>
            </a:endParaRPr>
          </a:p>
        </p:txBody>
      </p:sp>
      <p:pic>
        <p:nvPicPr>
          <p:cNvPr id="71683" name="Picture 4" descr="MCBD05450_0000[1]"/>
          <p:cNvPicPr>
            <a:picLocks noGrp="1" noChangeAspect="1" noChangeArrowheads="1"/>
          </p:cNvPicPr>
          <p:nvPr>
            <p:ph sz="quarter" idx="2"/>
          </p:nvPr>
        </p:nvPicPr>
        <p:blipFill>
          <a:blip r:embed="rId2" cstate="screen">
            <a:extLst>
              <a:ext uri="{28A0092B-C50C-407E-A947-70E740481C1C}">
                <a14:useLocalDpi xmlns:a14="http://schemas.microsoft.com/office/drawing/2010/main"/>
              </a:ext>
            </a:extLst>
          </a:blip>
          <a:srcRect/>
          <a:stretch>
            <a:fillRect/>
          </a:stretch>
        </p:blipFill>
        <p:spPr>
          <a:xfrm>
            <a:off x="6952197" y="228600"/>
            <a:ext cx="1401763" cy="1370013"/>
          </a:xfr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00433956"/>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6600"/>
                </a:solidFill>
              </a:rPr>
              <a:t>Enforcement</a:t>
            </a:r>
            <a:endParaRPr lang="en-US" b="1" dirty="0">
              <a:solidFill>
                <a:srgbClr val="FF6600"/>
              </a:solidFill>
            </a:endParaRPr>
          </a:p>
        </p:txBody>
      </p:sp>
      <p:sp>
        <p:nvSpPr>
          <p:cNvPr id="3" name="Content Placeholder 2"/>
          <p:cNvSpPr>
            <a:spLocks noGrp="1"/>
          </p:cNvSpPr>
          <p:nvPr>
            <p:ph idx="1"/>
          </p:nvPr>
        </p:nvSpPr>
        <p:spPr/>
        <p:txBody>
          <a:bodyPr>
            <a:normAutofit lnSpcReduction="10000"/>
          </a:bodyPr>
          <a:lstStyle/>
          <a:p>
            <a:endParaRPr lang="en-US" dirty="0" smtClean="0"/>
          </a:p>
          <a:p>
            <a:r>
              <a:rPr lang="en-US" dirty="0" smtClean="0"/>
              <a:t>Demand to cure or correct</a:t>
            </a:r>
          </a:p>
          <a:p>
            <a:endParaRPr lang="en-US" dirty="0" smtClean="0"/>
          </a:p>
          <a:p>
            <a:endParaRPr lang="en-US" dirty="0" smtClean="0"/>
          </a:p>
          <a:p>
            <a:r>
              <a:rPr lang="en-US" dirty="0" smtClean="0"/>
              <a:t>Threat to sue</a:t>
            </a:r>
          </a:p>
          <a:p>
            <a:endParaRPr lang="en-US" dirty="0" smtClean="0"/>
          </a:p>
          <a:p>
            <a:endParaRPr lang="en-US" dirty="0" smtClean="0"/>
          </a:p>
          <a:p>
            <a:r>
              <a:rPr lang="en-US" dirty="0" smtClean="0"/>
              <a:t>Lawsuit</a:t>
            </a:r>
            <a:endParaRPr lang="en-US" dirty="0"/>
          </a:p>
        </p:txBody>
      </p:sp>
    </p:spTree>
    <p:extLst>
      <p:ext uri="{BB962C8B-B14F-4D97-AF65-F5344CB8AC3E}">
        <p14:creationId xmlns:p14="http://schemas.microsoft.com/office/powerpoint/2010/main" val="1026164552"/>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6600"/>
                </a:solidFill>
              </a:rPr>
              <a:t>A Short </a:t>
            </a:r>
            <a:r>
              <a:rPr lang="en-US" b="1" dirty="0">
                <a:solidFill>
                  <a:srgbClr val="FF6600"/>
                </a:solidFill>
              </a:rPr>
              <a:t>Q</a:t>
            </a:r>
            <a:r>
              <a:rPr lang="en-US" b="1" dirty="0" smtClean="0">
                <a:solidFill>
                  <a:srgbClr val="FF6600"/>
                </a:solidFill>
              </a:rPr>
              <a:t>uiz</a:t>
            </a:r>
            <a:endParaRPr lang="en-US" b="1" dirty="0">
              <a:solidFill>
                <a:srgbClr val="FF6600"/>
              </a:solidFill>
            </a:endParaRPr>
          </a:p>
        </p:txBody>
      </p:sp>
      <p:pic>
        <p:nvPicPr>
          <p:cNvPr id="4" name="Content Placeholder 3" descr="quiz.jpg"/>
          <p:cNvPicPr>
            <a:picLocks noGrp="1" noChangeAspect="1"/>
          </p:cNvPicPr>
          <p:nvPr>
            <p:ph idx="1"/>
          </p:nvPr>
        </p:nvPicPr>
        <p:blipFill>
          <a:blip r:embed="rId2" cstate="screen">
            <a:extLst>
              <a:ext uri="{28A0092B-C50C-407E-A947-70E740481C1C}">
                <a14:useLocalDpi xmlns:a14="http://schemas.microsoft.com/office/drawing/2010/main"/>
              </a:ext>
            </a:extLst>
          </a:blip>
          <a:srcRect t="-1159" b="-1159"/>
          <a:stretch>
            <a:fillRect/>
          </a:stretch>
        </p:blipFill>
        <p:spPr/>
      </p:pic>
    </p:spTree>
    <p:extLst>
      <p:ext uri="{BB962C8B-B14F-4D97-AF65-F5344CB8AC3E}">
        <p14:creationId xmlns:p14="http://schemas.microsoft.com/office/powerpoint/2010/main" val="3158222244"/>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162356" y="228600"/>
            <a:ext cx="8534400" cy="758952"/>
          </a:xfrm>
        </p:spPr>
        <p:txBody>
          <a:bodyPr rtlCol="0">
            <a:normAutofit fontScale="90000"/>
          </a:bodyPr>
          <a:lstStyle/>
          <a:p>
            <a:pPr eaLnBrk="1" fontAlgn="auto" hangingPunct="1">
              <a:spcAft>
                <a:spcPts val="0"/>
              </a:spcAft>
              <a:defRPr/>
            </a:pPr>
            <a:r>
              <a:rPr lang="en-US" b="1" dirty="0" smtClean="0">
                <a:solidFill>
                  <a:srgbClr val="FF6600"/>
                </a:solidFill>
                <a:ea typeface="+mj-ea"/>
                <a:cs typeface="+mj-cs"/>
              </a:rPr>
              <a:t>Who Must Comply with the Brown Act?</a:t>
            </a:r>
            <a:endParaRPr lang="en-US" b="1" dirty="0">
              <a:solidFill>
                <a:srgbClr val="FF6600"/>
              </a:solidFill>
              <a:ea typeface="+mj-ea"/>
              <a:cs typeface="+mj-cs"/>
            </a:endParaRPr>
          </a:p>
        </p:txBody>
      </p:sp>
      <p:sp>
        <p:nvSpPr>
          <p:cNvPr id="30723" name="Content Placeholder 2" descr="Rectangle: Click to edit Master text styles&#10;Second level&#10;Third level&#10;Fourth level&#10;Fifth level"/>
          <p:cNvSpPr>
            <a:spLocks noGrp="1"/>
          </p:cNvSpPr>
          <p:nvPr>
            <p:ph idx="1"/>
          </p:nvPr>
        </p:nvSpPr>
        <p:spPr/>
        <p:txBody>
          <a:bodyPr>
            <a:normAutofit fontScale="92500" lnSpcReduction="20000"/>
          </a:bodyPr>
          <a:lstStyle/>
          <a:p>
            <a:pPr marL="0" indent="0" eaLnBrk="1" hangingPunct="1">
              <a:buNone/>
            </a:pPr>
            <a:r>
              <a:rPr lang="en-US" dirty="0" smtClean="0">
                <a:ea typeface="ＭＳ Ｐゴシック" charset="-128"/>
                <a:cs typeface="ＭＳ Ｐゴシック" charset="-128"/>
              </a:rPr>
              <a:t>A. Board </a:t>
            </a:r>
            <a:r>
              <a:rPr lang="en-US" dirty="0">
                <a:ea typeface="ＭＳ Ｐゴシック" charset="-128"/>
                <a:cs typeface="ＭＳ Ｐゴシック" charset="-128"/>
              </a:rPr>
              <a:t>of </a:t>
            </a:r>
            <a:r>
              <a:rPr lang="en-US" dirty="0" smtClean="0">
                <a:ea typeface="ＭＳ Ｐゴシック" charset="-128"/>
                <a:cs typeface="ＭＳ Ｐゴシック" charset="-128"/>
              </a:rPr>
              <a:t>Trustees</a:t>
            </a:r>
          </a:p>
          <a:p>
            <a:pPr marL="0" indent="0" eaLnBrk="1" hangingPunct="1">
              <a:buNone/>
            </a:pPr>
            <a:endParaRPr lang="en-US" dirty="0">
              <a:ea typeface="ＭＳ Ｐゴシック" charset="-128"/>
              <a:cs typeface="ＭＳ Ｐゴシック" charset="-128"/>
            </a:endParaRPr>
          </a:p>
          <a:p>
            <a:pPr eaLnBrk="1" hangingPunct="1">
              <a:buFontTx/>
              <a:buNone/>
            </a:pPr>
            <a:r>
              <a:rPr lang="en-US" dirty="0">
                <a:ea typeface="ＭＳ Ｐゴシック" charset="-128"/>
                <a:cs typeface="ＭＳ Ｐゴシック" charset="-128"/>
              </a:rPr>
              <a:t>B. Academic </a:t>
            </a:r>
            <a:r>
              <a:rPr lang="en-US" dirty="0" smtClean="0">
                <a:ea typeface="ＭＳ Ｐゴシック" charset="-128"/>
                <a:cs typeface="ＭＳ Ｐゴシック" charset="-128"/>
              </a:rPr>
              <a:t>Senate</a:t>
            </a:r>
          </a:p>
          <a:p>
            <a:pPr eaLnBrk="1" hangingPunct="1">
              <a:buFontTx/>
              <a:buNone/>
            </a:pPr>
            <a:endParaRPr lang="en-US" dirty="0">
              <a:ea typeface="ＭＳ Ｐゴシック" charset="-128"/>
              <a:cs typeface="ＭＳ Ｐゴシック" charset="-128"/>
            </a:endParaRPr>
          </a:p>
          <a:p>
            <a:pPr eaLnBrk="1" hangingPunct="1">
              <a:buFontTx/>
              <a:buNone/>
            </a:pPr>
            <a:r>
              <a:rPr lang="en-US" dirty="0">
                <a:ea typeface="ＭＳ Ｐゴシック" charset="-128"/>
                <a:cs typeface="ＭＳ Ｐゴシック" charset="-128"/>
              </a:rPr>
              <a:t>C. Subcommittees of the Board of </a:t>
            </a:r>
            <a:r>
              <a:rPr lang="en-US" dirty="0" smtClean="0">
                <a:ea typeface="ＭＳ Ｐゴシック" charset="-128"/>
                <a:cs typeface="ＭＳ Ｐゴシック" charset="-128"/>
              </a:rPr>
              <a:t>Trustees</a:t>
            </a:r>
          </a:p>
          <a:p>
            <a:pPr eaLnBrk="1" hangingPunct="1">
              <a:buFontTx/>
              <a:buNone/>
            </a:pPr>
            <a:endParaRPr lang="en-US" dirty="0">
              <a:ea typeface="ＭＳ Ｐゴシック" charset="-128"/>
              <a:cs typeface="ＭＳ Ｐゴシック" charset="-128"/>
            </a:endParaRPr>
          </a:p>
          <a:p>
            <a:pPr eaLnBrk="1" hangingPunct="1">
              <a:buFontTx/>
              <a:buNone/>
            </a:pPr>
            <a:r>
              <a:rPr lang="en-US" dirty="0">
                <a:ea typeface="ＭＳ Ｐゴシック" charset="-128"/>
                <a:cs typeface="ＭＳ Ｐゴシック" charset="-128"/>
              </a:rPr>
              <a:t>D. Senate </a:t>
            </a:r>
            <a:r>
              <a:rPr lang="en-US" dirty="0" smtClean="0">
                <a:ea typeface="ＭＳ Ｐゴシック" charset="-128"/>
                <a:cs typeface="ＭＳ Ｐゴシック" charset="-128"/>
              </a:rPr>
              <a:t>committees, subcommittees </a:t>
            </a:r>
            <a:r>
              <a:rPr lang="en-US" dirty="0">
                <a:ea typeface="ＭＳ Ｐゴシック" charset="-128"/>
                <a:cs typeface="ＭＳ Ｐゴシック" charset="-128"/>
              </a:rPr>
              <a:t>and Curriculum </a:t>
            </a:r>
            <a:r>
              <a:rPr lang="en-US" dirty="0" smtClean="0">
                <a:ea typeface="ＭＳ Ｐゴシック" charset="-128"/>
                <a:cs typeface="ＭＳ Ｐゴシック" charset="-128"/>
              </a:rPr>
              <a:t>committee</a:t>
            </a:r>
          </a:p>
          <a:p>
            <a:pPr eaLnBrk="1" hangingPunct="1">
              <a:buFontTx/>
              <a:buNone/>
            </a:pPr>
            <a:endParaRPr lang="en-US" dirty="0">
              <a:ea typeface="ＭＳ Ｐゴシック" charset="-128"/>
              <a:cs typeface="ＭＳ Ｐゴシック" charset="-128"/>
            </a:endParaRPr>
          </a:p>
          <a:p>
            <a:pPr eaLnBrk="1" hangingPunct="1">
              <a:buFontTx/>
              <a:buNone/>
            </a:pPr>
            <a:r>
              <a:rPr lang="en-US" dirty="0">
                <a:ea typeface="ＭＳ Ｐゴシック" charset="-128"/>
                <a:cs typeface="ＭＳ Ｐゴシック" charset="-128"/>
              </a:rPr>
              <a:t>E. All of the above</a:t>
            </a:r>
          </a:p>
        </p:txBody>
      </p:sp>
    </p:spTree>
    <p:extLst>
      <p:ext uri="{BB962C8B-B14F-4D97-AF65-F5344CB8AC3E}">
        <p14:creationId xmlns:p14="http://schemas.microsoft.com/office/powerpoint/2010/main" val="351867728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mph" presetSubtype="0" grpId="0" nodeType="clickEffect">
                                  <p:stCondLst>
                                    <p:cond delay="0"/>
                                  </p:stCondLst>
                                  <p:iterate type="lt">
                                    <p:tmAbs val="25"/>
                                  </p:iterate>
                                  <p:childTnLst>
                                    <p:set>
                                      <p:cBhvr override="childStyle">
                                        <p:cTn id="6" dur="indefinite"/>
                                        <p:tgtEl>
                                          <p:spTgt spid="30723">
                                            <p:txEl>
                                              <p:pRg st="8" end="8"/>
                                            </p:txEl>
                                          </p:spTgt>
                                        </p:tgtEl>
                                        <p:attrNameLst>
                                          <p:attrName>style.fontWeight</p:attrName>
                                        </p:attrNameLst>
                                      </p:cBhvr>
                                      <p:to>
                                        <p:strVal val="bol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uiExpand="1"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smtClean="0">
                <a:solidFill>
                  <a:srgbClr val="FF6600"/>
                </a:solidFill>
              </a:rPr>
              <a:t>Bottom Line</a:t>
            </a:r>
            <a:endParaRPr lang="en-US" b="1" dirty="0">
              <a:solidFill>
                <a:srgbClr val="FF6600"/>
              </a:solidFill>
            </a:endParaRPr>
          </a:p>
        </p:txBody>
      </p:sp>
      <p:sp>
        <p:nvSpPr>
          <p:cNvPr id="5" name="Content Placeholder 4"/>
          <p:cNvSpPr>
            <a:spLocks noGrp="1"/>
          </p:cNvSpPr>
          <p:nvPr>
            <p:ph sz="half" idx="1"/>
          </p:nvPr>
        </p:nvSpPr>
        <p:spPr/>
        <p:txBody>
          <a:bodyPr/>
          <a:lstStyle/>
          <a:p>
            <a:r>
              <a:rPr lang="en-US" dirty="0" smtClean="0"/>
              <a:t>Commitment to</a:t>
            </a:r>
          </a:p>
          <a:p>
            <a:pPr lvl="1"/>
            <a:r>
              <a:rPr lang="en-US" dirty="0" smtClean="0">
                <a:solidFill>
                  <a:srgbClr val="000000"/>
                </a:solidFill>
              </a:rPr>
              <a:t>Openness</a:t>
            </a:r>
          </a:p>
          <a:p>
            <a:pPr lvl="1"/>
            <a:r>
              <a:rPr lang="en-US" dirty="0" smtClean="0">
                <a:solidFill>
                  <a:srgbClr val="000000"/>
                </a:solidFill>
              </a:rPr>
              <a:t>Transparency</a:t>
            </a:r>
          </a:p>
          <a:p>
            <a:pPr lvl="1"/>
            <a:r>
              <a:rPr lang="en-US" dirty="0" smtClean="0">
                <a:solidFill>
                  <a:srgbClr val="000000"/>
                </a:solidFill>
              </a:rPr>
              <a:t>Public access to information</a:t>
            </a:r>
          </a:p>
          <a:p>
            <a:endParaRPr lang="en-US" dirty="0"/>
          </a:p>
        </p:txBody>
      </p:sp>
      <p:pic>
        <p:nvPicPr>
          <p:cNvPr id="7" name="Content Placeholder 6" descr="Questions.jpg"/>
          <p:cNvPicPr>
            <a:picLocks noGrp="1" noChangeAspect="1"/>
          </p:cNvPicPr>
          <p:nvPr>
            <p:ph sz="half" idx="2"/>
          </p:nvPr>
        </p:nvPicPr>
        <p:blipFill>
          <a:blip r:embed="rId2" cstate="screen">
            <a:extLst>
              <a:ext uri="{28A0092B-C50C-407E-A947-70E740481C1C}">
                <a14:useLocalDpi xmlns:a14="http://schemas.microsoft.com/office/drawing/2010/main"/>
              </a:ext>
            </a:extLst>
          </a:blip>
          <a:srcRect l="8596" r="8596"/>
          <a:stretch>
            <a:fillRect/>
          </a:stretch>
        </p:blipFill>
        <p:spPr/>
      </p:pic>
    </p:spTree>
    <p:extLst>
      <p:ext uri="{BB962C8B-B14F-4D97-AF65-F5344CB8AC3E}">
        <p14:creationId xmlns:p14="http://schemas.microsoft.com/office/powerpoint/2010/main" val="2641899203"/>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Scenario 1</a:t>
            </a:r>
            <a:endParaRPr lang="en-US" dirty="0"/>
          </a:p>
        </p:txBody>
      </p:sp>
      <p:sp>
        <p:nvSpPr>
          <p:cNvPr id="6" name="Content Placeholder 5"/>
          <p:cNvSpPr>
            <a:spLocks noGrp="1"/>
          </p:cNvSpPr>
          <p:nvPr>
            <p:ph idx="1"/>
          </p:nvPr>
        </p:nvSpPr>
        <p:spPr>
          <a:xfrm>
            <a:off x="457200" y="1600200"/>
            <a:ext cx="8229600" cy="4867270"/>
          </a:xfrm>
        </p:spPr>
        <p:txBody>
          <a:bodyPr>
            <a:normAutofit fontScale="62500" lnSpcReduction="20000"/>
          </a:bodyPr>
          <a:lstStyle/>
          <a:p>
            <a:pPr marL="0" indent="0">
              <a:buNone/>
            </a:pPr>
            <a:r>
              <a:rPr lang="en-US" cap="small" dirty="0"/>
              <a:t>scenario 1</a:t>
            </a:r>
            <a:r>
              <a:rPr lang="en-US" dirty="0"/>
              <a:t>: </a:t>
            </a:r>
            <a:endParaRPr lang="en-US" dirty="0" smtClean="0"/>
          </a:p>
          <a:p>
            <a:pPr marL="0" indent="0">
              <a:buNone/>
            </a:pPr>
            <a:r>
              <a:rPr lang="en-US" dirty="0" smtClean="0"/>
              <a:t>Your </a:t>
            </a:r>
            <a:r>
              <a:rPr lang="en-US" dirty="0"/>
              <a:t>college president has made the unilateral decision to cut three college programs in order to address a significant budget shortfall. Faculty joined with students to protest the cuts and to complain about the lack of input. The college president claims fiscal urgency for her unilateral action. This is the latest in presidential actions that the faculty senate has objected to. At this point, filled with frustration in the college president’s refusal to work with faculty, the faculty senate feels moved to take a vote of no-confidence on the president. Several faculty senators have not yet achieved tenure, and they are hesitant to express support for a vote of no-confidence in public, and they have requested that a secret ballot be used at the meeting where the vote will be taken</a:t>
            </a:r>
            <a:r>
              <a:rPr lang="en-US" dirty="0" smtClean="0"/>
              <a:t>.</a:t>
            </a:r>
          </a:p>
          <a:p>
            <a:endParaRPr lang="en-US" dirty="0"/>
          </a:p>
          <a:p>
            <a:pPr marL="0" indent="0">
              <a:buNone/>
            </a:pPr>
            <a:r>
              <a:rPr lang="en-US" cap="small" dirty="0"/>
              <a:t>discuss</a:t>
            </a:r>
            <a:r>
              <a:rPr lang="en-US" dirty="0"/>
              <a:t>: </a:t>
            </a:r>
            <a:endParaRPr lang="en-US" dirty="0" smtClean="0"/>
          </a:p>
          <a:p>
            <a:pPr marL="0" indent="0">
              <a:buNone/>
            </a:pPr>
            <a:r>
              <a:rPr lang="en-US" dirty="0" smtClean="0"/>
              <a:t>Under </a:t>
            </a:r>
            <a:r>
              <a:rPr lang="en-US" dirty="0"/>
              <a:t>the Brown Act, is it appropriate for the faculty senate to conduct the vote of no-confidence under a secret ballot?</a:t>
            </a:r>
          </a:p>
          <a:p>
            <a:endParaRPr lang="en-US" dirty="0"/>
          </a:p>
        </p:txBody>
      </p:sp>
    </p:spTree>
    <p:extLst>
      <p:ext uri="{BB962C8B-B14F-4D97-AF65-F5344CB8AC3E}">
        <p14:creationId xmlns:p14="http://schemas.microsoft.com/office/powerpoint/2010/main" val="2609939960"/>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 1</a:t>
            </a:r>
            <a:endParaRPr lang="en-US" dirty="0"/>
          </a:p>
        </p:txBody>
      </p:sp>
      <p:sp>
        <p:nvSpPr>
          <p:cNvPr id="3" name="Content Placeholder 2"/>
          <p:cNvSpPr>
            <a:spLocks noGrp="1"/>
          </p:cNvSpPr>
          <p:nvPr>
            <p:ph idx="1"/>
          </p:nvPr>
        </p:nvSpPr>
        <p:spPr/>
        <p:txBody>
          <a:bodyPr/>
          <a:lstStyle/>
          <a:p>
            <a:pPr marL="0" indent="0">
              <a:buNone/>
            </a:pPr>
            <a:r>
              <a:rPr lang="en-US" dirty="0" smtClean="0"/>
              <a:t>GC section 54953 states:</a:t>
            </a:r>
          </a:p>
          <a:p>
            <a:pPr marL="0" indent="0">
              <a:buNone/>
            </a:pPr>
            <a:r>
              <a:rPr lang="en-US" dirty="0"/>
              <a:t>(c) (1) No legislative body shall take action by secret ballot, whether preliminary or final.</a:t>
            </a:r>
          </a:p>
          <a:p>
            <a:endParaRPr lang="en-US" dirty="0"/>
          </a:p>
          <a:p>
            <a:pPr marL="0" indent="0">
              <a:buNone/>
            </a:pPr>
            <a:r>
              <a:rPr lang="en-US" dirty="0"/>
              <a:t>(2) The legislative body of a local agency shall publicly report any action taken and the vote or abstention on that action of each member present for the action.</a:t>
            </a:r>
          </a:p>
        </p:txBody>
      </p:sp>
    </p:spTree>
    <p:extLst>
      <p:ext uri="{BB962C8B-B14F-4D97-AF65-F5344CB8AC3E}">
        <p14:creationId xmlns:p14="http://schemas.microsoft.com/office/powerpoint/2010/main" val="21507683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 2</a:t>
            </a:r>
            <a:endParaRPr lang="en-US" dirty="0"/>
          </a:p>
        </p:txBody>
      </p:sp>
      <p:sp>
        <p:nvSpPr>
          <p:cNvPr id="3" name="Content Placeholder 2"/>
          <p:cNvSpPr>
            <a:spLocks noGrp="1"/>
          </p:cNvSpPr>
          <p:nvPr>
            <p:ph idx="1"/>
          </p:nvPr>
        </p:nvSpPr>
        <p:spPr/>
        <p:txBody>
          <a:bodyPr>
            <a:normAutofit fontScale="62500" lnSpcReduction="20000"/>
          </a:bodyPr>
          <a:lstStyle/>
          <a:p>
            <a:pPr marL="0" indent="0">
              <a:buNone/>
            </a:pPr>
            <a:r>
              <a:rPr lang="en-US" cap="small" dirty="0"/>
              <a:t>Scenario 2</a:t>
            </a:r>
            <a:r>
              <a:rPr lang="en-US" dirty="0"/>
              <a:t>: Students belonging to a campus affiliate of a national political party have attached red stars to the office doors of professors, accusing the professors of trying to indoctrinate students with communist ideas, citing sections of Education Code which expressly forbids such action. The professors and the faculty in general are greatly alarmed at the students’ action. This action occurs a day before a regularly-scheduled faculty senate meeting. At the meeting, several faculty insist – quite vehemently -- that the senate must respond immediately to “the red star threat.” Some faculty request a closed-door session of the senate to discuss a coordinated response to the situation. Other faculty request that the senate pass an emergency motion to show support for the targeted faculty</a:t>
            </a:r>
            <a:r>
              <a:rPr lang="en-US" dirty="0" smtClean="0"/>
              <a:t>.</a:t>
            </a:r>
          </a:p>
          <a:p>
            <a:endParaRPr lang="en-US" dirty="0"/>
          </a:p>
          <a:p>
            <a:pPr marL="0" indent="0">
              <a:buNone/>
            </a:pPr>
            <a:r>
              <a:rPr lang="en-US" cap="small" dirty="0"/>
              <a:t>Discuss</a:t>
            </a:r>
            <a:r>
              <a:rPr lang="en-US" dirty="0"/>
              <a:t>: Two responses of the faculty senate have been requested: a closed-door session for discussion and the passing of an emergency motion. Under the Brown Act, is it appropriate for the faculty senate to take either of these two actions?</a:t>
            </a:r>
          </a:p>
          <a:p>
            <a:endParaRPr lang="en-US" dirty="0"/>
          </a:p>
        </p:txBody>
      </p:sp>
    </p:spTree>
    <p:extLst>
      <p:ext uri="{BB962C8B-B14F-4D97-AF65-F5344CB8AC3E}">
        <p14:creationId xmlns:p14="http://schemas.microsoft.com/office/powerpoint/2010/main" val="4157282392"/>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 2</a:t>
            </a:r>
            <a:endParaRPr lang="en-US" dirty="0"/>
          </a:p>
        </p:txBody>
      </p:sp>
      <p:sp>
        <p:nvSpPr>
          <p:cNvPr id="3" name="Content Placeholder 2"/>
          <p:cNvSpPr>
            <a:spLocks noGrp="1"/>
          </p:cNvSpPr>
          <p:nvPr>
            <p:ph idx="1"/>
          </p:nvPr>
        </p:nvSpPr>
        <p:spPr/>
        <p:txBody>
          <a:bodyPr/>
          <a:lstStyle/>
          <a:p>
            <a:pPr marL="0" indent="0">
              <a:buNone/>
            </a:pPr>
            <a:r>
              <a:rPr lang="en-US" dirty="0" smtClean="0"/>
              <a:t>First, can it be closed?  Ask the following:</a:t>
            </a:r>
          </a:p>
          <a:p>
            <a:pPr marL="0" indent="0">
              <a:buNone/>
            </a:pPr>
            <a:r>
              <a:rPr lang="en-US" dirty="0" smtClean="0"/>
              <a:t>Is there pending litigation, is it a personnel matter, or is there a negotiation with a bargaining agent involved?</a:t>
            </a:r>
          </a:p>
          <a:p>
            <a:pPr marL="0" indent="0">
              <a:buNone/>
            </a:pPr>
            <a:endParaRPr lang="en-US" dirty="0"/>
          </a:p>
          <a:p>
            <a:pPr marL="0" indent="0">
              <a:buNone/>
            </a:pPr>
            <a:r>
              <a:rPr lang="en-US" dirty="0" smtClean="0"/>
              <a:t>Second, can there be a vote on an item not on the agenda?  </a:t>
            </a:r>
            <a:endParaRPr lang="en-US" dirty="0"/>
          </a:p>
        </p:txBody>
      </p:sp>
    </p:spTree>
    <p:extLst>
      <p:ext uri="{BB962C8B-B14F-4D97-AF65-F5344CB8AC3E}">
        <p14:creationId xmlns:p14="http://schemas.microsoft.com/office/powerpoint/2010/main" val="23675814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6600"/>
                </a:solidFill>
              </a:rPr>
              <a:t>Topics to be covered today</a:t>
            </a:r>
            <a:endParaRPr lang="en-US" b="1" dirty="0">
              <a:solidFill>
                <a:srgbClr val="FF6600"/>
              </a:solidFill>
            </a:endParaRPr>
          </a:p>
        </p:txBody>
      </p:sp>
      <p:sp>
        <p:nvSpPr>
          <p:cNvPr id="3" name="Content Placeholder 2"/>
          <p:cNvSpPr>
            <a:spLocks noGrp="1"/>
          </p:cNvSpPr>
          <p:nvPr>
            <p:ph idx="1"/>
          </p:nvPr>
        </p:nvSpPr>
        <p:spPr/>
        <p:txBody>
          <a:bodyPr>
            <a:normAutofit/>
          </a:bodyPr>
          <a:lstStyle/>
          <a:p>
            <a:endParaRPr lang="en-US" dirty="0" smtClean="0"/>
          </a:p>
          <a:p>
            <a:endParaRPr lang="en-US" dirty="0"/>
          </a:p>
          <a:p>
            <a:r>
              <a:rPr lang="en-US" dirty="0" smtClean="0"/>
              <a:t>The Brown Act – the basics that apply to local senates</a:t>
            </a:r>
          </a:p>
        </p:txBody>
      </p:sp>
    </p:spTree>
    <p:extLst>
      <p:ext uri="{BB962C8B-B14F-4D97-AF65-F5344CB8AC3E}">
        <p14:creationId xmlns:p14="http://schemas.microsoft.com/office/powerpoint/2010/main" val="3294089420"/>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 2</a:t>
            </a:r>
            <a:endParaRPr lang="en-US" dirty="0"/>
          </a:p>
        </p:txBody>
      </p:sp>
      <p:sp>
        <p:nvSpPr>
          <p:cNvPr id="3" name="Content Placeholder 2"/>
          <p:cNvSpPr>
            <a:spLocks noGrp="1"/>
          </p:cNvSpPr>
          <p:nvPr>
            <p:ph idx="1"/>
          </p:nvPr>
        </p:nvSpPr>
        <p:spPr>
          <a:xfrm>
            <a:off x="457200" y="1286130"/>
            <a:ext cx="8229600" cy="5437560"/>
          </a:xfrm>
        </p:spPr>
        <p:txBody>
          <a:bodyPr>
            <a:normAutofit fontScale="62500" lnSpcReduction="20000"/>
          </a:bodyPr>
          <a:lstStyle/>
          <a:p>
            <a:pPr marL="0" indent="0">
              <a:buNone/>
            </a:pPr>
            <a:r>
              <a:rPr lang="en-US" dirty="0" smtClean="0"/>
              <a:t>GC Section 54954 states:</a:t>
            </a:r>
          </a:p>
          <a:p>
            <a:pPr marL="0" indent="0">
              <a:buNone/>
            </a:pPr>
            <a:r>
              <a:rPr lang="en-US" dirty="0" smtClean="0"/>
              <a:t>(</a:t>
            </a:r>
            <a:r>
              <a:rPr lang="en-US" dirty="0"/>
              <a:t>b) Notwithstanding subdivision (a), the legislative body may take action on items of business not appearing on the posted </a:t>
            </a:r>
            <a:r>
              <a:rPr lang="en-US" b="1" dirty="0"/>
              <a:t>agenda under any of the conditions stated below</a:t>
            </a:r>
            <a:r>
              <a:rPr lang="en-US" dirty="0"/>
              <a:t>. Prior to discussing any item pursuant to this subdivision, the legislative body shall </a:t>
            </a:r>
            <a:r>
              <a:rPr lang="en-US" b="1" dirty="0"/>
              <a:t>publicly identify the item</a:t>
            </a:r>
            <a:r>
              <a:rPr lang="en-US" dirty="0"/>
              <a:t>.</a:t>
            </a:r>
          </a:p>
          <a:p>
            <a:endParaRPr lang="en-US" dirty="0"/>
          </a:p>
          <a:p>
            <a:pPr marL="0" indent="0">
              <a:buNone/>
            </a:pPr>
            <a:r>
              <a:rPr lang="en-US" dirty="0"/>
              <a:t>(1) Upon a determination by a majority vote of the legislative body that an emergency situation exists, as defined in Section 54956.5.</a:t>
            </a:r>
          </a:p>
          <a:p>
            <a:endParaRPr lang="en-US" dirty="0"/>
          </a:p>
          <a:p>
            <a:pPr marL="0" indent="0">
              <a:buNone/>
            </a:pPr>
            <a:r>
              <a:rPr lang="en-US" dirty="0"/>
              <a:t>(2) Upon a determination by a two-thirds vote of the members of the legislative body present at the meeting, or, if less than two-thirds of the members are present, a unanimous vote of those members present, that there is a need to take immediate action and that the need for action came to the attention of the local agency subsequent to the agenda being posted as specified in subdivision (a).</a:t>
            </a:r>
          </a:p>
          <a:p>
            <a:pPr marL="0" indent="0">
              <a:buNone/>
            </a:pPr>
            <a:endParaRPr lang="en-US" dirty="0"/>
          </a:p>
          <a:p>
            <a:pPr marL="0" indent="0">
              <a:buNone/>
            </a:pPr>
            <a:r>
              <a:rPr lang="en-US" dirty="0" smtClean="0"/>
              <a:t>(</a:t>
            </a:r>
            <a:r>
              <a:rPr lang="en-US" dirty="0"/>
              <a:t>3) The item was posted pursuant to subdivision (a) for a prior meeting of the legislative body occurring not more than five calendar days prior to the date action is taken on the item, and at the prior meeting the item was continued to the meeting at which action is being taken.</a:t>
            </a:r>
          </a:p>
        </p:txBody>
      </p:sp>
    </p:spTree>
    <p:extLst>
      <p:ext uri="{BB962C8B-B14F-4D97-AF65-F5344CB8AC3E}">
        <p14:creationId xmlns:p14="http://schemas.microsoft.com/office/powerpoint/2010/main" val="250871688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 3</a:t>
            </a:r>
            <a:endParaRPr lang="en-US" dirty="0"/>
          </a:p>
        </p:txBody>
      </p:sp>
      <p:sp>
        <p:nvSpPr>
          <p:cNvPr id="3" name="Content Placeholder 2"/>
          <p:cNvSpPr>
            <a:spLocks noGrp="1"/>
          </p:cNvSpPr>
          <p:nvPr>
            <p:ph idx="1"/>
          </p:nvPr>
        </p:nvSpPr>
        <p:spPr>
          <a:xfrm>
            <a:off x="457200" y="1600200"/>
            <a:ext cx="8229600" cy="4911068"/>
          </a:xfrm>
        </p:spPr>
        <p:txBody>
          <a:bodyPr>
            <a:normAutofit fontScale="70000" lnSpcReduction="20000"/>
          </a:bodyPr>
          <a:lstStyle/>
          <a:p>
            <a:pPr marL="0" indent="0">
              <a:buNone/>
            </a:pPr>
            <a:r>
              <a:rPr lang="en-US" cap="small" dirty="0" smtClean="0"/>
              <a:t>Scenario 3</a:t>
            </a:r>
            <a:r>
              <a:rPr lang="en-US" dirty="0" smtClean="0"/>
              <a:t>: </a:t>
            </a:r>
            <a:r>
              <a:rPr lang="en-US" dirty="0"/>
              <a:t>The faculty senate holds its meetings on Monday afternoons at 3p. Following the requirements of the Brown Act, agendas for the meetings are distributed by 3p on the preceding Friday to faculty mailboxes and posted on a bulletin board outside the faculty senate office. Each agenda item includes a summary of the issues and actions to be taken. While agenda items may require background materials, such information is routinely provided at the meeting itself and not with the agenda. The Vice-President of Instruction has told the faculty senate that agendas should be posted three </a:t>
            </a:r>
            <a:r>
              <a:rPr lang="en-US" i="1" dirty="0"/>
              <a:t>business</a:t>
            </a:r>
            <a:r>
              <a:rPr lang="en-US" dirty="0"/>
              <a:t> days before the scheduled meeting, and that they are required to provide her with all necessary attachments with a copy of the agenda.</a:t>
            </a:r>
          </a:p>
          <a:p>
            <a:pPr marL="0" indent="0">
              <a:buNone/>
            </a:pPr>
            <a:endParaRPr lang="en-US" cap="small" dirty="0" smtClean="0"/>
          </a:p>
          <a:p>
            <a:pPr marL="0" indent="0">
              <a:buNone/>
            </a:pPr>
            <a:r>
              <a:rPr lang="en-US" cap="small" dirty="0" smtClean="0"/>
              <a:t>discuss</a:t>
            </a:r>
            <a:r>
              <a:rPr lang="en-US" dirty="0"/>
              <a:t>: Does the 72-hour agenda posting requirement include weekends? Is the faculty senate required to provide all attachments with agendas?</a:t>
            </a:r>
            <a:r>
              <a:rPr lang="en-US" dirty="0" smtClean="0">
                <a:effectLst/>
              </a:rPr>
              <a:t> </a:t>
            </a:r>
            <a:endParaRPr lang="en-US" dirty="0"/>
          </a:p>
        </p:txBody>
      </p:sp>
    </p:spTree>
    <p:extLst>
      <p:ext uri="{BB962C8B-B14F-4D97-AF65-F5344CB8AC3E}">
        <p14:creationId xmlns:p14="http://schemas.microsoft.com/office/powerpoint/2010/main" val="3092382678"/>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 3</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GC section 54954.2 states:</a:t>
            </a:r>
          </a:p>
          <a:p>
            <a:r>
              <a:rPr lang="en-US" dirty="0" smtClean="0"/>
              <a:t>(</a:t>
            </a:r>
            <a:r>
              <a:rPr lang="en-US" dirty="0"/>
              <a:t>a) (1) At least 72 hours before a regular meeting, the legislative body of the local agency, or its designee, shall post an agenda containing a brief general description of each item of business to be transacted or discussed at the meeting, including items to be discussed in closed </a:t>
            </a:r>
            <a:r>
              <a:rPr lang="en-US" dirty="0" smtClean="0"/>
              <a:t>session</a:t>
            </a:r>
          </a:p>
          <a:p>
            <a:endParaRPr lang="en-US" dirty="0" smtClean="0"/>
          </a:p>
          <a:p>
            <a:r>
              <a:rPr lang="en-US" dirty="0" smtClean="0"/>
              <a:t>72 hours means 3 calendar days, </a:t>
            </a:r>
            <a:r>
              <a:rPr lang="en-US" u="sng" dirty="0" smtClean="0"/>
              <a:t>including weekends and holidays</a:t>
            </a:r>
            <a:endParaRPr lang="en-US" u="sng" dirty="0"/>
          </a:p>
        </p:txBody>
      </p:sp>
    </p:spTree>
    <p:extLst>
      <p:ext uri="{BB962C8B-B14F-4D97-AF65-F5344CB8AC3E}">
        <p14:creationId xmlns:p14="http://schemas.microsoft.com/office/powerpoint/2010/main" val="321589088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 3</a:t>
            </a:r>
            <a:endParaRPr lang="en-US" dirty="0"/>
          </a:p>
        </p:txBody>
      </p:sp>
      <p:sp>
        <p:nvSpPr>
          <p:cNvPr id="3" name="Content Placeholder 2"/>
          <p:cNvSpPr>
            <a:spLocks noGrp="1"/>
          </p:cNvSpPr>
          <p:nvPr>
            <p:ph idx="1"/>
          </p:nvPr>
        </p:nvSpPr>
        <p:spPr/>
        <p:txBody>
          <a:bodyPr>
            <a:normAutofit fontScale="62500" lnSpcReduction="20000"/>
          </a:bodyPr>
          <a:lstStyle/>
          <a:p>
            <a:r>
              <a:rPr lang="en-US" dirty="0"/>
              <a:t>Any person may request that a copy of the agenda, or a copy of all the documents constituting the agenda packet, of any meeting of a legislative body be mailed to that person. </a:t>
            </a:r>
            <a:endParaRPr lang="en-US" dirty="0" smtClean="0"/>
          </a:p>
          <a:p>
            <a:r>
              <a:rPr lang="en-US" b="1" dirty="0" smtClean="0"/>
              <a:t>Upon </a:t>
            </a:r>
            <a:r>
              <a:rPr lang="en-US" b="1" dirty="0"/>
              <a:t>receipt of the written request</a:t>
            </a:r>
            <a:r>
              <a:rPr lang="en-US" dirty="0"/>
              <a:t>, the legislative body or its designee shall cause the requested materials to be mailed at the time the agenda is posted pursuant to Section 54954.2 and 54956 or upon distribution to all, or a majority of all, of the members of a legislative body, whichever occurs first. </a:t>
            </a:r>
            <a:endParaRPr lang="en-US" dirty="0" smtClean="0"/>
          </a:p>
          <a:p>
            <a:r>
              <a:rPr lang="en-US" dirty="0" smtClean="0"/>
              <a:t>Any </a:t>
            </a:r>
            <a:r>
              <a:rPr lang="en-US" dirty="0"/>
              <a:t>request for mailed copies of agendas or agenda packets shall be valid for the calendar year in which it is filed, and must be renewed following January 1 of each year. </a:t>
            </a:r>
            <a:endParaRPr lang="en-US" dirty="0" smtClean="0"/>
          </a:p>
          <a:p>
            <a:r>
              <a:rPr lang="en-US" dirty="0" smtClean="0"/>
              <a:t>The </a:t>
            </a:r>
            <a:r>
              <a:rPr lang="en-US" dirty="0"/>
              <a:t>legislative body may establish a fee for mailing the agenda or agenda packet, which fee shall not exceed the cost of providing the </a:t>
            </a:r>
            <a:r>
              <a:rPr lang="en-US" dirty="0" smtClean="0"/>
              <a:t>service.</a:t>
            </a:r>
          </a:p>
          <a:p>
            <a:r>
              <a:rPr lang="en-US" dirty="0" smtClean="0"/>
              <a:t>Failure </a:t>
            </a:r>
            <a:r>
              <a:rPr lang="en-US" dirty="0"/>
              <a:t>of the requesting person to receive the agenda or agenda packet pursuant to this section </a:t>
            </a:r>
            <a:r>
              <a:rPr lang="en-US" b="1" dirty="0"/>
              <a:t>shall not constitute grounds for invalidation of the actions </a:t>
            </a:r>
            <a:r>
              <a:rPr lang="en-US" dirty="0"/>
              <a:t>of the legislative body taken at the meeting for which the agenda or agenda packet was not received.</a:t>
            </a:r>
          </a:p>
        </p:txBody>
      </p:sp>
    </p:spTree>
    <p:extLst>
      <p:ext uri="{BB962C8B-B14F-4D97-AF65-F5344CB8AC3E}">
        <p14:creationId xmlns:p14="http://schemas.microsoft.com/office/powerpoint/2010/main" val="78186123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 4</a:t>
            </a:r>
            <a:endParaRPr lang="en-US" dirty="0"/>
          </a:p>
        </p:txBody>
      </p:sp>
      <p:sp>
        <p:nvSpPr>
          <p:cNvPr id="3" name="Content Placeholder 2"/>
          <p:cNvSpPr>
            <a:spLocks noGrp="1"/>
          </p:cNvSpPr>
          <p:nvPr>
            <p:ph idx="1"/>
          </p:nvPr>
        </p:nvSpPr>
        <p:spPr>
          <a:xfrm>
            <a:off x="457200" y="1600200"/>
            <a:ext cx="8229600" cy="5057060"/>
          </a:xfrm>
        </p:spPr>
        <p:txBody>
          <a:bodyPr>
            <a:normAutofit fontScale="62500" lnSpcReduction="20000"/>
          </a:bodyPr>
          <a:lstStyle/>
          <a:p>
            <a:pPr marL="0" indent="0">
              <a:buNone/>
            </a:pPr>
            <a:r>
              <a:rPr lang="en-US" cap="small" dirty="0"/>
              <a:t>Scenario</a:t>
            </a:r>
            <a:r>
              <a:rPr lang="en-US" dirty="0"/>
              <a:t> </a:t>
            </a:r>
            <a:r>
              <a:rPr lang="en-US" dirty="0" smtClean="0"/>
              <a:t>4: </a:t>
            </a:r>
            <a:r>
              <a:rPr lang="en-US" dirty="0"/>
              <a:t>The college is undergoing a presidential search. The consultant hired to conduct the search is meeting with each college constituency to find out problems that occurred with the previous president and what is desired in a new president. The meeting for faculty with the consultant is scheduled for part of the regular meeting time of the faculty senate. The faculty senate president puts together an abbreviated agenda to allow time for the meeting with the consultant to take place </a:t>
            </a:r>
            <a:r>
              <a:rPr lang="en-US" b="1" dirty="0"/>
              <a:t>after the adjournment </a:t>
            </a:r>
            <a:r>
              <a:rPr lang="en-US" dirty="0"/>
              <a:t>of the faculty senate meeting. On the day of the meeting with the consultant, representatives from the student paper attend the senate meeting. At the close of the meeting, the faculty senate president asks all non-faculty to leave the room. The students protest that the Brown Act is being violated and demand to be allowed to stay. The faculty senate president states that the meeting with the consultant was not called by the faculty senate, is not part of the regularly scheduled faculty senate meeting, and is therefore not subject to the Brown Act</a:t>
            </a:r>
            <a:r>
              <a:rPr lang="en-US" dirty="0" smtClean="0"/>
              <a:t>.</a:t>
            </a:r>
          </a:p>
          <a:p>
            <a:pPr marL="0" indent="0">
              <a:buNone/>
            </a:pPr>
            <a:endParaRPr lang="en-US" dirty="0"/>
          </a:p>
          <a:p>
            <a:pPr marL="0" indent="0">
              <a:buNone/>
            </a:pPr>
            <a:r>
              <a:rPr lang="en-US" cap="small" dirty="0"/>
              <a:t>Discuss</a:t>
            </a:r>
            <a:r>
              <a:rPr lang="en-US" dirty="0"/>
              <a:t>: Is the faculty senate president correct? Since the meeting with the consultant occurs during the regular meeting time for the faculty senate, should it be subject to the Brown Act?</a:t>
            </a:r>
            <a:r>
              <a:rPr lang="en-US" dirty="0" smtClean="0">
                <a:effectLst/>
              </a:rPr>
              <a:t> </a:t>
            </a:r>
            <a:endParaRPr lang="en-US" dirty="0"/>
          </a:p>
        </p:txBody>
      </p:sp>
    </p:spTree>
    <p:extLst>
      <p:ext uri="{BB962C8B-B14F-4D97-AF65-F5344CB8AC3E}">
        <p14:creationId xmlns:p14="http://schemas.microsoft.com/office/powerpoint/2010/main" val="3728553413"/>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 4</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dirty="0" smtClean="0"/>
              <a:t>Question: Is the fact that the meeting with the consultant the relevant point?</a:t>
            </a:r>
          </a:p>
          <a:p>
            <a:pPr marL="0" indent="0">
              <a:buNone/>
            </a:pPr>
            <a:endParaRPr lang="en-US" dirty="0" smtClean="0"/>
          </a:p>
          <a:p>
            <a:pPr marL="0" indent="0">
              <a:buNone/>
            </a:pPr>
            <a:r>
              <a:rPr lang="en-US" dirty="0" smtClean="0"/>
              <a:t>This is tricky.  Perhaps this clause of GC section 54952.2 applies?</a:t>
            </a:r>
          </a:p>
          <a:p>
            <a:pPr marL="0" indent="0">
              <a:buNone/>
            </a:pPr>
            <a:r>
              <a:rPr lang="en-US" dirty="0"/>
              <a:t>(3) The attendance of a majority of the members of a legislative body at an open and publicized meeting organized to address a topic of local community concern by a person or organization other than the local agency, provided that a majority of the members do not discuss among themselves, other than as part of the scheduled program, business of a specific nature that is within the subject matter jurisdiction of the legislative body of the local agency</a:t>
            </a:r>
            <a:r>
              <a:rPr lang="en-US" dirty="0" smtClean="0"/>
              <a:t>.</a:t>
            </a:r>
          </a:p>
          <a:p>
            <a:pPr marL="0" indent="0">
              <a:buNone/>
            </a:pPr>
            <a:endParaRPr lang="en-US" dirty="0"/>
          </a:p>
          <a:p>
            <a:pPr marL="0" indent="0">
              <a:buNone/>
            </a:pPr>
            <a:r>
              <a:rPr lang="en-US" dirty="0" smtClean="0"/>
              <a:t>What other ways could this have been handled?</a:t>
            </a:r>
            <a:endParaRPr lang="en-US" dirty="0"/>
          </a:p>
        </p:txBody>
      </p:sp>
    </p:spTree>
    <p:extLst>
      <p:ext uri="{BB962C8B-B14F-4D97-AF65-F5344CB8AC3E}">
        <p14:creationId xmlns:p14="http://schemas.microsoft.com/office/powerpoint/2010/main" val="422429403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FF6600"/>
                </a:solidFill>
              </a:rPr>
              <a:t>Resources Available</a:t>
            </a:r>
            <a:endParaRPr lang="en-US" b="1" dirty="0">
              <a:solidFill>
                <a:srgbClr val="FF6600"/>
              </a:solidFill>
            </a:endParaRPr>
          </a:p>
        </p:txBody>
      </p:sp>
      <p:sp>
        <p:nvSpPr>
          <p:cNvPr id="3" name="Content Placeholder 2"/>
          <p:cNvSpPr>
            <a:spLocks noGrp="1"/>
          </p:cNvSpPr>
          <p:nvPr>
            <p:ph idx="1"/>
          </p:nvPr>
        </p:nvSpPr>
        <p:spPr>
          <a:xfrm>
            <a:off x="301752" y="1527047"/>
            <a:ext cx="8503920" cy="5025033"/>
          </a:xfrm>
        </p:spPr>
        <p:txBody>
          <a:bodyPr>
            <a:normAutofit fontScale="92500" lnSpcReduction="20000"/>
          </a:bodyPr>
          <a:lstStyle/>
          <a:p>
            <a:r>
              <a:rPr lang="en-US" b="1" dirty="0" smtClean="0"/>
              <a:t>Text of the Brown Act – click </a:t>
            </a:r>
            <a:r>
              <a:rPr lang="en-US" b="1" dirty="0" smtClean="0">
                <a:hlinkClick r:id="rId2"/>
              </a:rPr>
              <a:t>here</a:t>
            </a:r>
            <a:endParaRPr lang="en-US" b="1" dirty="0" smtClean="0"/>
          </a:p>
          <a:p>
            <a:pPr marL="0" indent="0">
              <a:buNone/>
            </a:pPr>
            <a:endParaRPr lang="en-US" b="1" dirty="0" smtClean="0"/>
          </a:p>
          <a:p>
            <a:r>
              <a:rPr lang="en-US" b="1" dirty="0" smtClean="0"/>
              <a:t>Attorney General’s Opinion No</a:t>
            </a:r>
            <a:r>
              <a:rPr lang="en-US" dirty="0" smtClean="0"/>
              <a:t>. </a:t>
            </a:r>
            <a:r>
              <a:rPr lang="en-US" b="1" dirty="0">
                <a:hlinkClick r:id="rId3"/>
              </a:rPr>
              <a:t>83-304</a:t>
            </a:r>
            <a:r>
              <a:rPr lang="en-US" b="1" dirty="0"/>
              <a:t>, July 28, </a:t>
            </a:r>
            <a:r>
              <a:rPr lang="en-US" b="1" dirty="0" smtClean="0"/>
              <a:t>1983</a:t>
            </a:r>
          </a:p>
          <a:p>
            <a:pPr marL="0" indent="0">
              <a:buNone/>
            </a:pPr>
            <a:endParaRPr lang="en-US" b="1" dirty="0" smtClean="0"/>
          </a:p>
          <a:p>
            <a:r>
              <a:rPr lang="en-US" b="1" dirty="0" smtClean="0"/>
              <a:t>CA Attorney General Guide (2003):</a:t>
            </a:r>
          </a:p>
          <a:p>
            <a:pPr marL="402336" lvl="1" indent="0">
              <a:buNone/>
            </a:pPr>
            <a:r>
              <a:rPr lang="en-US" sz="2400" b="1" i="1" dirty="0" smtClean="0">
                <a:hlinkClick r:id="rId4"/>
              </a:rPr>
              <a:t>http</a:t>
            </a:r>
            <a:r>
              <a:rPr lang="en-US" sz="2400" b="1" i="1" dirty="0">
                <a:hlinkClick r:id="rId4"/>
              </a:rPr>
              <a:t>://oag.ca.gov/sites/all/files/agweb/pdfs/publications/brownAct2003.pdf</a:t>
            </a:r>
            <a:r>
              <a:rPr lang="en-US" sz="2400" b="1" i="1" dirty="0" smtClean="0"/>
              <a:t>?</a:t>
            </a:r>
          </a:p>
          <a:p>
            <a:pPr marL="82296" indent="0">
              <a:buNone/>
            </a:pPr>
            <a:endParaRPr lang="en-US" b="1" dirty="0" smtClean="0"/>
          </a:p>
          <a:p>
            <a:r>
              <a:rPr lang="en-US" b="1" dirty="0" smtClean="0"/>
              <a:t>League of California Cities 2010 Brown Act Guide:</a:t>
            </a:r>
          </a:p>
          <a:p>
            <a:pPr marL="402336" lvl="1" indent="0">
              <a:buNone/>
            </a:pPr>
            <a:r>
              <a:rPr lang="en-US" sz="2400" b="1" i="1" dirty="0" smtClean="0">
                <a:hlinkClick r:id="rId5"/>
              </a:rPr>
              <a:t>http</a:t>
            </a:r>
            <a:r>
              <a:rPr lang="en-US" sz="2400" b="1" i="1" dirty="0">
                <a:hlinkClick r:id="rId5"/>
              </a:rPr>
              <a:t>://www.cacities.org/UploadedFiles/LeagueInternet/86/86f75625-b7df-4fc8-ab60-</a:t>
            </a:r>
            <a:r>
              <a:rPr lang="en-US" sz="2400" b="1" i="1" dirty="0" smtClean="0">
                <a:hlinkClick r:id="rId5"/>
              </a:rPr>
              <a:t>de577631ef1e.pdf</a:t>
            </a:r>
            <a:endParaRPr lang="en-US" sz="2400" b="1" i="1" dirty="0" smtClean="0"/>
          </a:p>
          <a:p>
            <a:pPr marL="402336" lvl="1" indent="0">
              <a:buNone/>
            </a:pPr>
            <a:endParaRPr lang="en-US" sz="2400" b="1" i="1" dirty="0" smtClean="0"/>
          </a:p>
          <a:p>
            <a:pPr marL="402336" lvl="1" indent="0">
              <a:buNone/>
            </a:pPr>
            <a:endParaRPr lang="en-US" sz="2400" b="1" i="1" dirty="0"/>
          </a:p>
        </p:txBody>
      </p:sp>
    </p:spTree>
    <p:extLst>
      <p:ext uri="{BB962C8B-B14F-4D97-AF65-F5344CB8AC3E}">
        <p14:creationId xmlns:p14="http://schemas.microsoft.com/office/powerpoint/2010/main" val="226846159"/>
      </p:ext>
    </p:extLst>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6600"/>
                </a:solidFill>
              </a:rPr>
              <a:t>Questions?</a:t>
            </a:r>
            <a:endParaRPr lang="en-US" b="1" dirty="0">
              <a:solidFill>
                <a:srgbClr val="FF6600"/>
              </a:solidFill>
            </a:endParaRPr>
          </a:p>
        </p:txBody>
      </p:sp>
      <p:sp>
        <p:nvSpPr>
          <p:cNvPr id="3" name="Content Placeholder 2"/>
          <p:cNvSpPr>
            <a:spLocks noGrp="1"/>
          </p:cNvSpPr>
          <p:nvPr>
            <p:ph idx="1"/>
          </p:nvPr>
        </p:nvSpPr>
        <p:spPr/>
        <p:txBody>
          <a:bodyPr/>
          <a:lstStyle/>
          <a:p>
            <a:pPr marL="0" indent="0" algn="ctr">
              <a:buNone/>
            </a:pPr>
            <a:endParaRPr lang="en-US" dirty="0"/>
          </a:p>
          <a:p>
            <a:pPr marL="0" indent="0" algn="ctr">
              <a:buNone/>
            </a:pPr>
            <a:r>
              <a:rPr lang="en-US" dirty="0" smtClean="0"/>
              <a:t>John Freitas - </a:t>
            </a:r>
            <a:r>
              <a:rPr lang="en-US" dirty="0" smtClean="0">
                <a:hlinkClick r:id="rId2"/>
              </a:rPr>
              <a:t>freitaje@lacitycollege.edu</a:t>
            </a:r>
            <a:endParaRPr lang="en-US" dirty="0" smtClean="0"/>
          </a:p>
          <a:p>
            <a:pPr marL="0" indent="0" algn="ctr">
              <a:buNone/>
            </a:pPr>
            <a:endParaRPr lang="en-US" dirty="0" smtClean="0"/>
          </a:p>
          <a:p>
            <a:pPr marL="0" indent="0" algn="ctr">
              <a:buNone/>
            </a:pPr>
            <a:r>
              <a:rPr lang="en-US" dirty="0" smtClean="0"/>
              <a:t>Conan McKay – </a:t>
            </a:r>
            <a:r>
              <a:rPr lang="en-US" dirty="0" smtClean="0">
                <a:hlinkClick r:id="rId3"/>
              </a:rPr>
              <a:t>cmckay@mendocino.edu</a:t>
            </a:r>
            <a:endParaRPr lang="en-US" dirty="0" smtClean="0"/>
          </a:p>
          <a:p>
            <a:pPr marL="0" indent="0" algn="ctr">
              <a:buNone/>
            </a:pPr>
            <a:endParaRPr lang="en-US" dirty="0" smtClean="0"/>
          </a:p>
          <a:p>
            <a:pPr marL="0" indent="0">
              <a:buNone/>
            </a:pPr>
            <a:endParaRPr lang="en-US" dirty="0"/>
          </a:p>
          <a:p>
            <a:pPr marL="0" indent="0" algn="ctr">
              <a:buNone/>
            </a:pPr>
            <a:r>
              <a:rPr lang="en-US" sz="4000" dirty="0" smtClean="0"/>
              <a:t>Thank you!</a:t>
            </a:r>
            <a:endParaRPr lang="en-US" sz="4000" dirty="0"/>
          </a:p>
        </p:txBody>
      </p:sp>
    </p:spTree>
    <p:extLst>
      <p:ext uri="{BB962C8B-B14F-4D97-AF65-F5344CB8AC3E}">
        <p14:creationId xmlns:p14="http://schemas.microsoft.com/office/powerpoint/2010/main" val="445949064"/>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11" name="Rectangle 15"/>
          <p:cNvSpPr>
            <a:spLocks noGrp="1" noChangeArrowheads="1"/>
          </p:cNvSpPr>
          <p:nvPr>
            <p:ph type="title"/>
          </p:nvPr>
        </p:nvSpPr>
        <p:spPr>
          <a:xfrm>
            <a:off x="457200" y="277813"/>
            <a:ext cx="8229600" cy="775014"/>
          </a:xfrm>
        </p:spPr>
        <p:txBody>
          <a:bodyPr>
            <a:normAutofit fontScale="90000"/>
          </a:bodyPr>
          <a:lstStyle/>
          <a:p>
            <a:pPr eaLnBrk="1" hangingPunct="1">
              <a:defRPr/>
            </a:pPr>
            <a:r>
              <a:rPr lang="en-US" b="1" dirty="0" smtClean="0">
                <a:solidFill>
                  <a:srgbClr val="FF6600"/>
                </a:solidFill>
                <a:latin typeface="Arial" charset="0"/>
                <a:cs typeface="+mj-cs"/>
              </a:rPr>
              <a:t>The Brown Act - Open </a:t>
            </a:r>
            <a:r>
              <a:rPr lang="en-US" b="1" dirty="0">
                <a:solidFill>
                  <a:srgbClr val="FF6600"/>
                </a:solidFill>
                <a:latin typeface="Arial" charset="0"/>
                <a:cs typeface="+mj-cs"/>
              </a:rPr>
              <a:t>and Public</a:t>
            </a:r>
          </a:p>
        </p:txBody>
      </p:sp>
      <p:pic>
        <p:nvPicPr>
          <p:cNvPr id="24579" name="Picture 14" descr="brown2"/>
          <p:cNvPicPr>
            <a:picLocks noGrp="1" noChangeAspect="1" noChangeArrowheads="1"/>
          </p:cNvPicPr>
          <p:nvPr>
            <p:ph sz="half" idx="1"/>
          </p:nvPr>
        </p:nvPicPr>
        <p:blipFill>
          <a:blip r:embed="rId3">
            <a:extLst>
              <a:ext uri="{28A0092B-C50C-407E-A947-70E740481C1C}">
                <a14:useLocalDpi xmlns:a14="http://schemas.microsoft.com/office/drawing/2010/main"/>
              </a:ext>
            </a:extLst>
          </a:blip>
          <a:srcRect/>
          <a:stretch>
            <a:fillRect/>
          </a:stretch>
        </p:blipFill>
        <p:spPr>
          <a:xfrm>
            <a:off x="1174750" y="1957388"/>
            <a:ext cx="2717800" cy="3567112"/>
          </a:xfrm>
          <a:noFill/>
          <a:ln w="25400">
            <a:solidFill>
              <a:srgbClr val="000000"/>
            </a:solidFill>
          </a:ln>
          <a:extLst>
            <a:ext uri="{909E8E84-426E-40dd-AFC4-6F175D3DCCD1}">
              <a14:hiddenFill xmlns:a14="http://schemas.microsoft.com/office/drawing/2010/main">
                <a:solidFill>
                  <a:srgbClr val="FFFFFF"/>
                </a:solidFill>
              </a14:hiddenFill>
            </a:ext>
          </a:extLst>
        </p:spPr>
      </p:pic>
      <p:sp>
        <p:nvSpPr>
          <p:cNvPr id="29700" name="Rectangle 4"/>
          <p:cNvSpPr>
            <a:spLocks noGrp="1" noChangeArrowheads="1"/>
          </p:cNvSpPr>
          <p:nvPr>
            <p:ph type="body" sz="half" idx="2"/>
          </p:nvPr>
        </p:nvSpPr>
        <p:spPr>
          <a:xfrm>
            <a:off x="4495800" y="1981200"/>
            <a:ext cx="4371975" cy="4648200"/>
          </a:xfrm>
        </p:spPr>
        <p:txBody>
          <a:bodyPr/>
          <a:lstStyle/>
          <a:p>
            <a:pPr eaLnBrk="1" hangingPunct="1">
              <a:buFont typeface="Wingdings" charset="0"/>
              <a:buNone/>
              <a:defRPr/>
            </a:pPr>
            <a:r>
              <a:rPr lang="en-US" i="1" dirty="0"/>
              <a:t>  </a:t>
            </a:r>
            <a:r>
              <a:rPr lang="ja-JP" altLang="en-US" i="1" dirty="0"/>
              <a:t>“</a:t>
            </a:r>
            <a:r>
              <a:rPr lang="en-US" i="1" dirty="0"/>
              <a:t> </a:t>
            </a:r>
            <a:r>
              <a:rPr lang="en-US" sz="2800" dirty="0"/>
              <a:t>The people, in delegating authority, do not give their public servants the right to decide what is good for the people to know and what is not good for them to know.</a:t>
            </a:r>
            <a:r>
              <a:rPr lang="ja-JP" altLang="en-US" sz="2800" dirty="0"/>
              <a:t>”</a:t>
            </a:r>
            <a:r>
              <a:rPr lang="en-US" sz="2800" dirty="0"/>
              <a:t> California Government Code </a:t>
            </a:r>
            <a:r>
              <a:rPr lang="en-US" sz="2800" dirty="0">
                <a:cs typeface="Tahoma" charset="0"/>
              </a:rPr>
              <a:t>§54950</a:t>
            </a:r>
          </a:p>
          <a:p>
            <a:pPr eaLnBrk="1" hangingPunct="1">
              <a:buFont typeface="Wingdings" charset="0"/>
              <a:buNone/>
              <a:defRPr/>
            </a:pPr>
            <a:endParaRPr lang="en-US" sz="2800" dirty="0"/>
          </a:p>
        </p:txBody>
      </p:sp>
      <p:sp>
        <p:nvSpPr>
          <p:cNvPr id="24580" name="Text Box 17"/>
          <p:cNvSpPr txBox="1">
            <a:spLocks noChangeArrowheads="1"/>
          </p:cNvSpPr>
          <p:nvPr/>
        </p:nvSpPr>
        <p:spPr bwMode="auto">
          <a:xfrm>
            <a:off x="838200" y="5791200"/>
            <a:ext cx="3352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defRPr sz="2400">
                <a:solidFill>
                  <a:schemeClr val="tx1"/>
                </a:solidFill>
                <a:latin typeface="Tahoma" charset="0"/>
                <a:ea typeface="ＭＳ Ｐゴシック" charset="0"/>
                <a:cs typeface="ＭＳ Ｐゴシック" charset="0"/>
              </a:defRPr>
            </a:lvl1pPr>
            <a:lvl2pPr marL="742950" indent="-285750">
              <a:defRPr sz="2400">
                <a:solidFill>
                  <a:schemeClr val="tx1"/>
                </a:solidFill>
                <a:latin typeface="Tahoma" charset="0"/>
                <a:ea typeface="ＭＳ Ｐゴシック" charset="0"/>
              </a:defRPr>
            </a:lvl2pPr>
            <a:lvl3pPr marL="1143000" indent="-228600">
              <a:defRPr sz="2400">
                <a:solidFill>
                  <a:schemeClr val="tx1"/>
                </a:solidFill>
                <a:latin typeface="Tahoma" charset="0"/>
                <a:ea typeface="ＭＳ Ｐゴシック" charset="0"/>
              </a:defRPr>
            </a:lvl3pPr>
            <a:lvl4pPr marL="1600200" indent="-228600">
              <a:defRPr sz="2400">
                <a:solidFill>
                  <a:schemeClr val="tx1"/>
                </a:solidFill>
                <a:latin typeface="Tahoma" charset="0"/>
                <a:ea typeface="ＭＳ Ｐゴシック" charset="0"/>
              </a:defRPr>
            </a:lvl4pPr>
            <a:lvl5pPr marL="2057400" indent="-228600">
              <a:defRPr sz="2400">
                <a:solidFill>
                  <a:schemeClr val="tx1"/>
                </a:solidFill>
                <a:latin typeface="Tahoma" charset="0"/>
                <a:ea typeface="ＭＳ Ｐゴシック" charset="0"/>
              </a:defRPr>
            </a:lvl5pPr>
            <a:lvl6pPr marL="2514600" indent="-228600" eaLnBrk="0" fontAlgn="base" hangingPunct="0">
              <a:spcBef>
                <a:spcPct val="0"/>
              </a:spcBef>
              <a:spcAft>
                <a:spcPct val="0"/>
              </a:spcAft>
              <a:defRPr sz="2400">
                <a:solidFill>
                  <a:schemeClr val="tx1"/>
                </a:solidFill>
                <a:latin typeface="Tahoma" charset="0"/>
                <a:ea typeface="ＭＳ Ｐゴシック" charset="0"/>
              </a:defRPr>
            </a:lvl6pPr>
            <a:lvl7pPr marL="2971800" indent="-228600" eaLnBrk="0" fontAlgn="base" hangingPunct="0">
              <a:spcBef>
                <a:spcPct val="0"/>
              </a:spcBef>
              <a:spcAft>
                <a:spcPct val="0"/>
              </a:spcAft>
              <a:defRPr sz="2400">
                <a:solidFill>
                  <a:schemeClr val="tx1"/>
                </a:solidFill>
                <a:latin typeface="Tahoma" charset="0"/>
                <a:ea typeface="ＭＳ Ｐゴシック" charset="0"/>
              </a:defRPr>
            </a:lvl7pPr>
            <a:lvl8pPr marL="3429000" indent="-228600" eaLnBrk="0" fontAlgn="base" hangingPunct="0">
              <a:spcBef>
                <a:spcPct val="0"/>
              </a:spcBef>
              <a:spcAft>
                <a:spcPct val="0"/>
              </a:spcAft>
              <a:defRPr sz="2400">
                <a:solidFill>
                  <a:schemeClr val="tx1"/>
                </a:solidFill>
                <a:latin typeface="Tahoma" charset="0"/>
                <a:ea typeface="ＭＳ Ｐゴシック" charset="0"/>
              </a:defRPr>
            </a:lvl8pPr>
            <a:lvl9pPr marL="3886200" indent="-228600" eaLnBrk="0" fontAlgn="base" hangingPunct="0">
              <a:spcBef>
                <a:spcPct val="0"/>
              </a:spcBef>
              <a:spcAft>
                <a:spcPct val="0"/>
              </a:spcAft>
              <a:defRPr sz="2400">
                <a:solidFill>
                  <a:schemeClr val="tx1"/>
                </a:solidFill>
                <a:latin typeface="Tahoma" charset="0"/>
                <a:ea typeface="ＭＳ Ｐゴシック" charset="0"/>
              </a:defRPr>
            </a:lvl9pPr>
          </a:lstStyle>
          <a:p>
            <a:pPr algn="ctr" eaLnBrk="1" hangingPunct="1">
              <a:spcBef>
                <a:spcPct val="50000"/>
              </a:spcBef>
            </a:pPr>
            <a:r>
              <a:rPr lang="en-US">
                <a:latin typeface="Times New Roman" charset="0"/>
              </a:rPr>
              <a:t>Ralph M. Brown 1959 </a:t>
            </a:r>
            <a:r>
              <a:rPr lang="en-US" sz="1200">
                <a:latin typeface="Times New Roman" charset="0"/>
              </a:rPr>
              <a:t>Photo courtesy The Modesto Bee</a:t>
            </a:r>
            <a:r>
              <a:rPr lang="en-US">
                <a:latin typeface="Times New Roman" charset="0"/>
              </a:rPr>
              <a:t> </a:t>
            </a:r>
          </a:p>
        </p:txBody>
      </p:sp>
    </p:spTree>
    <p:extLst>
      <p:ext uri="{BB962C8B-B14F-4D97-AF65-F5344CB8AC3E}">
        <p14:creationId xmlns:p14="http://schemas.microsoft.com/office/powerpoint/2010/main" val="3195227586"/>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solidFill>
                  <a:srgbClr val="FF6600"/>
                </a:solidFill>
              </a:rPr>
              <a:t>How Much Do You Know About the Brown Act?</a:t>
            </a:r>
            <a:endParaRPr lang="en-US" sz="2800" b="1" dirty="0">
              <a:solidFill>
                <a:srgbClr val="FF6600"/>
              </a:solidFill>
            </a:endParaRPr>
          </a:p>
        </p:txBody>
      </p:sp>
      <p:sp>
        <p:nvSpPr>
          <p:cNvPr id="3" name="Content Placeholder 2"/>
          <p:cNvSpPr>
            <a:spLocks noGrp="1"/>
          </p:cNvSpPr>
          <p:nvPr>
            <p:ph idx="1"/>
          </p:nvPr>
        </p:nvSpPr>
        <p:spPr/>
        <p:txBody>
          <a:bodyPr/>
          <a:lstStyle/>
          <a:p>
            <a:pPr marL="0" indent="0">
              <a:buNone/>
            </a:pPr>
            <a:endParaRPr lang="en-US" dirty="0"/>
          </a:p>
          <a:p>
            <a:pPr marL="0" indent="0">
              <a:buNone/>
            </a:pPr>
            <a:endParaRPr lang="en-US" dirty="0" smtClean="0"/>
          </a:p>
          <a:p>
            <a:pPr marL="0" indent="0" algn="ctr">
              <a:buNone/>
            </a:pPr>
            <a:endParaRPr lang="en-US" sz="3600" dirty="0" smtClean="0"/>
          </a:p>
          <a:p>
            <a:pPr marL="0" indent="0" algn="ctr">
              <a:buNone/>
            </a:pPr>
            <a:r>
              <a:rPr lang="en-US" sz="3600" dirty="0" smtClean="0"/>
              <a:t>Quiz time…5 minutes!</a:t>
            </a:r>
            <a:endParaRPr lang="en-US" sz="3600" dirty="0"/>
          </a:p>
        </p:txBody>
      </p:sp>
    </p:spTree>
    <p:extLst>
      <p:ext uri="{BB962C8B-B14F-4D97-AF65-F5344CB8AC3E}">
        <p14:creationId xmlns:p14="http://schemas.microsoft.com/office/powerpoint/2010/main" val="1669445126"/>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6600"/>
                </a:solidFill>
              </a:rPr>
              <a:t>The Brown Act</a:t>
            </a:r>
            <a:endParaRPr lang="en-US" b="1" dirty="0">
              <a:solidFill>
                <a:srgbClr val="FF6600"/>
              </a:solidFill>
            </a:endParaRPr>
          </a:p>
        </p:txBody>
      </p:sp>
      <p:sp>
        <p:nvSpPr>
          <p:cNvPr id="3" name="Content Placeholder 2"/>
          <p:cNvSpPr>
            <a:spLocks noGrp="1"/>
          </p:cNvSpPr>
          <p:nvPr>
            <p:ph idx="1"/>
          </p:nvPr>
        </p:nvSpPr>
        <p:spPr/>
        <p:txBody>
          <a:bodyPr>
            <a:normAutofit fontScale="85000" lnSpcReduction="20000"/>
          </a:bodyPr>
          <a:lstStyle/>
          <a:p>
            <a:r>
              <a:rPr lang="en-US" dirty="0" smtClean="0"/>
              <a:t>Applies to meetings of all </a:t>
            </a:r>
            <a:r>
              <a:rPr lang="en-US" u="sng" dirty="0" smtClean="0"/>
              <a:t>local</a:t>
            </a:r>
            <a:r>
              <a:rPr lang="en-US" dirty="0" smtClean="0"/>
              <a:t> legislative bodies (GC 54952) including</a:t>
            </a:r>
          </a:p>
          <a:p>
            <a:endParaRPr lang="en-US" dirty="0" smtClean="0">
              <a:solidFill>
                <a:srgbClr val="000000"/>
              </a:solidFill>
            </a:endParaRPr>
          </a:p>
          <a:p>
            <a:pPr lvl="1"/>
            <a:r>
              <a:rPr lang="en-US" dirty="0" smtClean="0">
                <a:solidFill>
                  <a:srgbClr val="000000"/>
                </a:solidFill>
              </a:rPr>
              <a:t>The Board of Trustees</a:t>
            </a:r>
          </a:p>
          <a:p>
            <a:pPr lvl="1"/>
            <a:endParaRPr lang="en-US" dirty="0" smtClean="0">
              <a:solidFill>
                <a:srgbClr val="000000"/>
              </a:solidFill>
            </a:endParaRPr>
          </a:p>
          <a:p>
            <a:pPr lvl="1"/>
            <a:r>
              <a:rPr lang="en-US" dirty="0" smtClean="0">
                <a:solidFill>
                  <a:srgbClr val="000000"/>
                </a:solidFill>
              </a:rPr>
              <a:t>Any subcommittee or task force created by the Board with a majority of Board members serving on the group</a:t>
            </a:r>
          </a:p>
          <a:p>
            <a:pPr lvl="1"/>
            <a:endParaRPr lang="en-US" dirty="0" smtClean="0">
              <a:solidFill>
                <a:srgbClr val="000000"/>
              </a:solidFill>
            </a:endParaRPr>
          </a:p>
          <a:p>
            <a:pPr lvl="1"/>
            <a:r>
              <a:rPr lang="en-US" dirty="0" smtClean="0">
                <a:solidFill>
                  <a:srgbClr val="000000"/>
                </a:solidFill>
              </a:rPr>
              <a:t>Any subcommittee or task force created by the Board which has a definite ongoing charge (either decision-making or advisory) </a:t>
            </a:r>
            <a:r>
              <a:rPr lang="en-US" u="sng" dirty="0" smtClean="0">
                <a:solidFill>
                  <a:srgbClr val="000000"/>
                </a:solidFill>
              </a:rPr>
              <a:t>OR</a:t>
            </a:r>
            <a:r>
              <a:rPr lang="en-US" dirty="0" smtClean="0">
                <a:solidFill>
                  <a:srgbClr val="000000"/>
                </a:solidFill>
              </a:rPr>
              <a:t> has a regularly-scheduled meeting set by the Board, regardless of Board membership</a:t>
            </a:r>
            <a:endParaRPr lang="en-US" u="sng" dirty="0">
              <a:solidFill>
                <a:srgbClr val="000000"/>
              </a:solidFill>
            </a:endParaRPr>
          </a:p>
        </p:txBody>
      </p:sp>
    </p:spTree>
    <p:extLst>
      <p:ext uri="{BB962C8B-B14F-4D97-AF65-F5344CB8AC3E}">
        <p14:creationId xmlns:p14="http://schemas.microsoft.com/office/powerpoint/2010/main" val="3259605564"/>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6600"/>
                </a:solidFill>
              </a:rPr>
              <a:t>What is a Meeting?</a:t>
            </a:r>
            <a:endParaRPr lang="en-US" b="1" dirty="0">
              <a:solidFill>
                <a:srgbClr val="FF6600"/>
              </a:solidFill>
            </a:endParaRPr>
          </a:p>
        </p:txBody>
      </p:sp>
      <p:sp>
        <p:nvSpPr>
          <p:cNvPr id="3" name="Content Placeholder 2"/>
          <p:cNvSpPr>
            <a:spLocks noGrp="1"/>
          </p:cNvSpPr>
          <p:nvPr>
            <p:ph idx="1"/>
          </p:nvPr>
        </p:nvSpPr>
        <p:spPr/>
        <p:txBody>
          <a:bodyPr>
            <a:normAutofit fontScale="77500" lnSpcReduction="20000"/>
          </a:bodyPr>
          <a:lstStyle/>
          <a:p>
            <a:r>
              <a:rPr lang="en-US" dirty="0" smtClean="0"/>
              <a:t>A meeting of a local legislative body (GC 54952.2) occurs whenever a majority of members gather to discuss business within their charge.  A majority can meet in the following provided they do </a:t>
            </a:r>
            <a:r>
              <a:rPr lang="en-US" u="sng" dirty="0" smtClean="0"/>
              <a:t>not</a:t>
            </a:r>
            <a:r>
              <a:rPr lang="en-US" dirty="0" smtClean="0"/>
              <a:t> discuss any business within their charge among themselves.</a:t>
            </a:r>
          </a:p>
          <a:p>
            <a:endParaRPr lang="en-US" u="sng" dirty="0" smtClean="0"/>
          </a:p>
          <a:p>
            <a:pPr lvl="1"/>
            <a:r>
              <a:rPr lang="en-US" dirty="0" smtClean="0">
                <a:solidFill>
                  <a:srgbClr val="000000"/>
                </a:solidFill>
              </a:rPr>
              <a:t>Attendance at a conference</a:t>
            </a:r>
          </a:p>
          <a:p>
            <a:pPr lvl="1"/>
            <a:endParaRPr lang="en-US" dirty="0" smtClean="0">
              <a:solidFill>
                <a:srgbClr val="000000"/>
              </a:solidFill>
            </a:endParaRPr>
          </a:p>
          <a:p>
            <a:pPr lvl="1"/>
            <a:r>
              <a:rPr lang="en-US" dirty="0" smtClean="0">
                <a:solidFill>
                  <a:srgbClr val="000000"/>
                </a:solidFill>
              </a:rPr>
              <a:t>An open meeting of some other group to address local issues (even a Board-recognized group under the definition of “legislative bodies”)</a:t>
            </a:r>
          </a:p>
          <a:p>
            <a:pPr lvl="1"/>
            <a:endParaRPr lang="en-US" dirty="0" smtClean="0">
              <a:solidFill>
                <a:srgbClr val="000000"/>
              </a:solidFill>
            </a:endParaRPr>
          </a:p>
          <a:p>
            <a:pPr lvl="1"/>
            <a:r>
              <a:rPr lang="en-US" dirty="0" smtClean="0">
                <a:solidFill>
                  <a:srgbClr val="000000"/>
                </a:solidFill>
              </a:rPr>
              <a:t>Social gatherings</a:t>
            </a:r>
          </a:p>
        </p:txBody>
      </p:sp>
    </p:spTree>
    <p:extLst>
      <p:ext uri="{BB962C8B-B14F-4D97-AF65-F5344CB8AC3E}">
        <p14:creationId xmlns:p14="http://schemas.microsoft.com/office/powerpoint/2010/main" val="2325060759"/>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90085"/>
            <a:ext cx="8534400" cy="758952"/>
          </a:xfrm>
        </p:spPr>
        <p:txBody>
          <a:bodyPr>
            <a:normAutofit fontScale="90000"/>
          </a:bodyPr>
          <a:lstStyle/>
          <a:p>
            <a:r>
              <a:rPr lang="en-US" b="1" dirty="0" smtClean="0">
                <a:solidFill>
                  <a:srgbClr val="FF6600"/>
                </a:solidFill>
              </a:rPr>
              <a:t>Does the Brown Act Apply to Local Academic Senates?</a:t>
            </a:r>
            <a:endParaRPr lang="en-US" b="1" dirty="0">
              <a:solidFill>
                <a:srgbClr val="FF6600"/>
              </a:solidFill>
            </a:endParaRPr>
          </a:p>
        </p:txBody>
      </p:sp>
      <p:pic>
        <p:nvPicPr>
          <p:cNvPr id="4" name="Content Placeholder 3" descr="DownloadedFile.jpeg"/>
          <p:cNvPicPr>
            <a:picLocks noGrp="1" noChangeAspect="1"/>
          </p:cNvPicPr>
          <p:nvPr>
            <p:ph idx="1"/>
          </p:nvPr>
        </p:nvPicPr>
        <p:blipFill>
          <a:blip r:embed="rId2" cstate="screen">
            <a:extLst>
              <a:ext uri="{28A0092B-C50C-407E-A947-70E740481C1C}">
                <a14:useLocalDpi xmlns:a14="http://schemas.microsoft.com/office/drawing/2010/main"/>
              </a:ext>
            </a:extLst>
          </a:blip>
          <a:srcRect l="-40915" r="-40915"/>
          <a:stretch>
            <a:fillRect/>
          </a:stretch>
        </p:blipFill>
        <p:spPr/>
      </p:pic>
    </p:spTree>
    <p:extLst>
      <p:ext uri="{BB962C8B-B14F-4D97-AF65-F5344CB8AC3E}">
        <p14:creationId xmlns:p14="http://schemas.microsoft.com/office/powerpoint/2010/main" val="3419841226"/>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Local Senates are Brown Act Bodies</a:t>
            </a:r>
            <a:endParaRPr lang="en-US" dirty="0"/>
          </a:p>
        </p:txBody>
      </p:sp>
      <p:sp>
        <p:nvSpPr>
          <p:cNvPr id="3" name="Content Placeholder 2"/>
          <p:cNvSpPr>
            <a:spLocks noGrp="1"/>
          </p:cNvSpPr>
          <p:nvPr>
            <p:ph idx="1"/>
          </p:nvPr>
        </p:nvSpPr>
        <p:spPr/>
        <p:txBody>
          <a:bodyPr/>
          <a:lstStyle/>
          <a:p>
            <a:r>
              <a:rPr lang="en-US" dirty="0" smtClean="0"/>
              <a:t>1983 Attorney General’s Opinion No. </a:t>
            </a:r>
            <a:r>
              <a:rPr lang="en-US" dirty="0" smtClean="0">
                <a:hlinkClick r:id="rId2"/>
              </a:rPr>
              <a:t>83-304</a:t>
            </a:r>
            <a:r>
              <a:rPr lang="en-US" dirty="0" smtClean="0"/>
              <a:t>, July 28, 1983 states that local senates are established by governing boards, and therefore are subject to the Brown Act.</a:t>
            </a:r>
          </a:p>
          <a:p>
            <a:pPr marL="0" indent="0">
              <a:buNone/>
            </a:pPr>
            <a:endParaRPr lang="en-US" dirty="0" smtClean="0"/>
          </a:p>
          <a:p>
            <a:r>
              <a:rPr lang="en-US" dirty="0" smtClean="0"/>
              <a:t>Callahan v. Long Beach City College Academic Senate established senates as Brown Act bodies in case law.</a:t>
            </a:r>
            <a:endParaRPr lang="en-US" dirty="0"/>
          </a:p>
        </p:txBody>
      </p:sp>
    </p:spTree>
    <p:extLst>
      <p:ext uri="{BB962C8B-B14F-4D97-AF65-F5344CB8AC3E}">
        <p14:creationId xmlns:p14="http://schemas.microsoft.com/office/powerpoint/2010/main" val="8190138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2413</TotalTime>
  <Words>2516</Words>
  <Application>Microsoft Macintosh PowerPoint</Application>
  <PresentationFormat>On-screen Show (4:3)</PresentationFormat>
  <Paragraphs>252</Paragraphs>
  <Slides>37</Slides>
  <Notes>7</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Office Theme</vt:lpstr>
      <vt:lpstr>Keeping It Open:  The Brown Act </vt:lpstr>
      <vt:lpstr>Welcome!</vt:lpstr>
      <vt:lpstr>Topics to be covered today</vt:lpstr>
      <vt:lpstr>The Brown Act - Open and Public</vt:lpstr>
      <vt:lpstr>How Much Do You Know About the Brown Act?</vt:lpstr>
      <vt:lpstr>The Brown Act</vt:lpstr>
      <vt:lpstr>What is a Meeting?</vt:lpstr>
      <vt:lpstr>Does the Brown Act Apply to Local Academic Senates?</vt:lpstr>
      <vt:lpstr>Local Senates are Brown Act Bodies</vt:lpstr>
      <vt:lpstr>Committees and Subcommittees</vt:lpstr>
      <vt:lpstr>Serial Meetings </vt:lpstr>
      <vt:lpstr>Types of Serial Meetings</vt:lpstr>
      <vt:lpstr>Types of Serial Meetings</vt:lpstr>
      <vt:lpstr>E-mail</vt:lpstr>
      <vt:lpstr>The Attorney General’s Opinion Regarding E-mail</vt:lpstr>
      <vt:lpstr>Agendas</vt:lpstr>
      <vt:lpstr>Action and Discussion is Limited to Items on the Agenda</vt:lpstr>
      <vt:lpstr>Meetings and Votes are Open</vt:lpstr>
      <vt:lpstr>At Meetings…</vt:lpstr>
      <vt:lpstr>Be Prepared!</vt:lpstr>
      <vt:lpstr>Teleconferences</vt:lpstr>
      <vt:lpstr>Enforcement</vt:lpstr>
      <vt:lpstr>A Short Quiz</vt:lpstr>
      <vt:lpstr>Who Must Comply with the Brown Act?</vt:lpstr>
      <vt:lpstr>Bottom Line</vt:lpstr>
      <vt:lpstr>Scenario 1</vt:lpstr>
      <vt:lpstr>Scenario 1</vt:lpstr>
      <vt:lpstr>Scenario 2</vt:lpstr>
      <vt:lpstr>Scenario 2</vt:lpstr>
      <vt:lpstr>Scenario 2</vt:lpstr>
      <vt:lpstr>Scenario 3</vt:lpstr>
      <vt:lpstr>Scenario 3</vt:lpstr>
      <vt:lpstr>Scenario 3</vt:lpstr>
      <vt:lpstr>Scenario 4</vt:lpstr>
      <vt:lpstr>Scenario 4</vt:lpstr>
      <vt:lpstr>Resources Available</vt:lpstr>
      <vt:lpstr>Questions?</vt:lpstr>
    </vt:vector>
  </TitlesOfParts>
  <Company>Los Angeles City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 Freitas</dc:creator>
  <cp:lastModifiedBy>John Freitas</cp:lastModifiedBy>
  <cp:revision>70</cp:revision>
  <dcterms:created xsi:type="dcterms:W3CDTF">2014-06-04T04:23:55Z</dcterms:created>
  <dcterms:modified xsi:type="dcterms:W3CDTF">2016-06-10T05:54:16Z</dcterms:modified>
</cp:coreProperties>
</file>