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7" r:id="rId1"/>
  </p:sldMasterIdLst>
  <p:notesMasterIdLst>
    <p:notesMasterId r:id="rId28"/>
  </p:notesMasterIdLst>
  <p:sldIdLst>
    <p:sldId id="256" r:id="rId2"/>
    <p:sldId id="297" r:id="rId3"/>
    <p:sldId id="298" r:id="rId4"/>
    <p:sldId id="296" r:id="rId5"/>
    <p:sldId id="315" r:id="rId6"/>
    <p:sldId id="273" r:id="rId7"/>
    <p:sldId id="274" r:id="rId8"/>
    <p:sldId id="275" r:id="rId9"/>
    <p:sldId id="290" r:id="rId10"/>
    <p:sldId id="291" r:id="rId11"/>
    <p:sldId id="292" r:id="rId12"/>
    <p:sldId id="295" r:id="rId13"/>
    <p:sldId id="293" r:id="rId14"/>
    <p:sldId id="294" r:id="rId15"/>
    <p:sldId id="277" r:id="rId16"/>
    <p:sldId id="279" r:id="rId17"/>
    <p:sldId id="280" r:id="rId18"/>
    <p:sldId id="281" r:id="rId19"/>
    <p:sldId id="282" r:id="rId20"/>
    <p:sldId id="313" r:id="rId21"/>
    <p:sldId id="283" r:id="rId22"/>
    <p:sldId id="284" r:id="rId23"/>
    <p:sldId id="285" r:id="rId24"/>
    <p:sldId id="287" r:id="rId25"/>
    <p:sldId id="288" r:id="rId26"/>
    <p:sldId id="30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p:restoredTop sz="94676"/>
  </p:normalViewPr>
  <p:slideViewPr>
    <p:cSldViewPr snapToGrid="0" snapToObjects="1">
      <p:cViewPr varScale="1">
        <p:scale>
          <a:sx n="106" d="100"/>
          <a:sy n="106" d="100"/>
        </p:scale>
        <p:origin x="1632"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8DB8B9-F761-C540-90B3-7216A8D250CD}" type="datetimeFigureOut">
              <a:rPr lang="en-US" smtClean="0"/>
              <a:t>6/12/17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69583-64BE-CB45-AA01-BF7CBA3CEAA3}" type="slidenum">
              <a:rPr lang="en-US" smtClean="0"/>
              <a:t>‹#›</a:t>
            </a:fld>
            <a:endParaRPr lang="en-US"/>
          </a:p>
        </p:txBody>
      </p:sp>
    </p:spTree>
    <p:extLst>
      <p:ext uri="{BB962C8B-B14F-4D97-AF65-F5344CB8AC3E}">
        <p14:creationId xmlns:p14="http://schemas.microsoft.com/office/powerpoint/2010/main" val="18031249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2400">
                <a:solidFill>
                  <a:schemeClr val="tx1"/>
                </a:solidFill>
                <a:latin typeface="Tahoma" charset="0"/>
                <a:ea typeface="ＭＳ Ｐゴシック" charset="0"/>
                <a:cs typeface="ＭＳ Ｐゴシック" charset="0"/>
              </a:defRPr>
            </a:lvl1pPr>
            <a:lvl2pPr marL="730171" indent="-280835" defTabSz="914274">
              <a:defRPr sz="2400">
                <a:solidFill>
                  <a:schemeClr val="tx1"/>
                </a:solidFill>
                <a:latin typeface="Tahoma" charset="0"/>
                <a:ea typeface="ＭＳ Ｐゴシック" charset="0"/>
              </a:defRPr>
            </a:lvl2pPr>
            <a:lvl3pPr marL="1123340" indent="-224668" defTabSz="914274">
              <a:defRPr sz="2400">
                <a:solidFill>
                  <a:schemeClr val="tx1"/>
                </a:solidFill>
                <a:latin typeface="Tahoma" charset="0"/>
                <a:ea typeface="ＭＳ Ｐゴシック" charset="0"/>
              </a:defRPr>
            </a:lvl3pPr>
            <a:lvl4pPr marL="1572677" indent="-224668" defTabSz="914274">
              <a:defRPr sz="2400">
                <a:solidFill>
                  <a:schemeClr val="tx1"/>
                </a:solidFill>
                <a:latin typeface="Tahoma" charset="0"/>
                <a:ea typeface="ＭＳ Ｐゴシック" charset="0"/>
              </a:defRPr>
            </a:lvl4pPr>
            <a:lvl5pPr marL="2022013" indent="-224668" defTabSz="914274">
              <a:defRPr sz="2400">
                <a:solidFill>
                  <a:schemeClr val="tx1"/>
                </a:solidFill>
                <a:latin typeface="Tahoma" charset="0"/>
                <a:ea typeface="ＭＳ Ｐゴシック" charset="0"/>
              </a:defRPr>
            </a:lvl5pPr>
            <a:lvl6pPr marL="2471349" indent="-224668" defTabSz="914274" eaLnBrk="0" fontAlgn="base" hangingPunct="0">
              <a:spcBef>
                <a:spcPct val="0"/>
              </a:spcBef>
              <a:spcAft>
                <a:spcPct val="0"/>
              </a:spcAft>
              <a:defRPr sz="2400">
                <a:solidFill>
                  <a:schemeClr val="tx1"/>
                </a:solidFill>
                <a:latin typeface="Tahoma" charset="0"/>
                <a:ea typeface="ＭＳ Ｐゴシック" charset="0"/>
              </a:defRPr>
            </a:lvl6pPr>
            <a:lvl7pPr marL="2920685" indent="-224668" defTabSz="914274" eaLnBrk="0" fontAlgn="base" hangingPunct="0">
              <a:spcBef>
                <a:spcPct val="0"/>
              </a:spcBef>
              <a:spcAft>
                <a:spcPct val="0"/>
              </a:spcAft>
              <a:defRPr sz="2400">
                <a:solidFill>
                  <a:schemeClr val="tx1"/>
                </a:solidFill>
                <a:latin typeface="Tahoma" charset="0"/>
                <a:ea typeface="ＭＳ Ｐゴシック" charset="0"/>
              </a:defRPr>
            </a:lvl7pPr>
            <a:lvl8pPr marL="3370021" indent="-224668" defTabSz="914274" eaLnBrk="0" fontAlgn="base" hangingPunct="0">
              <a:spcBef>
                <a:spcPct val="0"/>
              </a:spcBef>
              <a:spcAft>
                <a:spcPct val="0"/>
              </a:spcAft>
              <a:defRPr sz="2400">
                <a:solidFill>
                  <a:schemeClr val="tx1"/>
                </a:solidFill>
                <a:latin typeface="Tahoma" charset="0"/>
                <a:ea typeface="ＭＳ Ｐゴシック" charset="0"/>
              </a:defRPr>
            </a:lvl8pPr>
            <a:lvl9pPr marL="3819357" indent="-224668" defTabSz="914274" eaLnBrk="0" fontAlgn="base" hangingPunct="0">
              <a:spcBef>
                <a:spcPct val="0"/>
              </a:spcBef>
              <a:spcAft>
                <a:spcPct val="0"/>
              </a:spcAft>
              <a:defRPr sz="2400">
                <a:solidFill>
                  <a:schemeClr val="tx1"/>
                </a:solidFill>
                <a:latin typeface="Tahoma" charset="0"/>
                <a:ea typeface="ＭＳ Ｐゴシック" charset="0"/>
              </a:defRPr>
            </a:lvl9pPr>
          </a:lstStyle>
          <a:p>
            <a:fld id="{EAEF066C-4D87-D54C-8C90-D5E22A42ED09}" type="slidenum">
              <a:rPr lang="en-US" sz="1200">
                <a:latin typeface="Times New Roman" charset="0"/>
              </a:rPr>
              <a:pPr/>
              <a:t>4</a:t>
            </a:fld>
            <a:endParaRPr lang="en-US" sz="1200">
              <a:latin typeface="Times New Roman" charset="0"/>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044326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Conan takes over </a:t>
            </a:r>
            <a:endParaRPr lang="en-US" dirty="0"/>
          </a:p>
        </p:txBody>
      </p:sp>
      <p:sp>
        <p:nvSpPr>
          <p:cNvPr id="4" name="Slide Number Placeholder 3"/>
          <p:cNvSpPr>
            <a:spLocks noGrp="1"/>
          </p:cNvSpPr>
          <p:nvPr>
            <p:ph type="sldNum" sz="quarter" idx="10"/>
          </p:nvPr>
        </p:nvSpPr>
        <p:spPr/>
        <p:txBody>
          <a:bodyPr/>
          <a:lstStyle/>
          <a:p>
            <a:fld id="{14569583-64BE-CB45-AA01-BF7CBA3CEAA3}" type="slidenum">
              <a:rPr lang="en-US" smtClean="0"/>
              <a:t>8</a:t>
            </a:fld>
            <a:endParaRPr lang="en-US"/>
          </a:p>
        </p:txBody>
      </p:sp>
    </p:spTree>
    <p:extLst>
      <p:ext uri="{BB962C8B-B14F-4D97-AF65-F5344CB8AC3E}">
        <p14:creationId xmlns:p14="http://schemas.microsoft.com/office/powerpoint/2010/main" val="358718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2400">
                <a:solidFill>
                  <a:schemeClr val="tx1"/>
                </a:solidFill>
                <a:latin typeface="Tahoma" charset="0"/>
                <a:ea typeface="ＭＳ Ｐゴシック" charset="0"/>
                <a:cs typeface="ＭＳ Ｐゴシック" charset="0"/>
              </a:defRPr>
            </a:lvl1pPr>
            <a:lvl2pPr marL="730171" indent="-280835" defTabSz="914274">
              <a:defRPr sz="2400">
                <a:solidFill>
                  <a:schemeClr val="tx1"/>
                </a:solidFill>
                <a:latin typeface="Tahoma" charset="0"/>
                <a:ea typeface="ＭＳ Ｐゴシック" charset="0"/>
              </a:defRPr>
            </a:lvl2pPr>
            <a:lvl3pPr marL="1123340" indent="-224668" defTabSz="914274">
              <a:defRPr sz="2400">
                <a:solidFill>
                  <a:schemeClr val="tx1"/>
                </a:solidFill>
                <a:latin typeface="Tahoma" charset="0"/>
                <a:ea typeface="ＭＳ Ｐゴシック" charset="0"/>
              </a:defRPr>
            </a:lvl3pPr>
            <a:lvl4pPr marL="1572677" indent="-224668" defTabSz="914274">
              <a:defRPr sz="2400">
                <a:solidFill>
                  <a:schemeClr val="tx1"/>
                </a:solidFill>
                <a:latin typeface="Tahoma" charset="0"/>
                <a:ea typeface="ＭＳ Ｐゴシック" charset="0"/>
              </a:defRPr>
            </a:lvl4pPr>
            <a:lvl5pPr marL="2022013" indent="-224668" defTabSz="914274">
              <a:defRPr sz="2400">
                <a:solidFill>
                  <a:schemeClr val="tx1"/>
                </a:solidFill>
                <a:latin typeface="Tahoma" charset="0"/>
                <a:ea typeface="ＭＳ Ｐゴシック" charset="0"/>
              </a:defRPr>
            </a:lvl5pPr>
            <a:lvl6pPr marL="2471349" indent="-224668" defTabSz="914274" eaLnBrk="0" fontAlgn="base" hangingPunct="0">
              <a:spcBef>
                <a:spcPct val="0"/>
              </a:spcBef>
              <a:spcAft>
                <a:spcPct val="0"/>
              </a:spcAft>
              <a:defRPr sz="2400">
                <a:solidFill>
                  <a:schemeClr val="tx1"/>
                </a:solidFill>
                <a:latin typeface="Tahoma" charset="0"/>
                <a:ea typeface="ＭＳ Ｐゴシック" charset="0"/>
              </a:defRPr>
            </a:lvl6pPr>
            <a:lvl7pPr marL="2920685" indent="-224668" defTabSz="914274" eaLnBrk="0" fontAlgn="base" hangingPunct="0">
              <a:spcBef>
                <a:spcPct val="0"/>
              </a:spcBef>
              <a:spcAft>
                <a:spcPct val="0"/>
              </a:spcAft>
              <a:defRPr sz="2400">
                <a:solidFill>
                  <a:schemeClr val="tx1"/>
                </a:solidFill>
                <a:latin typeface="Tahoma" charset="0"/>
                <a:ea typeface="ＭＳ Ｐゴシック" charset="0"/>
              </a:defRPr>
            </a:lvl7pPr>
            <a:lvl8pPr marL="3370021" indent="-224668" defTabSz="914274" eaLnBrk="0" fontAlgn="base" hangingPunct="0">
              <a:spcBef>
                <a:spcPct val="0"/>
              </a:spcBef>
              <a:spcAft>
                <a:spcPct val="0"/>
              </a:spcAft>
              <a:defRPr sz="2400">
                <a:solidFill>
                  <a:schemeClr val="tx1"/>
                </a:solidFill>
                <a:latin typeface="Tahoma" charset="0"/>
                <a:ea typeface="ＭＳ Ｐゴシック" charset="0"/>
              </a:defRPr>
            </a:lvl8pPr>
            <a:lvl9pPr marL="3819357" indent="-224668" defTabSz="914274" eaLnBrk="0" fontAlgn="base" hangingPunct="0">
              <a:spcBef>
                <a:spcPct val="0"/>
              </a:spcBef>
              <a:spcAft>
                <a:spcPct val="0"/>
              </a:spcAft>
              <a:defRPr sz="2400">
                <a:solidFill>
                  <a:schemeClr val="tx1"/>
                </a:solidFill>
                <a:latin typeface="Tahoma" charset="0"/>
                <a:ea typeface="ＭＳ Ｐゴシック" charset="0"/>
              </a:defRPr>
            </a:lvl9pPr>
          </a:lstStyle>
          <a:p>
            <a:fld id="{D8BEF8FD-610E-9346-B3A4-B096EAB53001}" type="slidenum">
              <a:rPr lang="en-US" sz="1200">
                <a:latin typeface="Times New Roman" charset="0"/>
              </a:rPr>
              <a:pPr/>
              <a:t>9</a:t>
            </a:fld>
            <a:endParaRPr lang="en-US" sz="1200">
              <a:latin typeface="Times New Roman" charset="0"/>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latin typeface="Times New Roman" charset="0"/>
              </a:rPr>
              <a:t>A standing committee is a committee that has continuing jurisdiction over a particular topic (for example budgets, personnel, etc.)</a:t>
            </a:r>
          </a:p>
          <a:p>
            <a:endParaRPr lang="en-US" dirty="0">
              <a:latin typeface="Times New Roman" charset="0"/>
            </a:endParaRPr>
          </a:p>
          <a:p>
            <a:r>
              <a:rPr lang="en-US" dirty="0">
                <a:latin typeface="Times New Roman" charset="0"/>
              </a:rPr>
              <a:t>The exception is a subcommittee that is made up of less than a majority of the directors, is an advisory committee, and is not a standing committee. </a:t>
            </a:r>
          </a:p>
          <a:p>
            <a:endParaRPr lang="en-US" dirty="0">
              <a:latin typeface="Times New Roman" charset="0"/>
            </a:endParaRPr>
          </a:p>
          <a:p>
            <a:endParaRPr lang="en-US" dirty="0">
              <a:latin typeface="Times New Roman" charset="0"/>
            </a:endParaRPr>
          </a:p>
        </p:txBody>
      </p:sp>
    </p:spTree>
    <p:extLst>
      <p:ext uri="{BB962C8B-B14F-4D97-AF65-F5344CB8AC3E}">
        <p14:creationId xmlns:p14="http://schemas.microsoft.com/office/powerpoint/2010/main" val="2739346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274">
              <a:defRPr sz="2400">
                <a:solidFill>
                  <a:schemeClr val="tx1"/>
                </a:solidFill>
                <a:latin typeface="Tahoma" charset="0"/>
                <a:ea typeface="ＭＳ Ｐゴシック" charset="0"/>
                <a:cs typeface="ＭＳ Ｐゴシック" charset="0"/>
              </a:defRPr>
            </a:lvl1pPr>
            <a:lvl2pPr marL="730171" indent="-280835" defTabSz="914274">
              <a:defRPr sz="2400">
                <a:solidFill>
                  <a:schemeClr val="tx1"/>
                </a:solidFill>
                <a:latin typeface="Tahoma" charset="0"/>
                <a:ea typeface="ＭＳ Ｐゴシック" charset="0"/>
              </a:defRPr>
            </a:lvl2pPr>
            <a:lvl3pPr marL="1123340" indent="-224668" defTabSz="914274">
              <a:defRPr sz="2400">
                <a:solidFill>
                  <a:schemeClr val="tx1"/>
                </a:solidFill>
                <a:latin typeface="Tahoma" charset="0"/>
                <a:ea typeface="ＭＳ Ｐゴシック" charset="0"/>
              </a:defRPr>
            </a:lvl3pPr>
            <a:lvl4pPr marL="1572677" indent="-224668" defTabSz="914274">
              <a:defRPr sz="2400">
                <a:solidFill>
                  <a:schemeClr val="tx1"/>
                </a:solidFill>
                <a:latin typeface="Tahoma" charset="0"/>
                <a:ea typeface="ＭＳ Ｐゴシック" charset="0"/>
              </a:defRPr>
            </a:lvl4pPr>
            <a:lvl5pPr marL="2022013" indent="-224668" defTabSz="914274">
              <a:defRPr sz="2400">
                <a:solidFill>
                  <a:schemeClr val="tx1"/>
                </a:solidFill>
                <a:latin typeface="Tahoma" charset="0"/>
                <a:ea typeface="ＭＳ Ｐゴシック" charset="0"/>
              </a:defRPr>
            </a:lvl5pPr>
            <a:lvl6pPr marL="2471349" indent="-224668" defTabSz="914274" eaLnBrk="0" fontAlgn="base" hangingPunct="0">
              <a:spcBef>
                <a:spcPct val="0"/>
              </a:spcBef>
              <a:spcAft>
                <a:spcPct val="0"/>
              </a:spcAft>
              <a:defRPr sz="2400">
                <a:solidFill>
                  <a:schemeClr val="tx1"/>
                </a:solidFill>
                <a:latin typeface="Tahoma" charset="0"/>
                <a:ea typeface="ＭＳ Ｐゴシック" charset="0"/>
              </a:defRPr>
            </a:lvl6pPr>
            <a:lvl7pPr marL="2920685" indent="-224668" defTabSz="914274" eaLnBrk="0" fontAlgn="base" hangingPunct="0">
              <a:spcBef>
                <a:spcPct val="0"/>
              </a:spcBef>
              <a:spcAft>
                <a:spcPct val="0"/>
              </a:spcAft>
              <a:defRPr sz="2400">
                <a:solidFill>
                  <a:schemeClr val="tx1"/>
                </a:solidFill>
                <a:latin typeface="Tahoma" charset="0"/>
                <a:ea typeface="ＭＳ Ｐゴシック" charset="0"/>
              </a:defRPr>
            </a:lvl7pPr>
            <a:lvl8pPr marL="3370021" indent="-224668" defTabSz="914274" eaLnBrk="0" fontAlgn="base" hangingPunct="0">
              <a:spcBef>
                <a:spcPct val="0"/>
              </a:spcBef>
              <a:spcAft>
                <a:spcPct val="0"/>
              </a:spcAft>
              <a:defRPr sz="2400">
                <a:solidFill>
                  <a:schemeClr val="tx1"/>
                </a:solidFill>
                <a:latin typeface="Tahoma" charset="0"/>
                <a:ea typeface="ＭＳ Ｐゴシック" charset="0"/>
              </a:defRPr>
            </a:lvl8pPr>
            <a:lvl9pPr marL="3819357" indent="-224668" defTabSz="914274" eaLnBrk="0" fontAlgn="base" hangingPunct="0">
              <a:spcBef>
                <a:spcPct val="0"/>
              </a:spcBef>
              <a:spcAft>
                <a:spcPct val="0"/>
              </a:spcAft>
              <a:defRPr sz="2400">
                <a:solidFill>
                  <a:schemeClr val="tx1"/>
                </a:solidFill>
                <a:latin typeface="Tahoma" charset="0"/>
                <a:ea typeface="ＭＳ Ｐゴシック" charset="0"/>
              </a:defRPr>
            </a:lvl9pPr>
          </a:lstStyle>
          <a:p>
            <a:fld id="{EDDCDFFE-1802-0C41-982A-F6AFD1CE16C3}" type="slidenum">
              <a:rPr lang="en-US" sz="1200">
                <a:latin typeface="Times New Roman" charset="0"/>
              </a:rPr>
              <a:pPr/>
              <a:t>10</a:t>
            </a:fld>
            <a:endParaRPr lang="en-US" sz="1200">
              <a:latin typeface="Times New Roman" charset="0"/>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latin typeface="Times New Roman" charset="0"/>
              </a:rPr>
              <a:t>Serial Meetings- can take the daisy chain form Bob calls Bill to talk about a </a:t>
            </a:r>
            <a:r>
              <a:rPr lang="en-US" dirty="0" smtClean="0">
                <a:latin typeface="Times New Roman" charset="0"/>
              </a:rPr>
              <a:t>resolution on the agenda then </a:t>
            </a:r>
            <a:r>
              <a:rPr lang="en-US" dirty="0">
                <a:latin typeface="Times New Roman" charset="0"/>
              </a:rPr>
              <a:t>Bill calls John to talk about it and finally John calls Fred. A majority of the members have talked about the topic and a collective concurrence has been established. Serial meetings could also take the hub and spoke form. For instance, if Terri calls John and discusses </a:t>
            </a:r>
            <a:r>
              <a:rPr lang="en-US" dirty="0" smtClean="0">
                <a:latin typeface="Times New Roman" charset="0"/>
              </a:rPr>
              <a:t>a</a:t>
            </a:r>
            <a:r>
              <a:rPr lang="en-US" baseline="0" dirty="0" smtClean="0">
                <a:latin typeface="Times New Roman" charset="0"/>
              </a:rPr>
              <a:t> senate </a:t>
            </a:r>
            <a:r>
              <a:rPr lang="en-US" dirty="0" smtClean="0">
                <a:latin typeface="Times New Roman" charset="0"/>
              </a:rPr>
              <a:t>issue </a:t>
            </a:r>
            <a:r>
              <a:rPr lang="en-US" dirty="0">
                <a:latin typeface="Times New Roman" charset="0"/>
              </a:rPr>
              <a:t>to get his opinion with him then she calls Robert then calls Bill and then calls Tim a majority of </a:t>
            </a:r>
            <a:r>
              <a:rPr lang="en-US" dirty="0" smtClean="0">
                <a:latin typeface="Times New Roman" charset="0"/>
              </a:rPr>
              <a:t>the</a:t>
            </a:r>
            <a:r>
              <a:rPr lang="en-US" baseline="0" dirty="0" smtClean="0">
                <a:latin typeface="Times New Roman" charset="0"/>
              </a:rPr>
              <a:t> </a:t>
            </a:r>
            <a:r>
              <a:rPr lang="en-US" baseline="0" dirty="0" err="1" smtClean="0">
                <a:latin typeface="Times New Roman" charset="0"/>
              </a:rPr>
              <a:t>senate</a:t>
            </a:r>
            <a:r>
              <a:rPr lang="en-US" dirty="0" err="1" smtClean="0">
                <a:latin typeface="Times New Roman" charset="0"/>
              </a:rPr>
              <a:t>has</a:t>
            </a:r>
            <a:r>
              <a:rPr lang="en-US" dirty="0" smtClean="0">
                <a:latin typeface="Times New Roman" charset="0"/>
              </a:rPr>
              <a:t> </a:t>
            </a:r>
            <a:r>
              <a:rPr lang="en-US" dirty="0">
                <a:latin typeface="Times New Roman" charset="0"/>
              </a:rPr>
              <a:t>indirectly discussed the topic without public notice and is therefore in violation of the Brown Act.  </a:t>
            </a:r>
          </a:p>
          <a:p>
            <a:endParaRPr lang="en-US" dirty="0">
              <a:latin typeface="Times New Roman" charset="0"/>
            </a:endParaRPr>
          </a:p>
        </p:txBody>
      </p:sp>
    </p:spTree>
    <p:extLst>
      <p:ext uri="{BB962C8B-B14F-4D97-AF65-F5344CB8AC3E}">
        <p14:creationId xmlns:p14="http://schemas.microsoft.com/office/powerpoint/2010/main" val="2041584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charset="-128"/>
                <a:cs typeface="ＭＳ Ｐゴシック" charset="-128"/>
              </a:rPr>
              <a:t>The</a:t>
            </a:r>
            <a:r>
              <a:rPr lang="en-US" baseline="0" dirty="0" smtClean="0">
                <a:ea typeface="ＭＳ Ｐゴシック" charset="-128"/>
                <a:cs typeface="ＭＳ Ｐゴシック" charset="-128"/>
              </a:rPr>
              <a:t> answer is E</a:t>
            </a:r>
            <a:endParaRPr lang="en-US" dirty="0">
              <a:ea typeface="ＭＳ Ｐゴシック" charset="-128"/>
              <a:cs typeface="ＭＳ Ｐゴシック" charset="-128"/>
            </a:endParaRPr>
          </a:p>
        </p:txBody>
      </p:sp>
      <p:sp>
        <p:nvSpPr>
          <p:cNvPr id="31748" name="Slide Number Placeholder 3"/>
          <p:cNvSpPr>
            <a:spLocks noGrp="1"/>
          </p:cNvSpPr>
          <p:nvPr>
            <p:ph type="sldNum" sz="quarter" idx="5"/>
          </p:nvPr>
        </p:nvSpPr>
        <p:spPr bwMode="auto">
          <a:noFill/>
          <a:ln>
            <a:miter lim="800000"/>
            <a:headEnd/>
            <a:tailEnd/>
          </a:ln>
        </p:spPr>
        <p:txBody>
          <a:bodyPr/>
          <a:lstStyle/>
          <a:p>
            <a:fld id="{489A2477-A0A3-7C4B-A00A-D02678C02BC0}" type="slidenum">
              <a:rPr lang="en-US">
                <a:latin typeface="Tahoma" charset="0"/>
                <a:ea typeface="Arial" charset="0"/>
                <a:cs typeface="Arial" charset="0"/>
              </a:rPr>
              <a:pPr/>
              <a:t>23</a:t>
            </a:fld>
            <a:endParaRPr lang="en-US">
              <a:latin typeface="Tahoma" charset="0"/>
              <a:ea typeface="Arial" charset="0"/>
              <a:cs typeface="Arial" charset="0"/>
            </a:endParaRPr>
          </a:p>
        </p:txBody>
      </p:sp>
    </p:spTree>
    <p:extLst>
      <p:ext uri="{BB962C8B-B14F-4D97-AF65-F5344CB8AC3E}">
        <p14:creationId xmlns:p14="http://schemas.microsoft.com/office/powerpoint/2010/main" val="2642869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A5549C5-20C7-974B-B53B-987C8941CB0F}" type="datetimeFigureOut">
              <a:rPr lang="en-US" smtClean="0"/>
              <a:t>6/12/17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E8079A4-7AA8-4A4F-87E2-7781EC5097D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5549C5-20C7-974B-B53B-987C8941CB0F}" type="datetimeFigureOut">
              <a:rPr lang="en-US" smtClean="0"/>
              <a:t>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4284B-17E1-F743-8832-1BCFB6CE0F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6" name="Slide Number Placeholder 5"/>
          <p:cNvSpPr>
            <a:spLocks noGrp="1"/>
          </p:cNvSpPr>
          <p:nvPr>
            <p:ph type="sldNum" sz="quarter" idx="12"/>
          </p:nvPr>
        </p:nvSpPr>
        <p:spPr>
          <a:xfrm>
            <a:off x="6915912" y="3009901"/>
            <a:ext cx="457200" cy="441325"/>
          </a:xfrm>
        </p:spPr>
        <p:txBody>
          <a:bodyPr/>
          <a:lstStyle/>
          <a:p>
            <a:fld id="{2C14284B-17E1-F743-8832-1BCFB6CE0F6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5549C5-20C7-974B-B53B-987C8941CB0F}" type="datetimeFigureOut">
              <a:rPr lang="en-US" smtClean="0"/>
              <a:t>6/12/17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BC182C91-328B-A744-A329-8988A3A06250}" type="slidenum">
              <a:rPr lang="en-US"/>
              <a:pPr>
                <a:defRPr/>
              </a:pPr>
              <a:t>‹#›</a:t>
            </a:fld>
            <a:endParaRPr lang="en-US"/>
          </a:p>
        </p:txBody>
      </p:sp>
    </p:spTree>
    <p:extLst>
      <p:ext uri="{BB962C8B-B14F-4D97-AF65-F5344CB8AC3E}">
        <p14:creationId xmlns:p14="http://schemas.microsoft.com/office/powerpoint/2010/main" val="3423313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889DC402-CC72-8447-BD57-209794A5E238}" type="slidenum">
              <a:rPr lang="en-US"/>
              <a:pPr>
                <a:defRPr/>
              </a:pPr>
              <a:t>‹#›</a:t>
            </a:fld>
            <a:endParaRPr lang="en-US"/>
          </a:p>
        </p:txBody>
      </p:sp>
    </p:spTree>
    <p:extLst>
      <p:ext uri="{BB962C8B-B14F-4D97-AF65-F5344CB8AC3E}">
        <p14:creationId xmlns:p14="http://schemas.microsoft.com/office/powerpoint/2010/main" val="2708040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39"/>
          <p:cNvSpPr>
            <a:spLocks noGrp="1" noChangeArrowheads="1"/>
          </p:cNvSpPr>
          <p:nvPr>
            <p:ph type="dt" sz="half" idx="10"/>
          </p:nvPr>
        </p:nvSpPr>
        <p:spPr>
          <a:ln/>
        </p:spPr>
        <p:txBody>
          <a:bodyPr/>
          <a:lstStyle>
            <a:lvl1pPr>
              <a:defRPr/>
            </a:lvl1pPr>
          </a:lstStyle>
          <a:p>
            <a:pPr>
              <a:defRPr/>
            </a:pPr>
            <a:endParaRPr lang="en-US"/>
          </a:p>
        </p:txBody>
      </p:sp>
      <p:sp>
        <p:nvSpPr>
          <p:cNvPr id="7" name="Rectangle 40"/>
          <p:cNvSpPr>
            <a:spLocks noGrp="1" noChangeArrowheads="1"/>
          </p:cNvSpPr>
          <p:nvPr>
            <p:ph type="ftr" sz="quarter" idx="11"/>
          </p:nvPr>
        </p:nvSpPr>
        <p:spPr>
          <a:ln/>
        </p:spPr>
        <p:txBody>
          <a:bodyPr/>
          <a:lstStyle>
            <a:lvl1pPr>
              <a:defRPr/>
            </a:lvl1pPr>
          </a:lstStyle>
          <a:p>
            <a:pPr>
              <a:defRPr/>
            </a:pPr>
            <a:endParaRPr lang="en-US"/>
          </a:p>
        </p:txBody>
      </p:sp>
      <p:sp>
        <p:nvSpPr>
          <p:cNvPr id="8" name="Rectangle 41"/>
          <p:cNvSpPr>
            <a:spLocks noGrp="1" noChangeArrowheads="1"/>
          </p:cNvSpPr>
          <p:nvPr>
            <p:ph type="sldNum" sz="quarter" idx="12"/>
          </p:nvPr>
        </p:nvSpPr>
        <p:spPr>
          <a:ln/>
        </p:spPr>
        <p:txBody>
          <a:bodyPr/>
          <a:lstStyle>
            <a:lvl1pPr>
              <a:defRPr/>
            </a:lvl1pPr>
          </a:lstStyle>
          <a:p>
            <a:pPr>
              <a:defRPr/>
            </a:pPr>
            <a:fld id="{751196B2-37DF-FF41-A5A6-B3A2B6FB17E6}" type="slidenum">
              <a:rPr lang="en-US"/>
              <a:pPr>
                <a:defRPr/>
              </a:pPr>
              <a:t>‹#›</a:t>
            </a:fld>
            <a:endParaRPr lang="en-US"/>
          </a:p>
        </p:txBody>
      </p:sp>
    </p:spTree>
    <p:extLst>
      <p:ext uri="{BB962C8B-B14F-4D97-AF65-F5344CB8AC3E}">
        <p14:creationId xmlns:p14="http://schemas.microsoft.com/office/powerpoint/2010/main" val="169643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5549C5-20C7-974B-B53B-987C8941CB0F}" type="datetimeFigureOut">
              <a:rPr lang="en-US" smtClean="0"/>
              <a:t>6/12/17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C14284B-17E1-F743-8832-1BCFB6CE0F6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A5549C5-20C7-974B-B53B-987C8941CB0F}" type="datetimeFigureOut">
              <a:rPr lang="en-US" smtClean="0"/>
              <a:t>6/12/17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E8079A4-7AA8-4A4F-87E2-7781EC5097D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A5549C5-20C7-974B-B53B-987C8941CB0F}" type="datetimeFigureOut">
              <a:rPr lang="en-US" smtClean="0"/>
              <a:t>6/12/17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4284B-17E1-F743-8832-1BCFB6CE0F6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7" name="Date Placeholder 6"/>
          <p:cNvSpPr>
            <a:spLocks noGrp="1"/>
          </p:cNvSpPr>
          <p:nvPr>
            <p:ph type="dt" sz="half" idx="10"/>
          </p:nvPr>
        </p:nvSpPr>
        <p:spPr/>
        <p:txBody>
          <a:bodyPr/>
          <a:lstStyle/>
          <a:p>
            <a:fld id="{BA5549C5-20C7-974B-B53B-987C8941CB0F}" type="datetimeFigureOut">
              <a:rPr lang="en-US" smtClean="0"/>
              <a:t>6/12/17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C14284B-17E1-F743-8832-1BCFB6CE0F6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5549C5-20C7-974B-B53B-987C8941CB0F}" type="datetimeFigureOut">
              <a:rPr lang="en-US" smtClean="0"/>
              <a:t>6/12/17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C14284B-17E1-F743-8832-1BCFB6CE0F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 name="Date Placeholder 1"/>
          <p:cNvSpPr>
            <a:spLocks noGrp="1"/>
          </p:cNvSpPr>
          <p:nvPr>
            <p:ph type="dt" sz="half" idx="10"/>
          </p:nvPr>
        </p:nvSpPr>
        <p:spPr/>
        <p:txBody>
          <a:bodyPr/>
          <a:lstStyle/>
          <a:p>
            <a:fld id="{BA5549C5-20C7-974B-B53B-987C8941CB0F}" type="datetimeFigureOut">
              <a:rPr lang="en-US" smtClean="0"/>
              <a:t>6/12/17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14284B-17E1-F743-8832-1BCFB6CE0F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14284B-17E1-F743-8832-1BCFB6CE0F6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Date Placeholder 4"/>
          <p:cNvSpPr>
            <a:spLocks noGrp="1"/>
          </p:cNvSpPr>
          <p:nvPr>
            <p:ph type="dt" sz="half" idx="10"/>
          </p:nvPr>
        </p:nvSpPr>
        <p:spPr/>
        <p:txBody>
          <a:bodyPr/>
          <a:lstStyle/>
          <a:p>
            <a:fld id="{BA5549C5-20C7-974B-B53B-987C8941CB0F}" type="datetimeFigureOut">
              <a:rPr lang="en-US" smtClean="0"/>
              <a:t>6/12/17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7" name="Slide Number Placeholder 6"/>
          <p:cNvSpPr>
            <a:spLocks noGrp="1"/>
          </p:cNvSpPr>
          <p:nvPr>
            <p:ph type="sldNum" sz="quarter" idx="12"/>
          </p:nvPr>
        </p:nvSpPr>
        <p:spPr>
          <a:xfrm>
            <a:off x="1371600" y="312738"/>
            <a:ext cx="457200" cy="441325"/>
          </a:xfrm>
        </p:spPr>
        <p:txBody>
          <a:bodyPr/>
          <a:lstStyle/>
          <a:p>
            <a:fld id="{2C14284B-17E1-F743-8832-1BCFB6CE0F6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5" name="Date Placeholder 4"/>
          <p:cNvSpPr>
            <a:spLocks noGrp="1"/>
          </p:cNvSpPr>
          <p:nvPr>
            <p:ph type="dt" sz="half" idx="10"/>
          </p:nvPr>
        </p:nvSpPr>
        <p:spPr>
          <a:xfrm>
            <a:off x="5788152" y="6404984"/>
            <a:ext cx="3044952" cy="365760"/>
          </a:xfrm>
        </p:spPr>
        <p:txBody>
          <a:bodyPr/>
          <a:lstStyle/>
          <a:p>
            <a:fld id="{BA5549C5-20C7-974B-B53B-987C8941CB0F}" type="datetimeFigureOut">
              <a:rPr lang="en-US" smtClean="0"/>
              <a:t>6/12/17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latin typeface="Arial"/>
              </a:defRPr>
            </a:lvl1pPr>
          </a:lstStyle>
          <a:p>
            <a:fld id="{BA5549C5-20C7-974B-B53B-987C8941CB0F}" type="datetimeFigureOut">
              <a:rPr lang="en-US" smtClean="0"/>
              <a:pPr/>
              <a:t>6/12/17</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latin typeface="Aria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latin typeface="Aria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Aria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latin typeface="Arial"/>
              </a:defRPr>
            </a:lvl1pPr>
          </a:lstStyle>
          <a:p>
            <a:fld id="{2C14284B-17E1-F743-8832-1BCFB6CE0F6C}"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 id="2147484029" r:id="rId12"/>
    <p:sldLayoutId id="2147484030" r:id="rId13"/>
    <p:sldLayoutId id="2147484031" r:id="rId14"/>
  </p:sldLayoutIdLst>
  <p:txStyles>
    <p:titleStyle>
      <a:lvl1pPr algn="ctr" rtl="0" eaLnBrk="1" latinLnBrk="0" hangingPunct="1">
        <a:spcBef>
          <a:spcPct val="0"/>
        </a:spcBef>
        <a:buNone/>
        <a:defRPr kumimoji="0" sz="3300" kern="1200">
          <a:solidFill>
            <a:schemeClr val="accent3">
              <a:shade val="75000"/>
            </a:schemeClr>
          </a:solidFill>
          <a:latin typeface="Arial"/>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Arial"/>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25.xml.rels><?xml version="1.0" encoding="UTF-8" standalone="yes"?>
<Relationships xmlns="http://schemas.openxmlformats.org/package/2006/relationships"><Relationship Id="rId3" Type="http://schemas.openxmlformats.org/officeDocument/2006/relationships/hyperlink" Target="http://oag.ca.gov/sites/all/files/agweb/pdfs/publications/brownAct2003.pdf" TargetMode="External"/><Relationship Id="rId4" Type="http://schemas.openxmlformats.org/officeDocument/2006/relationships/hyperlink" Target="http://www.cacities.org/UploadedFiles/LeagueInternet/86/86f75625-b7df-4fc8-ab60-de577631ef1e.pdf" TargetMode="External"/><Relationship Id="rId1" Type="http://schemas.openxmlformats.org/officeDocument/2006/relationships/slideLayout" Target="../slideLayouts/slideLayout2.xml"/><Relationship Id="rId2" Type="http://schemas.openxmlformats.org/officeDocument/2006/relationships/hyperlink" Target="http://leginfo.legislature.ca.gov/faces/codes_displayText.xhtml?lawCode=GOV&amp;division=2.&amp;title=5.&amp;part=1.&amp;chapter=9.&amp;articl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Foster-sfoster@fullcoll.edu" TargetMode="External"/><Relationship Id="rId4" Type="http://schemas.openxmlformats.org/officeDocument/2006/relationships/hyperlink" Target="mailto:cmckay@mendocino.edu" TargetMode="External"/><Relationship Id="rId1" Type="http://schemas.openxmlformats.org/officeDocument/2006/relationships/slideLayout" Target="../slideLayouts/slideLayout2.xml"/><Relationship Id="rId2" Type="http://schemas.openxmlformats.org/officeDocument/2006/relationships/hyperlink" Target="mailto:rbeach@swccd.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4247" y="2760134"/>
            <a:ext cx="8169970" cy="1320800"/>
          </a:xfrm>
        </p:spPr>
        <p:txBody>
          <a:bodyPr>
            <a:noAutofit/>
          </a:bodyPr>
          <a:lstStyle/>
          <a:p>
            <a:r>
              <a:rPr lang="en-US" sz="2000" dirty="0" smtClean="0">
                <a:solidFill>
                  <a:schemeClr val="tx1"/>
                </a:solidFill>
              </a:rPr>
              <a:t>Randy Beach, </a:t>
            </a:r>
            <a:r>
              <a:rPr lang="en-US" sz="1400" dirty="0" smtClean="0">
                <a:solidFill>
                  <a:schemeClr val="tx1"/>
                </a:solidFill>
              </a:rPr>
              <a:t>South Representative </a:t>
            </a:r>
          </a:p>
          <a:p>
            <a:r>
              <a:rPr lang="en-US" sz="2000" dirty="0" smtClean="0">
                <a:solidFill>
                  <a:schemeClr val="tx1"/>
                </a:solidFill>
              </a:rPr>
              <a:t>Conan Mckay, </a:t>
            </a:r>
            <a:r>
              <a:rPr lang="en-US" sz="1400" dirty="0" smtClean="0">
                <a:solidFill>
                  <a:schemeClr val="tx1"/>
                </a:solidFill>
              </a:rPr>
              <a:t>Area B Representative</a:t>
            </a:r>
          </a:p>
          <a:p>
            <a:r>
              <a:rPr lang="en-US" sz="2000" dirty="0" smtClean="0">
                <a:solidFill>
                  <a:schemeClr val="tx1"/>
                </a:solidFill>
              </a:rPr>
              <a:t>Sam Foster, </a:t>
            </a:r>
            <a:r>
              <a:rPr lang="en-US" sz="1400" dirty="0" smtClean="0">
                <a:solidFill>
                  <a:schemeClr val="tx1"/>
                </a:solidFill>
              </a:rPr>
              <a:t>At Large Representative</a:t>
            </a:r>
            <a:endParaRPr lang="en-US" sz="1400" dirty="0">
              <a:solidFill>
                <a:schemeClr val="tx1"/>
              </a:solidFill>
            </a:endParaRPr>
          </a:p>
        </p:txBody>
      </p:sp>
      <p:sp>
        <p:nvSpPr>
          <p:cNvPr id="2" name="Title 1"/>
          <p:cNvSpPr>
            <a:spLocks noGrp="1"/>
          </p:cNvSpPr>
          <p:nvPr>
            <p:ph type="ctrTitle"/>
          </p:nvPr>
        </p:nvSpPr>
        <p:spPr>
          <a:xfrm>
            <a:off x="404247" y="226869"/>
            <a:ext cx="8502686" cy="1218458"/>
          </a:xfrm>
        </p:spPr>
        <p:txBody>
          <a:bodyPr>
            <a:noAutofit/>
          </a:bodyPr>
          <a:lstStyle/>
          <a:p>
            <a:r>
              <a:rPr lang="en-US" sz="3200" b="1"/>
              <a:t>The Brown Act: Making </a:t>
            </a:r>
            <a:r>
              <a:rPr lang="en-US" sz="3200" b="1"/>
              <a:t>the </a:t>
            </a:r>
            <a:r>
              <a:rPr lang="en-US" sz="3200" b="1" smtClean="0"/>
              <a:t/>
            </a:r>
            <a:br>
              <a:rPr lang="en-US" sz="3200" b="1" smtClean="0"/>
            </a:br>
            <a:r>
              <a:rPr lang="en-US" sz="3200" b="1" smtClean="0"/>
              <a:t>Process </a:t>
            </a:r>
            <a:r>
              <a:rPr lang="en-US" sz="3200" b="1"/>
              <a:t>Work for You</a:t>
            </a:r>
            <a:endParaRPr lang="en-US" sz="3200" dirty="0"/>
          </a:p>
        </p:txBody>
      </p:sp>
      <p:sp>
        <p:nvSpPr>
          <p:cNvPr id="4" name="TextBox 3"/>
          <p:cNvSpPr txBox="1"/>
          <p:nvPr/>
        </p:nvSpPr>
        <p:spPr>
          <a:xfrm>
            <a:off x="1294902" y="4085032"/>
            <a:ext cx="6850690" cy="830997"/>
          </a:xfrm>
          <a:prstGeom prst="rect">
            <a:avLst/>
          </a:prstGeom>
          <a:noFill/>
        </p:spPr>
        <p:txBody>
          <a:bodyPr wrap="square" rtlCol="0">
            <a:spAutoFit/>
          </a:bodyPr>
          <a:lstStyle/>
          <a:p>
            <a:pPr algn="ctr"/>
            <a:r>
              <a:rPr lang="en-US" sz="1600" b="1" cap="all" dirty="0" smtClean="0">
                <a:latin typeface="Arial"/>
              </a:rPr>
              <a:t>Faculty Leadership Institute</a:t>
            </a:r>
            <a:endParaRPr lang="en-US" sz="1600" b="1" cap="all" dirty="0">
              <a:latin typeface="Arial"/>
            </a:endParaRPr>
          </a:p>
          <a:p>
            <a:pPr algn="ctr"/>
            <a:r>
              <a:rPr lang="en-US" sz="1600" b="1" cap="all" dirty="0" smtClean="0">
                <a:latin typeface="Arial"/>
              </a:rPr>
              <a:t>June 15-17 2017</a:t>
            </a:r>
          </a:p>
          <a:p>
            <a:pPr algn="ctr"/>
            <a:r>
              <a:rPr lang="en-US" sz="1600" b="1" cap="all" dirty="0" smtClean="0">
                <a:latin typeface="Arial"/>
              </a:rPr>
              <a:t>Sacramento</a:t>
            </a:r>
            <a:endParaRPr lang="en-US" sz="1600" b="1" cap="all" dirty="0">
              <a:latin typeface="Aria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677521" y="5430413"/>
            <a:ext cx="5784321" cy="95345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190409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04800" y="369956"/>
            <a:ext cx="7086600" cy="1143000"/>
          </a:xfrm>
        </p:spPr>
        <p:txBody>
          <a:bodyPr>
            <a:normAutofit/>
          </a:bodyPr>
          <a:lstStyle/>
          <a:p>
            <a:pPr eaLnBrk="1" hangingPunct="1">
              <a:defRPr/>
            </a:pPr>
            <a:r>
              <a:rPr lang="en-US" dirty="0">
                <a:solidFill>
                  <a:srgbClr val="FF6600"/>
                </a:solidFill>
                <a:latin typeface="Arial" charset="0"/>
                <a:cs typeface="+mj-cs"/>
              </a:rPr>
              <a:t>Serial Meetings</a:t>
            </a:r>
            <a:br>
              <a:rPr lang="en-US" dirty="0">
                <a:solidFill>
                  <a:srgbClr val="FF6600"/>
                </a:solidFill>
                <a:latin typeface="Arial" charset="0"/>
                <a:cs typeface="+mj-cs"/>
              </a:rPr>
            </a:br>
            <a:endParaRPr lang="en-US" dirty="0">
              <a:solidFill>
                <a:srgbClr val="FF6600"/>
              </a:solidFill>
              <a:latin typeface="Arial" charset="0"/>
              <a:cs typeface="+mj-cs"/>
            </a:endParaRPr>
          </a:p>
        </p:txBody>
      </p:sp>
      <p:sp>
        <p:nvSpPr>
          <p:cNvPr id="62467" name="Rectangle 3"/>
          <p:cNvSpPr>
            <a:spLocks noGrp="1" noChangeArrowheads="1"/>
          </p:cNvSpPr>
          <p:nvPr>
            <p:ph type="body" sz="half" idx="1"/>
          </p:nvPr>
        </p:nvSpPr>
        <p:spPr>
          <a:xfrm>
            <a:off x="304800" y="1694872"/>
            <a:ext cx="8001000" cy="4572000"/>
          </a:xfrm>
        </p:spPr>
        <p:txBody>
          <a:bodyPr/>
          <a:lstStyle/>
          <a:p>
            <a:pPr>
              <a:buSzTx/>
              <a:defRPr/>
            </a:pPr>
            <a:r>
              <a:rPr lang="en-US" sz="2800" dirty="0" smtClean="0">
                <a:solidFill>
                  <a:srgbClr val="000000"/>
                </a:solidFill>
              </a:rPr>
              <a:t>Serial meetings are not allowed</a:t>
            </a:r>
            <a:br>
              <a:rPr lang="en-US" sz="2800" dirty="0" smtClean="0">
                <a:solidFill>
                  <a:srgbClr val="000000"/>
                </a:solidFill>
              </a:rPr>
            </a:br>
            <a:endParaRPr lang="en-US" sz="1200" dirty="0" smtClean="0">
              <a:solidFill>
                <a:srgbClr val="000000"/>
              </a:solidFill>
            </a:endParaRPr>
          </a:p>
          <a:p>
            <a:pPr>
              <a:buSzTx/>
              <a:defRPr/>
            </a:pPr>
            <a:r>
              <a:rPr lang="en-US" sz="2800" dirty="0" smtClean="0">
                <a:solidFill>
                  <a:srgbClr val="000000"/>
                </a:solidFill>
              </a:rPr>
              <a:t>Serial </a:t>
            </a:r>
            <a:r>
              <a:rPr lang="en-US" sz="2800" dirty="0">
                <a:solidFill>
                  <a:srgbClr val="000000"/>
                </a:solidFill>
              </a:rPr>
              <a:t>meetings occur when a majority of the </a:t>
            </a:r>
            <a:r>
              <a:rPr lang="en-US" sz="2800" dirty="0" smtClean="0">
                <a:solidFill>
                  <a:srgbClr val="000000"/>
                </a:solidFill>
              </a:rPr>
              <a:t>members </a:t>
            </a:r>
            <a:r>
              <a:rPr lang="en-US" sz="2800" dirty="0">
                <a:solidFill>
                  <a:srgbClr val="000000"/>
                </a:solidFill>
              </a:rPr>
              <a:t>have communicated about an issue and have developed a collective concurrence. </a:t>
            </a:r>
            <a:br>
              <a:rPr lang="en-US" sz="2800" dirty="0">
                <a:solidFill>
                  <a:srgbClr val="000000"/>
                </a:solidFill>
              </a:rPr>
            </a:br>
            <a:endParaRPr lang="en-US" sz="1200" dirty="0">
              <a:solidFill>
                <a:srgbClr val="000000"/>
              </a:solidFill>
            </a:endParaRPr>
          </a:p>
          <a:p>
            <a:pPr>
              <a:buSzTx/>
              <a:defRPr/>
            </a:pPr>
            <a:r>
              <a:rPr lang="en-US" sz="2800" dirty="0">
                <a:solidFill>
                  <a:srgbClr val="000000"/>
                </a:solidFill>
              </a:rPr>
              <a:t>A collective concurrence is developed </a:t>
            </a:r>
            <a:r>
              <a:rPr lang="en-US" sz="2800" dirty="0" smtClean="0">
                <a:solidFill>
                  <a:srgbClr val="000000"/>
                </a:solidFill>
              </a:rPr>
              <a:t>when:</a:t>
            </a:r>
            <a:endParaRPr lang="en-US" sz="2800" dirty="0">
              <a:solidFill>
                <a:srgbClr val="000000"/>
              </a:solidFill>
            </a:endParaRPr>
          </a:p>
          <a:p>
            <a:pPr lvl="1">
              <a:buSzTx/>
              <a:defRPr/>
            </a:pPr>
            <a:r>
              <a:rPr lang="en-US" sz="1900" dirty="0" smtClean="0">
                <a:solidFill>
                  <a:srgbClr val="000000"/>
                </a:solidFill>
              </a:rPr>
              <a:t>Members have either directly or indirectly heard each other’s opinion on a topic enough to collectively develop or begin to develop an agreement on an issue. </a:t>
            </a:r>
            <a:endParaRPr lang="en-US" sz="1900" dirty="0">
              <a:solidFill>
                <a:srgbClr val="000000"/>
              </a:solidFill>
            </a:endParaRPr>
          </a:p>
        </p:txBody>
      </p:sp>
      <p:pic>
        <p:nvPicPr>
          <p:cNvPr id="38915" name="Picture 5" descr="j0233521"/>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a:xfrm>
            <a:off x="6150177" y="210427"/>
            <a:ext cx="2155623" cy="1426446"/>
          </a:xfr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63320733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457200" y="336854"/>
            <a:ext cx="8229600" cy="665839"/>
          </a:xfrm>
        </p:spPr>
        <p:txBody>
          <a:bodyPr/>
          <a:lstStyle/>
          <a:p>
            <a:pPr eaLnBrk="1" hangingPunct="1">
              <a:defRPr/>
            </a:pPr>
            <a:r>
              <a:rPr lang="en-US" dirty="0">
                <a:solidFill>
                  <a:srgbClr val="FF6600"/>
                </a:solidFill>
                <a:latin typeface="Arial" charset="0"/>
                <a:cs typeface="+mj-cs"/>
              </a:rPr>
              <a:t>Types of Serial Meetings</a:t>
            </a:r>
          </a:p>
        </p:txBody>
      </p:sp>
      <p:sp>
        <p:nvSpPr>
          <p:cNvPr id="181251" name="Rectangle 3"/>
          <p:cNvSpPr>
            <a:spLocks noGrp="1" noChangeArrowheads="1"/>
          </p:cNvSpPr>
          <p:nvPr>
            <p:ph sz="quarter" idx="1"/>
          </p:nvPr>
        </p:nvSpPr>
        <p:spPr>
          <a:xfrm>
            <a:off x="457200" y="1295400"/>
            <a:ext cx="8229600" cy="5339083"/>
          </a:xfrm>
        </p:spPr>
        <p:txBody>
          <a:bodyPr/>
          <a:lstStyle/>
          <a:p>
            <a:pPr marL="0" indent="0">
              <a:lnSpc>
                <a:spcPct val="90000"/>
              </a:lnSpc>
              <a:buSzTx/>
              <a:buNone/>
              <a:defRPr/>
            </a:pPr>
            <a:r>
              <a:rPr lang="en-US" sz="2800" dirty="0"/>
              <a:t>A daisy chain meeting: </a:t>
            </a:r>
            <a:endParaRPr lang="en-US" sz="2800" dirty="0" smtClean="0"/>
          </a:p>
          <a:p>
            <a:pPr marL="0" indent="0">
              <a:lnSpc>
                <a:spcPct val="90000"/>
              </a:lnSpc>
              <a:buSzTx/>
              <a:buNone/>
              <a:defRPr/>
            </a:pPr>
            <a:endParaRPr lang="en-US" sz="2400" dirty="0"/>
          </a:p>
          <a:p>
            <a:pPr lvl="1">
              <a:lnSpc>
                <a:spcPct val="90000"/>
              </a:lnSpc>
              <a:buClr>
                <a:schemeClr val="tx2"/>
              </a:buClr>
              <a:buSzPct val="75000"/>
              <a:defRPr/>
            </a:pPr>
            <a:r>
              <a:rPr lang="en-US" sz="2400" dirty="0">
                <a:solidFill>
                  <a:srgbClr val="FF3300"/>
                </a:solidFill>
              </a:rPr>
              <a:t>Example:</a:t>
            </a:r>
            <a:r>
              <a:rPr lang="en-US" sz="2400" dirty="0"/>
              <a:t> </a:t>
            </a:r>
            <a:r>
              <a:rPr lang="en-US" sz="2400" dirty="0">
                <a:solidFill>
                  <a:srgbClr val="000000"/>
                </a:solidFill>
              </a:rPr>
              <a:t>When </a:t>
            </a:r>
            <a:r>
              <a:rPr lang="en-US" sz="2400" dirty="0" smtClean="0">
                <a:solidFill>
                  <a:srgbClr val="000000"/>
                </a:solidFill>
              </a:rPr>
              <a:t>Senator </a:t>
            </a:r>
            <a:r>
              <a:rPr lang="en-US" sz="2400" dirty="0">
                <a:solidFill>
                  <a:srgbClr val="000000"/>
                </a:solidFill>
              </a:rPr>
              <a:t>Bob calls </a:t>
            </a:r>
            <a:r>
              <a:rPr lang="en-US" sz="2400" dirty="0" smtClean="0">
                <a:solidFill>
                  <a:srgbClr val="000000"/>
                </a:solidFill>
              </a:rPr>
              <a:t>Senator </a:t>
            </a:r>
            <a:r>
              <a:rPr lang="en-US" sz="2400" dirty="0">
                <a:solidFill>
                  <a:srgbClr val="000000"/>
                </a:solidFill>
              </a:rPr>
              <a:t>Bill to talk about a </a:t>
            </a:r>
            <a:r>
              <a:rPr lang="en-US" sz="2400" dirty="0" smtClean="0">
                <a:solidFill>
                  <a:srgbClr val="000000"/>
                </a:solidFill>
              </a:rPr>
              <a:t>resolution then </a:t>
            </a:r>
            <a:r>
              <a:rPr lang="en-US" sz="2400" dirty="0">
                <a:solidFill>
                  <a:srgbClr val="000000"/>
                </a:solidFill>
              </a:rPr>
              <a:t>Bill calls </a:t>
            </a:r>
            <a:r>
              <a:rPr lang="en-US" sz="2400" dirty="0" smtClean="0">
                <a:solidFill>
                  <a:srgbClr val="000000"/>
                </a:solidFill>
              </a:rPr>
              <a:t>Senator John </a:t>
            </a:r>
            <a:r>
              <a:rPr lang="en-US" sz="2400" dirty="0">
                <a:solidFill>
                  <a:srgbClr val="000000"/>
                </a:solidFill>
              </a:rPr>
              <a:t>to talk about it and finally John calls S</a:t>
            </a:r>
            <a:r>
              <a:rPr lang="en-US" sz="2400" dirty="0" smtClean="0">
                <a:solidFill>
                  <a:srgbClr val="000000"/>
                </a:solidFill>
              </a:rPr>
              <a:t>enator Fred, etc., until a majority of senators has been contacted. </a:t>
            </a:r>
            <a:r>
              <a:rPr lang="en-US" sz="2400" dirty="0">
                <a:solidFill>
                  <a:srgbClr val="000000"/>
                </a:solidFill>
              </a:rPr>
              <a:t>A majority of the </a:t>
            </a:r>
            <a:r>
              <a:rPr lang="en-US" sz="2400" dirty="0" smtClean="0">
                <a:solidFill>
                  <a:srgbClr val="000000"/>
                </a:solidFill>
              </a:rPr>
              <a:t>senators </a:t>
            </a:r>
            <a:r>
              <a:rPr lang="en-US" sz="2400" dirty="0">
                <a:solidFill>
                  <a:srgbClr val="000000"/>
                </a:solidFill>
              </a:rPr>
              <a:t>have talked about the topic and a collective concurrence has been established</a:t>
            </a:r>
            <a:r>
              <a:rPr lang="en-US" sz="2400" dirty="0" smtClean="0">
                <a:solidFill>
                  <a:srgbClr val="000000"/>
                </a:solidFill>
              </a:rPr>
              <a:t>.</a:t>
            </a:r>
          </a:p>
          <a:p>
            <a:pPr lvl="1">
              <a:lnSpc>
                <a:spcPct val="90000"/>
              </a:lnSpc>
              <a:buClr>
                <a:schemeClr val="tx2"/>
              </a:buClr>
              <a:buSzPct val="75000"/>
              <a:defRPr/>
            </a:pPr>
            <a:endParaRPr lang="en-US" sz="2400" dirty="0"/>
          </a:p>
        </p:txBody>
      </p:sp>
    </p:spTree>
    <p:extLst>
      <p:ext uri="{BB962C8B-B14F-4D97-AF65-F5344CB8AC3E}">
        <p14:creationId xmlns:p14="http://schemas.microsoft.com/office/powerpoint/2010/main" val="4265404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6600"/>
                </a:solidFill>
                <a:latin typeface="Arial" charset="0"/>
              </a:rPr>
              <a:t>Types of Serial Meetings</a:t>
            </a:r>
            <a:endParaRPr lang="en-US" dirty="0">
              <a:solidFill>
                <a:srgbClr val="FF6600"/>
              </a:solidFill>
            </a:endParaRPr>
          </a:p>
        </p:txBody>
      </p:sp>
      <p:sp>
        <p:nvSpPr>
          <p:cNvPr id="3" name="Content Placeholder 2"/>
          <p:cNvSpPr>
            <a:spLocks noGrp="1"/>
          </p:cNvSpPr>
          <p:nvPr>
            <p:ph sz="quarter" idx="1"/>
          </p:nvPr>
        </p:nvSpPr>
        <p:spPr/>
        <p:txBody>
          <a:bodyPr/>
          <a:lstStyle/>
          <a:p>
            <a:pPr marL="0" indent="0">
              <a:lnSpc>
                <a:spcPct val="90000"/>
              </a:lnSpc>
              <a:buSzTx/>
              <a:buNone/>
              <a:defRPr/>
            </a:pPr>
            <a:r>
              <a:rPr lang="en-US" dirty="0"/>
              <a:t>Hub and spoke meeting: </a:t>
            </a:r>
            <a:endParaRPr lang="en-US" dirty="0" smtClean="0"/>
          </a:p>
          <a:p>
            <a:pPr>
              <a:lnSpc>
                <a:spcPct val="90000"/>
              </a:lnSpc>
              <a:buSzTx/>
              <a:defRPr/>
            </a:pPr>
            <a:endParaRPr lang="en-US" dirty="0"/>
          </a:p>
          <a:p>
            <a:pPr lvl="1">
              <a:lnSpc>
                <a:spcPct val="90000"/>
              </a:lnSpc>
              <a:buClr>
                <a:schemeClr val="tx2"/>
              </a:buClr>
              <a:buSzPct val="75000"/>
              <a:defRPr/>
            </a:pPr>
            <a:r>
              <a:rPr lang="en-US" sz="2400" dirty="0">
                <a:solidFill>
                  <a:srgbClr val="FF3300"/>
                </a:solidFill>
              </a:rPr>
              <a:t>Example:</a:t>
            </a:r>
            <a:r>
              <a:rPr lang="en-US" sz="2400" dirty="0"/>
              <a:t> </a:t>
            </a:r>
            <a:r>
              <a:rPr lang="en-US" sz="2400" dirty="0">
                <a:solidFill>
                  <a:srgbClr val="000000"/>
                </a:solidFill>
              </a:rPr>
              <a:t>For instance, if </a:t>
            </a:r>
            <a:r>
              <a:rPr lang="en-US" sz="2400" dirty="0" smtClean="0">
                <a:solidFill>
                  <a:srgbClr val="000000"/>
                </a:solidFill>
              </a:rPr>
              <a:t>VPI Terri </a:t>
            </a:r>
            <a:r>
              <a:rPr lang="en-US" sz="2400" dirty="0">
                <a:solidFill>
                  <a:srgbClr val="000000"/>
                </a:solidFill>
              </a:rPr>
              <a:t>calls </a:t>
            </a:r>
            <a:r>
              <a:rPr lang="en-US" sz="2400" dirty="0" smtClean="0">
                <a:solidFill>
                  <a:srgbClr val="000000"/>
                </a:solidFill>
              </a:rPr>
              <a:t>Senator </a:t>
            </a:r>
            <a:r>
              <a:rPr lang="en-US" sz="2400" dirty="0">
                <a:solidFill>
                  <a:srgbClr val="000000"/>
                </a:solidFill>
              </a:rPr>
              <a:t>John and discusses </a:t>
            </a:r>
            <a:r>
              <a:rPr lang="en-US" sz="2400" dirty="0" smtClean="0">
                <a:solidFill>
                  <a:srgbClr val="000000"/>
                </a:solidFill>
              </a:rPr>
              <a:t>a senate </a:t>
            </a:r>
            <a:r>
              <a:rPr lang="en-US" sz="2400" dirty="0">
                <a:solidFill>
                  <a:srgbClr val="000000"/>
                </a:solidFill>
              </a:rPr>
              <a:t>issue to get his </a:t>
            </a:r>
            <a:r>
              <a:rPr lang="en-US" sz="2400" dirty="0" smtClean="0">
                <a:solidFill>
                  <a:srgbClr val="000000"/>
                </a:solidFill>
              </a:rPr>
              <a:t>opinion, then </a:t>
            </a:r>
            <a:r>
              <a:rPr lang="en-US" sz="2400" dirty="0">
                <a:solidFill>
                  <a:srgbClr val="000000"/>
                </a:solidFill>
              </a:rPr>
              <a:t>she calls </a:t>
            </a:r>
            <a:r>
              <a:rPr lang="en-US" sz="2400" dirty="0" smtClean="0">
                <a:solidFill>
                  <a:srgbClr val="000000"/>
                </a:solidFill>
              </a:rPr>
              <a:t>Senator Robert, </a:t>
            </a:r>
            <a:r>
              <a:rPr lang="en-US" sz="2400" dirty="0">
                <a:solidFill>
                  <a:srgbClr val="000000"/>
                </a:solidFill>
              </a:rPr>
              <a:t>then calls </a:t>
            </a:r>
            <a:r>
              <a:rPr lang="en-US" sz="2400" dirty="0" smtClean="0">
                <a:solidFill>
                  <a:srgbClr val="000000"/>
                </a:solidFill>
              </a:rPr>
              <a:t>Senator Bill, </a:t>
            </a:r>
            <a:r>
              <a:rPr lang="en-US" sz="2400" dirty="0">
                <a:solidFill>
                  <a:srgbClr val="000000"/>
                </a:solidFill>
              </a:rPr>
              <a:t>and then calls </a:t>
            </a:r>
            <a:r>
              <a:rPr lang="en-US" sz="2400" dirty="0" smtClean="0">
                <a:solidFill>
                  <a:srgbClr val="000000"/>
                </a:solidFill>
              </a:rPr>
              <a:t>Senator </a:t>
            </a:r>
            <a:r>
              <a:rPr lang="en-US" sz="2400" dirty="0">
                <a:solidFill>
                  <a:srgbClr val="000000"/>
                </a:solidFill>
              </a:rPr>
              <a:t>Tim telling each what the other has said, </a:t>
            </a:r>
            <a:r>
              <a:rPr lang="en-US" sz="2400" dirty="0" smtClean="0">
                <a:solidFill>
                  <a:srgbClr val="000000"/>
                </a:solidFill>
              </a:rPr>
              <a:t>eventually a </a:t>
            </a:r>
            <a:r>
              <a:rPr lang="en-US" sz="2400" dirty="0">
                <a:solidFill>
                  <a:srgbClr val="000000"/>
                </a:solidFill>
              </a:rPr>
              <a:t>majority of the </a:t>
            </a:r>
            <a:r>
              <a:rPr lang="en-US" sz="2400" dirty="0" smtClean="0">
                <a:solidFill>
                  <a:srgbClr val="000000"/>
                </a:solidFill>
              </a:rPr>
              <a:t>senate may have </a:t>
            </a:r>
            <a:r>
              <a:rPr lang="en-US" sz="2400" dirty="0">
                <a:solidFill>
                  <a:srgbClr val="000000"/>
                </a:solidFill>
              </a:rPr>
              <a:t>indirectly discussed the topic without public notice and is therefore in violation of the Brown Act.  </a:t>
            </a:r>
          </a:p>
          <a:p>
            <a:endParaRPr lang="en-US" dirty="0"/>
          </a:p>
        </p:txBody>
      </p:sp>
    </p:spTree>
    <p:extLst>
      <p:ext uri="{BB962C8B-B14F-4D97-AF65-F5344CB8AC3E}">
        <p14:creationId xmlns:p14="http://schemas.microsoft.com/office/powerpoint/2010/main" val="3926869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pPr eaLnBrk="1" hangingPunct="1">
              <a:defRPr/>
            </a:pPr>
            <a:r>
              <a:rPr lang="en-US" sz="5400" dirty="0">
                <a:solidFill>
                  <a:srgbClr val="FF6600"/>
                </a:solidFill>
                <a:latin typeface="Arial" charset="0"/>
                <a:cs typeface="+mj-cs"/>
              </a:rPr>
              <a:t>E-mail</a:t>
            </a:r>
          </a:p>
        </p:txBody>
      </p:sp>
      <p:sp>
        <p:nvSpPr>
          <p:cNvPr id="74755" name="Rectangle 3"/>
          <p:cNvSpPr>
            <a:spLocks noGrp="1" noChangeArrowheads="1"/>
          </p:cNvSpPr>
          <p:nvPr>
            <p:ph sz="quarter" idx="1"/>
          </p:nvPr>
        </p:nvSpPr>
        <p:spPr>
          <a:xfrm>
            <a:off x="434434" y="1600200"/>
            <a:ext cx="8170701" cy="4437063"/>
          </a:xfrm>
        </p:spPr>
        <p:txBody>
          <a:bodyPr/>
          <a:lstStyle/>
          <a:p>
            <a:pPr eaLnBrk="1" hangingPunct="1">
              <a:lnSpc>
                <a:spcPct val="90000"/>
              </a:lnSpc>
              <a:buFont typeface="Wingdings" charset="0"/>
              <a:buNone/>
              <a:defRPr/>
            </a:pPr>
            <a:r>
              <a:rPr lang="en-US" dirty="0">
                <a:solidFill>
                  <a:srgbClr val="292934"/>
                </a:solidFill>
                <a:cs typeface="Times New Roman" charset="0"/>
              </a:rPr>
              <a:t>§</a:t>
            </a:r>
            <a:r>
              <a:rPr lang="en-US" dirty="0">
                <a:solidFill>
                  <a:srgbClr val="292934"/>
                </a:solidFill>
              </a:rPr>
              <a:t>5492.2(b): </a:t>
            </a:r>
            <a:endParaRPr lang="en-US" dirty="0" smtClean="0">
              <a:solidFill>
                <a:srgbClr val="292934"/>
              </a:solidFill>
            </a:endParaRPr>
          </a:p>
          <a:p>
            <a:pPr eaLnBrk="1" hangingPunct="1">
              <a:lnSpc>
                <a:spcPct val="90000"/>
              </a:lnSpc>
              <a:buFont typeface="Wingdings" charset="0"/>
              <a:buNone/>
              <a:defRPr/>
            </a:pPr>
            <a:r>
              <a:rPr lang="en-US" dirty="0">
                <a:solidFill>
                  <a:srgbClr val="292934"/>
                </a:solidFill>
              </a:rPr>
              <a:t>	</a:t>
            </a:r>
            <a:r>
              <a:rPr lang="en-US" dirty="0" smtClean="0">
                <a:solidFill>
                  <a:srgbClr val="292934"/>
                </a:solidFill>
              </a:rPr>
              <a:t>Except </a:t>
            </a:r>
            <a:r>
              <a:rPr lang="en-US" dirty="0">
                <a:solidFill>
                  <a:srgbClr val="292934"/>
                </a:solidFill>
              </a:rPr>
              <a:t>as authorized pursuant to </a:t>
            </a:r>
            <a:r>
              <a:rPr lang="en-US" dirty="0">
                <a:solidFill>
                  <a:srgbClr val="292934"/>
                </a:solidFill>
                <a:cs typeface="Times New Roman" charset="0"/>
              </a:rPr>
              <a:t>§54953, any use of direct communication, personal intermediaries, or </a:t>
            </a:r>
            <a:r>
              <a:rPr lang="en-US" b="1" dirty="0">
                <a:solidFill>
                  <a:srgbClr val="292934"/>
                </a:solidFill>
                <a:cs typeface="Times New Roman" charset="0"/>
              </a:rPr>
              <a:t>technological devices </a:t>
            </a:r>
            <a:r>
              <a:rPr lang="en-US" dirty="0">
                <a:solidFill>
                  <a:srgbClr val="292934"/>
                </a:solidFill>
                <a:cs typeface="Times New Roman" charset="0"/>
              </a:rPr>
              <a:t>that is employed by a majority of the members of the legislative body to develop a collective concurrence as to action to be taken on an item by the members of the legislative body is </a:t>
            </a:r>
            <a:r>
              <a:rPr lang="en-US" dirty="0" smtClean="0">
                <a:solidFill>
                  <a:srgbClr val="292934"/>
                </a:solidFill>
                <a:cs typeface="Times New Roman" charset="0"/>
              </a:rPr>
              <a:t>prohibited</a:t>
            </a:r>
          </a:p>
          <a:p>
            <a:pPr eaLnBrk="1" hangingPunct="1">
              <a:lnSpc>
                <a:spcPct val="90000"/>
              </a:lnSpc>
              <a:buFont typeface="Wingdings" charset="0"/>
              <a:buNone/>
              <a:defRPr/>
            </a:pPr>
            <a:endParaRPr lang="en-US" dirty="0">
              <a:solidFill>
                <a:srgbClr val="292934"/>
              </a:solidFill>
              <a:cs typeface="Times New Roman" charset="0"/>
            </a:endParaRPr>
          </a:p>
          <a:p>
            <a:pPr algn="ctr" eaLnBrk="1" hangingPunct="1">
              <a:lnSpc>
                <a:spcPct val="90000"/>
              </a:lnSpc>
              <a:buFont typeface="Wingdings" charset="0"/>
              <a:buNone/>
              <a:defRPr/>
            </a:pPr>
            <a:r>
              <a:rPr lang="en-US" i="1" dirty="0">
                <a:solidFill>
                  <a:srgbClr val="292934"/>
                </a:solidFill>
                <a:cs typeface="Times New Roman" charset="0"/>
              </a:rPr>
              <a:t>The attorney general has issued an opinion stating that this section of the act applies to email. </a:t>
            </a:r>
          </a:p>
        </p:txBody>
      </p:sp>
    </p:spTree>
    <p:extLst>
      <p:ext uri="{BB962C8B-B14F-4D97-AF65-F5344CB8AC3E}">
        <p14:creationId xmlns:p14="http://schemas.microsoft.com/office/powerpoint/2010/main" val="67054933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228600" y="277813"/>
            <a:ext cx="8458200" cy="724880"/>
          </a:xfrm>
        </p:spPr>
        <p:txBody>
          <a:bodyPr>
            <a:noAutofit/>
          </a:bodyPr>
          <a:lstStyle/>
          <a:p>
            <a:pPr eaLnBrk="1" hangingPunct="1">
              <a:defRPr/>
            </a:pPr>
            <a:r>
              <a:rPr lang="en-US" sz="2800" dirty="0">
                <a:solidFill>
                  <a:srgbClr val="FF6600"/>
                </a:solidFill>
                <a:latin typeface="Arial" charset="0"/>
                <a:cs typeface="Times New Roman" charset="0"/>
              </a:rPr>
              <a:t>The Attorney General</a:t>
            </a:r>
            <a:r>
              <a:rPr lang="ja-JP" altLang="en-US" sz="2800" dirty="0">
                <a:solidFill>
                  <a:srgbClr val="FF6600"/>
                </a:solidFill>
                <a:latin typeface="Arial" charset="0"/>
                <a:cs typeface="Times New Roman" charset="0"/>
              </a:rPr>
              <a:t>’</a:t>
            </a:r>
            <a:r>
              <a:rPr lang="en-US" sz="2800" dirty="0">
                <a:solidFill>
                  <a:srgbClr val="FF6600"/>
                </a:solidFill>
                <a:latin typeface="Arial" charset="0"/>
                <a:cs typeface="Times New Roman" charset="0"/>
              </a:rPr>
              <a:t>s O</a:t>
            </a:r>
            <a:r>
              <a:rPr lang="en-US" sz="2800" dirty="0" smtClean="0">
                <a:solidFill>
                  <a:srgbClr val="FF6600"/>
                </a:solidFill>
                <a:latin typeface="Arial" charset="0"/>
                <a:cs typeface="Times New Roman" charset="0"/>
              </a:rPr>
              <a:t>pinion Regarding </a:t>
            </a:r>
            <a:r>
              <a:rPr lang="en-US" sz="2800" dirty="0">
                <a:solidFill>
                  <a:srgbClr val="FF6600"/>
                </a:solidFill>
                <a:latin typeface="Arial" charset="0"/>
                <a:cs typeface="Times New Roman" charset="0"/>
              </a:rPr>
              <a:t>E</a:t>
            </a:r>
            <a:r>
              <a:rPr lang="en-US" sz="2800" dirty="0" smtClean="0">
                <a:solidFill>
                  <a:srgbClr val="FF6600"/>
                </a:solidFill>
                <a:latin typeface="Arial" charset="0"/>
                <a:cs typeface="Times New Roman" charset="0"/>
              </a:rPr>
              <a:t>-</a:t>
            </a:r>
            <a:r>
              <a:rPr lang="en-US" sz="2800" dirty="0">
                <a:solidFill>
                  <a:srgbClr val="FF6600"/>
                </a:solidFill>
                <a:latin typeface="Arial" charset="0"/>
                <a:cs typeface="Times New Roman" charset="0"/>
              </a:rPr>
              <a:t>mail</a:t>
            </a:r>
          </a:p>
        </p:txBody>
      </p:sp>
      <p:sp>
        <p:nvSpPr>
          <p:cNvPr id="95235" name="Rectangle 3"/>
          <p:cNvSpPr>
            <a:spLocks noGrp="1" noChangeArrowheads="1"/>
          </p:cNvSpPr>
          <p:nvPr>
            <p:ph sz="quarter" idx="1"/>
          </p:nvPr>
        </p:nvSpPr>
        <p:spPr>
          <a:xfrm>
            <a:off x="381000" y="1270077"/>
            <a:ext cx="8382000" cy="5587923"/>
          </a:xfrm>
        </p:spPr>
        <p:txBody>
          <a:bodyPr>
            <a:normAutofit/>
          </a:bodyPr>
          <a:lstStyle/>
          <a:p>
            <a:pPr>
              <a:lnSpc>
                <a:spcPct val="80000"/>
              </a:lnSpc>
              <a:buSzTx/>
              <a:defRPr/>
            </a:pPr>
            <a:r>
              <a:rPr lang="en-US" sz="2000" dirty="0"/>
              <a:t>In 2001 the CA Attorney General issued an opinion regarding the use of email. </a:t>
            </a:r>
            <a:r>
              <a:rPr lang="en-US" sz="2000" dirty="0">
                <a:cs typeface="Times New Roman" charset="0"/>
              </a:rPr>
              <a:t>(Opinion #00-906, 2001)</a:t>
            </a:r>
            <a:br>
              <a:rPr lang="en-US" sz="2000" dirty="0">
                <a:cs typeface="Times New Roman" charset="0"/>
              </a:rPr>
            </a:br>
            <a:endParaRPr lang="en-US" sz="800" dirty="0">
              <a:cs typeface="Times New Roman" charset="0"/>
            </a:endParaRPr>
          </a:p>
          <a:p>
            <a:pPr>
              <a:lnSpc>
                <a:spcPct val="80000"/>
              </a:lnSpc>
              <a:buSzTx/>
              <a:defRPr/>
            </a:pPr>
            <a:r>
              <a:rPr lang="en-US" sz="2000" u="sng" dirty="0">
                <a:cs typeface="Times New Roman" charset="0"/>
              </a:rPr>
              <a:t>The opinion concluded</a:t>
            </a:r>
            <a:r>
              <a:rPr lang="en-US" sz="2000" dirty="0">
                <a:cs typeface="Times New Roman" charset="0"/>
              </a:rPr>
              <a:t>: </a:t>
            </a:r>
            <a:r>
              <a:rPr lang="en-US" sz="2000" dirty="0">
                <a:effectLst/>
              </a:rPr>
              <a:t>A majority of the board members of a local public agency may not e-mail each other to develop a collective concurrence as to action to be taken by the board without violating the Ralph M. Brown Act.</a:t>
            </a:r>
            <a:br>
              <a:rPr lang="en-US" sz="2000" dirty="0">
                <a:effectLst/>
              </a:rPr>
            </a:br>
            <a:r>
              <a:rPr lang="en-US" sz="2000" dirty="0">
                <a:effectLst/>
              </a:rPr>
              <a:t> </a:t>
            </a:r>
            <a:endParaRPr lang="en-US" sz="800" dirty="0">
              <a:effectLst/>
            </a:endParaRPr>
          </a:p>
          <a:p>
            <a:pPr>
              <a:lnSpc>
                <a:spcPct val="80000"/>
              </a:lnSpc>
              <a:buSzTx/>
              <a:defRPr/>
            </a:pPr>
            <a:r>
              <a:rPr lang="en-US" sz="2000" dirty="0">
                <a:cs typeface="Times New Roman" charset="0"/>
              </a:rPr>
              <a:t>Even if the emails are made public they would still be a violation of the Act because the board would be depriving the pubic of the deliberative process.</a:t>
            </a:r>
          </a:p>
          <a:p>
            <a:pPr>
              <a:lnSpc>
                <a:spcPct val="80000"/>
              </a:lnSpc>
              <a:buSzTx/>
              <a:defRPr/>
            </a:pPr>
            <a:endParaRPr lang="en-US" sz="800" dirty="0">
              <a:cs typeface="Times New Roman" charset="0"/>
            </a:endParaRPr>
          </a:p>
          <a:p>
            <a:pPr>
              <a:lnSpc>
                <a:spcPct val="80000"/>
              </a:lnSpc>
              <a:buSzTx/>
              <a:defRPr/>
            </a:pPr>
            <a:r>
              <a:rPr lang="en-US" sz="2000" dirty="0">
                <a:effectLst/>
              </a:rPr>
              <a:t>The opinion also states, </a:t>
            </a:r>
            <a:r>
              <a:rPr lang="ja-JP" altLang="en-US" sz="2000" dirty="0">
                <a:effectLst/>
              </a:rPr>
              <a:t>“</a:t>
            </a:r>
            <a:r>
              <a:rPr lang="en-US" sz="2000" dirty="0">
                <a:effectLst/>
              </a:rPr>
              <a:t>The term </a:t>
            </a:r>
            <a:r>
              <a:rPr lang="ja-JP" altLang="en-US" sz="2000" dirty="0">
                <a:effectLst/>
              </a:rPr>
              <a:t>‘</a:t>
            </a:r>
            <a:r>
              <a:rPr lang="en-US" sz="2000" dirty="0">
                <a:effectLst/>
              </a:rPr>
              <a:t>deliberation</a:t>
            </a:r>
            <a:r>
              <a:rPr lang="ja-JP" altLang="en-US" sz="2000" dirty="0">
                <a:effectLst/>
              </a:rPr>
              <a:t>’</a:t>
            </a:r>
            <a:r>
              <a:rPr lang="en-US" sz="2000" dirty="0">
                <a:effectLst/>
              </a:rPr>
              <a:t> has been broadly construed to connote </a:t>
            </a:r>
            <a:r>
              <a:rPr lang="ja-JP" altLang="en-US" sz="2000" dirty="0">
                <a:effectLst/>
              </a:rPr>
              <a:t>‘</a:t>
            </a:r>
            <a:r>
              <a:rPr lang="en-US" sz="2000" dirty="0">
                <a:effectLst/>
              </a:rPr>
              <a:t>not only collective discussion, but the collective acquisition and exchange of facts preliminary to the ultimate decision.</a:t>
            </a:r>
            <a:r>
              <a:rPr lang="ja-JP" altLang="en-US" sz="2000" dirty="0">
                <a:effectLst/>
              </a:rPr>
              <a:t>’</a:t>
            </a:r>
            <a:r>
              <a:rPr lang="en-US" sz="2000" dirty="0">
                <a:effectLst/>
              </a:rPr>
              <a:t> [Citation.]</a:t>
            </a:r>
            <a:r>
              <a:rPr lang="ja-JP" altLang="en-US" sz="2000" dirty="0">
                <a:effectLst/>
              </a:rPr>
              <a:t>”</a:t>
            </a:r>
            <a:r>
              <a:rPr lang="en-US" sz="2000" dirty="0">
                <a:effectLst/>
              </a:rPr>
              <a:t> (</a:t>
            </a:r>
            <a:r>
              <a:rPr lang="en-US" sz="2000" i="1" dirty="0" err="1">
                <a:effectLst/>
              </a:rPr>
              <a:t>Rowen</a:t>
            </a:r>
            <a:r>
              <a:rPr lang="en-US" sz="2000" i="1" dirty="0">
                <a:effectLst/>
              </a:rPr>
              <a:t> v. Santa Clara Unified School Dist. </a:t>
            </a:r>
            <a:r>
              <a:rPr lang="en-US" sz="2000" dirty="0">
                <a:effectLst/>
              </a:rPr>
              <a:t>(1981) 121 Cal.App.3d 231, 234; see </a:t>
            </a:r>
            <a:r>
              <a:rPr lang="en-US" sz="2000" i="1" dirty="0">
                <a:effectLst/>
              </a:rPr>
              <a:t>Roberts v. City of Palmdale, supra</a:t>
            </a:r>
            <a:r>
              <a:rPr lang="en-US" sz="2000" dirty="0">
                <a:effectLst/>
              </a:rPr>
              <a:t>, 5 Cal.4th at p. 376.)</a:t>
            </a:r>
          </a:p>
          <a:p>
            <a:pPr>
              <a:lnSpc>
                <a:spcPct val="80000"/>
              </a:lnSpc>
              <a:defRPr/>
            </a:pPr>
            <a:endParaRPr lang="en-US" sz="800" dirty="0">
              <a:cs typeface="Times New Roman" charset="0"/>
            </a:endParaRPr>
          </a:p>
          <a:p>
            <a:pPr>
              <a:lnSpc>
                <a:spcPct val="80000"/>
              </a:lnSpc>
              <a:buSzTx/>
              <a:defRPr/>
            </a:pPr>
            <a:r>
              <a:rPr lang="en-US" sz="2000" dirty="0"/>
              <a:t>You can find the opinion at: </a:t>
            </a:r>
            <a:br>
              <a:rPr lang="en-US" sz="2000" dirty="0"/>
            </a:br>
            <a:r>
              <a:rPr lang="en-US" sz="2000" dirty="0"/>
              <a:t>http://</a:t>
            </a:r>
            <a:r>
              <a:rPr lang="en-US" sz="2000" dirty="0" err="1"/>
              <a:t>ag.ca.gov</a:t>
            </a:r>
            <a:r>
              <a:rPr lang="en-US" sz="2000" dirty="0"/>
              <a:t>/opinions/published/00-906.pdf</a:t>
            </a:r>
          </a:p>
        </p:txBody>
      </p:sp>
    </p:spTree>
    <p:extLst>
      <p:ext uri="{BB962C8B-B14F-4D97-AF65-F5344CB8AC3E}">
        <p14:creationId xmlns:p14="http://schemas.microsoft.com/office/powerpoint/2010/main" val="59385036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457"/>
            <a:ext cx="8229600" cy="736678"/>
          </a:xfrm>
        </p:spPr>
        <p:txBody>
          <a:bodyPr/>
          <a:lstStyle/>
          <a:p>
            <a:r>
              <a:rPr lang="en-US" b="1" dirty="0" smtClean="0">
                <a:solidFill>
                  <a:srgbClr val="FF6600"/>
                </a:solidFill>
              </a:rPr>
              <a:t>Agendas</a:t>
            </a:r>
            <a:endParaRPr lang="en-US" b="1" dirty="0">
              <a:solidFill>
                <a:srgbClr val="FF6600"/>
              </a:solidFill>
            </a:endParaRPr>
          </a:p>
        </p:txBody>
      </p:sp>
      <p:sp>
        <p:nvSpPr>
          <p:cNvPr id="3" name="Content Placeholder 2"/>
          <p:cNvSpPr>
            <a:spLocks noGrp="1"/>
          </p:cNvSpPr>
          <p:nvPr>
            <p:ph sz="quarter" idx="1"/>
          </p:nvPr>
        </p:nvSpPr>
        <p:spPr>
          <a:xfrm>
            <a:off x="457200" y="1437193"/>
            <a:ext cx="8229600" cy="5021951"/>
          </a:xfrm>
        </p:spPr>
        <p:txBody>
          <a:bodyPr>
            <a:normAutofit fontScale="70000" lnSpcReduction="20000"/>
          </a:bodyPr>
          <a:lstStyle/>
          <a:p>
            <a:r>
              <a:rPr lang="en-US" b="1" dirty="0" smtClean="0"/>
              <a:t>Include meeting time and location, including address</a:t>
            </a:r>
          </a:p>
          <a:p>
            <a:endParaRPr lang="en-US" b="1" dirty="0" smtClean="0"/>
          </a:p>
          <a:p>
            <a:r>
              <a:rPr lang="en-US" b="1" dirty="0" smtClean="0"/>
              <a:t>Post agenda in a 24/7 publicly accessible area 72 hours before meeting (physically and virtually)</a:t>
            </a:r>
          </a:p>
          <a:p>
            <a:endParaRPr lang="en-US" b="1" dirty="0" smtClean="0"/>
          </a:p>
          <a:p>
            <a:r>
              <a:rPr lang="en-US" b="1" dirty="0" smtClean="0"/>
              <a:t>Special meetings require 24 hours notice and are limited to agenda items</a:t>
            </a:r>
          </a:p>
          <a:p>
            <a:endParaRPr lang="en-US" b="1" dirty="0" smtClean="0"/>
          </a:p>
          <a:p>
            <a:r>
              <a:rPr lang="en-US" b="1" dirty="0" smtClean="0"/>
              <a:t>Senates do </a:t>
            </a:r>
            <a:r>
              <a:rPr lang="en-US" b="1" u="sng" dirty="0" smtClean="0"/>
              <a:t>not</a:t>
            </a:r>
            <a:r>
              <a:rPr lang="en-US" b="1" dirty="0" smtClean="0"/>
              <a:t> call emergency meetings (which do not require 24 hour notice) – public safety is not under senate jurisdiction!</a:t>
            </a:r>
          </a:p>
          <a:p>
            <a:endParaRPr lang="en-US" b="1" dirty="0" smtClean="0"/>
          </a:p>
          <a:p>
            <a:r>
              <a:rPr lang="en-US" b="1" dirty="0" smtClean="0"/>
              <a:t>Allow for public comments before or during discussion of agenda items</a:t>
            </a:r>
          </a:p>
          <a:p>
            <a:endParaRPr lang="en-US" b="1" dirty="0" smtClean="0"/>
          </a:p>
          <a:p>
            <a:r>
              <a:rPr lang="en-US" b="1" dirty="0" smtClean="0"/>
              <a:t>Include all action items on the agenda, with a brief description</a:t>
            </a:r>
          </a:p>
          <a:p>
            <a:pPr marL="0" indent="0">
              <a:buNone/>
            </a:pPr>
            <a:endParaRPr lang="en-US" b="1" dirty="0" smtClean="0"/>
          </a:p>
          <a:p>
            <a:r>
              <a:rPr lang="en-US" b="1" dirty="0"/>
              <a:t>Can change order of agenda</a:t>
            </a:r>
          </a:p>
          <a:p>
            <a:endParaRPr lang="en-US" b="1" dirty="0" smtClean="0"/>
          </a:p>
          <a:p>
            <a:endParaRPr lang="en-US" b="1" dirty="0"/>
          </a:p>
        </p:txBody>
      </p:sp>
    </p:spTree>
    <p:extLst>
      <p:ext uri="{BB962C8B-B14F-4D97-AF65-F5344CB8AC3E}">
        <p14:creationId xmlns:p14="http://schemas.microsoft.com/office/powerpoint/2010/main" val="2068711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6600"/>
                </a:solidFill>
              </a:rPr>
              <a:t>Action is </a:t>
            </a:r>
            <a:r>
              <a:rPr lang="en-US" b="1" dirty="0">
                <a:solidFill>
                  <a:srgbClr val="FF6600"/>
                </a:solidFill>
              </a:rPr>
              <a:t>L</a:t>
            </a:r>
            <a:r>
              <a:rPr lang="en-US" b="1" dirty="0" smtClean="0">
                <a:solidFill>
                  <a:srgbClr val="FF6600"/>
                </a:solidFill>
              </a:rPr>
              <a:t>imited to Items on the Agenda</a:t>
            </a:r>
            <a:endParaRPr lang="en-US" b="1" dirty="0">
              <a:solidFill>
                <a:srgbClr val="FF6600"/>
              </a:solidFill>
            </a:endParaRPr>
          </a:p>
        </p:txBody>
      </p:sp>
      <p:sp>
        <p:nvSpPr>
          <p:cNvPr id="3" name="Content Placeholder 2"/>
          <p:cNvSpPr>
            <a:spLocks noGrp="1"/>
          </p:cNvSpPr>
          <p:nvPr>
            <p:ph sz="quarter" idx="1"/>
          </p:nvPr>
        </p:nvSpPr>
        <p:spPr/>
        <p:txBody>
          <a:bodyPr/>
          <a:lstStyle/>
          <a:p>
            <a:r>
              <a:rPr lang="en-US" dirty="0" smtClean="0"/>
              <a:t>Exception:  Action may be taken on a non-agenda item, BUT this requires:</a:t>
            </a:r>
          </a:p>
          <a:p>
            <a:endParaRPr lang="en-US" dirty="0" smtClean="0"/>
          </a:p>
          <a:p>
            <a:pPr lvl="1"/>
            <a:r>
              <a:rPr lang="en-US" dirty="0" smtClean="0">
                <a:solidFill>
                  <a:srgbClr val="000000"/>
                </a:solidFill>
              </a:rPr>
              <a:t>That the need for immediate action was discovered </a:t>
            </a:r>
            <a:r>
              <a:rPr lang="en-US" u="sng" dirty="0" smtClean="0">
                <a:solidFill>
                  <a:srgbClr val="000000"/>
                </a:solidFill>
              </a:rPr>
              <a:t>after </a:t>
            </a:r>
            <a:r>
              <a:rPr lang="en-US" dirty="0" smtClean="0">
                <a:solidFill>
                  <a:srgbClr val="000000"/>
                </a:solidFill>
              </a:rPr>
              <a:t>the agenda was posted, and</a:t>
            </a:r>
          </a:p>
          <a:p>
            <a:pPr marL="274320" lvl="1" indent="0">
              <a:buNone/>
            </a:pPr>
            <a:endParaRPr lang="en-US" dirty="0" smtClean="0">
              <a:solidFill>
                <a:srgbClr val="000000"/>
              </a:solidFill>
            </a:endParaRPr>
          </a:p>
          <a:p>
            <a:pPr lvl="1"/>
            <a:r>
              <a:rPr lang="en-US" dirty="0" smtClean="0">
                <a:solidFill>
                  <a:srgbClr val="000000"/>
                </a:solidFill>
              </a:rPr>
              <a:t>A vote of 2/3 of members present if more than 2/3 of the total membership are present, or a unanimous vote if less than 2/3 of the total members are present</a:t>
            </a:r>
            <a:r>
              <a:rPr lang="en-US" dirty="0" smtClean="0"/>
              <a:t>.</a:t>
            </a:r>
            <a:endParaRPr lang="en-US" dirty="0"/>
          </a:p>
        </p:txBody>
      </p:sp>
    </p:spTree>
    <p:extLst>
      <p:ext uri="{BB962C8B-B14F-4D97-AF65-F5344CB8AC3E}">
        <p14:creationId xmlns:p14="http://schemas.microsoft.com/office/powerpoint/2010/main" val="2766006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Meetings and Votes are Open</a:t>
            </a:r>
            <a:endParaRPr lang="en-US" b="1" dirty="0">
              <a:solidFill>
                <a:srgbClr val="FF6600"/>
              </a:solidFill>
            </a:endParaRPr>
          </a:p>
        </p:txBody>
      </p:sp>
      <p:sp>
        <p:nvSpPr>
          <p:cNvPr id="3" name="Content Placeholder 2"/>
          <p:cNvSpPr>
            <a:spLocks noGrp="1"/>
          </p:cNvSpPr>
          <p:nvPr>
            <p:ph sz="quarter" idx="1"/>
          </p:nvPr>
        </p:nvSpPr>
        <p:spPr>
          <a:xfrm>
            <a:off x="457200" y="1387058"/>
            <a:ext cx="8229600" cy="5089942"/>
          </a:xfrm>
        </p:spPr>
        <p:txBody>
          <a:bodyPr>
            <a:normAutofit fontScale="92500" lnSpcReduction="20000"/>
          </a:bodyPr>
          <a:lstStyle/>
          <a:p>
            <a:r>
              <a:rPr lang="en-US" dirty="0" smtClean="0"/>
              <a:t>Meetings must be held within your senate’s jurisdiction</a:t>
            </a:r>
          </a:p>
          <a:p>
            <a:pPr marL="0" indent="0">
              <a:buNone/>
            </a:pPr>
            <a:endParaRPr lang="en-US" dirty="0" smtClean="0"/>
          </a:p>
          <a:p>
            <a:r>
              <a:rPr lang="en-US" dirty="0" smtClean="0"/>
              <a:t>Closed sessions are for </a:t>
            </a:r>
          </a:p>
          <a:p>
            <a:pPr lvl="1"/>
            <a:r>
              <a:rPr lang="en-US" dirty="0" smtClean="0">
                <a:solidFill>
                  <a:srgbClr val="000000"/>
                </a:solidFill>
              </a:rPr>
              <a:t>litigation (for instance, the senate is or will be sued)</a:t>
            </a:r>
            <a:endParaRPr lang="en-US" dirty="0">
              <a:solidFill>
                <a:srgbClr val="000000"/>
              </a:solidFill>
            </a:endParaRPr>
          </a:p>
          <a:p>
            <a:pPr lvl="1"/>
            <a:r>
              <a:rPr lang="en-US" dirty="0" smtClean="0">
                <a:solidFill>
                  <a:srgbClr val="000000"/>
                </a:solidFill>
              </a:rPr>
              <a:t>personnel matters (such as, the senate has responsibility for evaluating a senate employee)</a:t>
            </a:r>
          </a:p>
          <a:p>
            <a:pPr lvl="1"/>
            <a:r>
              <a:rPr lang="en-US" dirty="0" smtClean="0">
                <a:solidFill>
                  <a:srgbClr val="000000"/>
                </a:solidFill>
              </a:rPr>
              <a:t>negotiating with a bargaining agent (which the senate does not do).</a:t>
            </a:r>
          </a:p>
          <a:p>
            <a:endParaRPr lang="en-US" dirty="0" smtClean="0"/>
          </a:p>
          <a:p>
            <a:r>
              <a:rPr lang="en-US" dirty="0" smtClean="0"/>
              <a:t>All votes are open!</a:t>
            </a:r>
          </a:p>
          <a:p>
            <a:pPr lvl="1"/>
            <a:r>
              <a:rPr lang="en-US" dirty="0">
                <a:solidFill>
                  <a:srgbClr val="000000"/>
                </a:solidFill>
              </a:rPr>
              <a:t>N</a:t>
            </a:r>
            <a:r>
              <a:rPr lang="en-US" dirty="0" smtClean="0">
                <a:solidFill>
                  <a:srgbClr val="000000"/>
                </a:solidFill>
              </a:rPr>
              <a:t>o secret ballots…even for elections (if they are conducted during senate meetings).</a:t>
            </a:r>
          </a:p>
          <a:p>
            <a:pPr lvl="1"/>
            <a:endParaRPr lang="en-US" dirty="0" smtClean="0">
              <a:solidFill>
                <a:srgbClr val="000000"/>
              </a:solidFill>
            </a:endParaRPr>
          </a:p>
          <a:p>
            <a:pPr lvl="1"/>
            <a:r>
              <a:rPr lang="en-US" dirty="0">
                <a:solidFill>
                  <a:srgbClr val="000000"/>
                </a:solidFill>
              </a:rPr>
              <a:t>I</a:t>
            </a:r>
            <a:r>
              <a:rPr lang="en-US" dirty="0" smtClean="0">
                <a:solidFill>
                  <a:srgbClr val="000000"/>
                </a:solidFill>
              </a:rPr>
              <a:t>t is now required that all ayes, nays and abstentions on motions be attributed to member casting a vote!</a:t>
            </a:r>
            <a:endParaRPr lang="en-US" dirty="0">
              <a:solidFill>
                <a:srgbClr val="000000"/>
              </a:solidFill>
            </a:endParaRPr>
          </a:p>
        </p:txBody>
      </p:sp>
    </p:spTree>
    <p:extLst>
      <p:ext uri="{BB962C8B-B14F-4D97-AF65-F5344CB8AC3E}">
        <p14:creationId xmlns:p14="http://schemas.microsoft.com/office/powerpoint/2010/main" val="2111018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At </a:t>
            </a:r>
            <a:r>
              <a:rPr lang="en-US" b="1" dirty="0">
                <a:solidFill>
                  <a:srgbClr val="FF6600"/>
                </a:solidFill>
              </a:rPr>
              <a:t>M</a:t>
            </a:r>
            <a:r>
              <a:rPr lang="en-US" b="1" dirty="0" smtClean="0">
                <a:solidFill>
                  <a:srgbClr val="FF6600"/>
                </a:solidFill>
              </a:rPr>
              <a:t>eetings…</a:t>
            </a:r>
            <a:endParaRPr lang="en-US" b="1" dirty="0">
              <a:solidFill>
                <a:srgbClr val="FF6600"/>
              </a:solidFill>
            </a:endParaRPr>
          </a:p>
        </p:txBody>
      </p:sp>
      <p:sp>
        <p:nvSpPr>
          <p:cNvPr id="3" name="Content Placeholder 2"/>
          <p:cNvSpPr>
            <a:spLocks noGrp="1"/>
          </p:cNvSpPr>
          <p:nvPr>
            <p:ph sz="quarter" idx="1"/>
          </p:nvPr>
        </p:nvSpPr>
        <p:spPr/>
        <p:txBody>
          <a:bodyPr/>
          <a:lstStyle/>
          <a:p>
            <a:r>
              <a:rPr lang="en-US" dirty="0" smtClean="0"/>
              <a:t>Members may respond to public comments but not take action</a:t>
            </a:r>
          </a:p>
          <a:p>
            <a:pPr marL="0" indent="0">
              <a:buNone/>
            </a:pPr>
            <a:endParaRPr lang="en-US" dirty="0" smtClean="0"/>
          </a:p>
          <a:p>
            <a:r>
              <a:rPr lang="en-US" dirty="0" smtClean="0"/>
              <a:t>All items distributed by the Senate before or during meetings must be available to the public at the meeting (reasonable fees may be charged for duplication).</a:t>
            </a:r>
            <a:endParaRPr lang="en-US" dirty="0"/>
          </a:p>
        </p:txBody>
      </p:sp>
    </p:spTree>
    <p:extLst>
      <p:ext uri="{BB962C8B-B14F-4D97-AF65-F5344CB8AC3E}">
        <p14:creationId xmlns:p14="http://schemas.microsoft.com/office/powerpoint/2010/main" val="1364076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Be Prepared!</a:t>
            </a:r>
            <a:endParaRPr lang="en-US" b="1" dirty="0">
              <a:solidFill>
                <a:srgbClr val="FF6600"/>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Bring extra copies of documents</a:t>
            </a:r>
          </a:p>
          <a:p>
            <a:endParaRPr lang="en-US" dirty="0" smtClean="0"/>
          </a:p>
          <a:p>
            <a:r>
              <a:rPr lang="en-US" dirty="0" smtClean="0"/>
              <a:t>If other items are brought for distribution, offer to send copies later to those requesting them in writing</a:t>
            </a:r>
          </a:p>
          <a:p>
            <a:endParaRPr lang="en-US" dirty="0" smtClean="0"/>
          </a:p>
          <a:p>
            <a:r>
              <a:rPr lang="en-US" dirty="0" smtClean="0"/>
              <a:t>Be careful what is distributed at meetings – it becomes public document</a:t>
            </a:r>
          </a:p>
          <a:p>
            <a:endParaRPr lang="en-US" dirty="0" smtClean="0"/>
          </a:p>
          <a:p>
            <a:r>
              <a:rPr lang="en-US" dirty="0" smtClean="0"/>
              <a:t>Set time limits for discussion, particularly for public comments</a:t>
            </a:r>
          </a:p>
          <a:p>
            <a:pPr marL="0" indent="0">
              <a:buNone/>
            </a:pPr>
            <a:endParaRPr lang="en-US" dirty="0" smtClean="0"/>
          </a:p>
          <a:p>
            <a:r>
              <a:rPr lang="en-US" dirty="0" smtClean="0"/>
              <a:t>Keep discussion within the scope of the agenda item</a:t>
            </a:r>
          </a:p>
        </p:txBody>
      </p:sp>
    </p:spTree>
    <p:extLst>
      <p:ext uri="{BB962C8B-B14F-4D97-AF65-F5344CB8AC3E}">
        <p14:creationId xmlns:p14="http://schemas.microsoft.com/office/powerpoint/2010/main" val="866808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Welcome!</a:t>
            </a:r>
            <a:endParaRPr lang="en-US" b="1" dirty="0">
              <a:solidFill>
                <a:srgbClr val="FF6600"/>
              </a:solidFill>
            </a:endParaRPr>
          </a:p>
        </p:txBody>
      </p:sp>
      <p:sp>
        <p:nvSpPr>
          <p:cNvPr id="3" name="Content Placeholder 2"/>
          <p:cNvSpPr>
            <a:spLocks noGrp="1"/>
          </p:cNvSpPr>
          <p:nvPr>
            <p:ph sz="quarter" idx="1"/>
          </p:nvPr>
        </p:nvSpPr>
        <p:spPr/>
        <p:txBody>
          <a:bodyPr>
            <a:normAutofit/>
          </a:bodyPr>
          <a:lstStyle/>
          <a:p>
            <a:pPr marL="0" indent="0">
              <a:buNone/>
            </a:pPr>
            <a:endParaRPr lang="en-US" sz="3200" dirty="0"/>
          </a:p>
          <a:p>
            <a:r>
              <a:rPr lang="en-US" sz="3200" dirty="0" smtClean="0"/>
              <a:t>What brings you here?</a:t>
            </a:r>
          </a:p>
          <a:p>
            <a:endParaRPr lang="en-US" sz="3200" dirty="0" smtClean="0"/>
          </a:p>
          <a:p>
            <a:endParaRPr lang="en-US" sz="3200" dirty="0"/>
          </a:p>
          <a:p>
            <a:r>
              <a:rPr lang="en-US" sz="3200" dirty="0" smtClean="0"/>
              <a:t>What questions would you like answered?</a:t>
            </a:r>
            <a:endParaRPr lang="en-US" sz="3200" dirty="0"/>
          </a:p>
        </p:txBody>
      </p:sp>
    </p:spTree>
    <p:extLst>
      <p:ext uri="{BB962C8B-B14F-4D97-AF65-F5344CB8AC3E}">
        <p14:creationId xmlns:p14="http://schemas.microsoft.com/office/powerpoint/2010/main" val="25174035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457200" y="316150"/>
            <a:ext cx="8229600" cy="619696"/>
          </a:xfrm>
        </p:spPr>
        <p:txBody>
          <a:bodyPr/>
          <a:lstStyle/>
          <a:p>
            <a:pPr eaLnBrk="1" hangingPunct="1">
              <a:defRPr/>
            </a:pPr>
            <a:r>
              <a:rPr lang="en-US" b="1" dirty="0">
                <a:solidFill>
                  <a:srgbClr val="FF6600"/>
                </a:solidFill>
                <a:latin typeface="Arial" charset="0"/>
                <a:cs typeface="+mj-cs"/>
              </a:rPr>
              <a:t>Teleconferences</a:t>
            </a:r>
          </a:p>
        </p:txBody>
      </p:sp>
      <p:sp>
        <p:nvSpPr>
          <p:cNvPr id="196611" name="Rectangle 3"/>
          <p:cNvSpPr>
            <a:spLocks noGrp="1" noChangeArrowheads="1"/>
          </p:cNvSpPr>
          <p:nvPr>
            <p:ph type="body" sz="half" idx="1"/>
          </p:nvPr>
        </p:nvSpPr>
        <p:spPr>
          <a:xfrm>
            <a:off x="457200" y="1600200"/>
            <a:ext cx="8229600" cy="5029200"/>
          </a:xfrm>
        </p:spPr>
        <p:txBody>
          <a:bodyPr/>
          <a:lstStyle/>
          <a:p>
            <a:pPr marL="0" indent="0" eaLnBrk="1" hangingPunct="1">
              <a:lnSpc>
                <a:spcPct val="80000"/>
              </a:lnSpc>
              <a:buSzTx/>
              <a:buNone/>
              <a:defRPr/>
            </a:pPr>
            <a:r>
              <a:rPr lang="en-US" sz="2400" dirty="0" smtClean="0">
                <a:solidFill>
                  <a:srgbClr val="000000"/>
                </a:solidFill>
                <a:effectLst/>
                <a:ea typeface="+mn-ea"/>
                <a:cs typeface="+mn-cs"/>
              </a:rPr>
              <a:t>54953(b)(1) permits the use of teleconferencing. </a:t>
            </a:r>
          </a:p>
          <a:p>
            <a:pPr marL="0" indent="0">
              <a:lnSpc>
                <a:spcPct val="80000"/>
              </a:lnSpc>
              <a:buSzTx/>
              <a:buNone/>
              <a:defRPr/>
            </a:pPr>
            <a:endParaRPr lang="en-US" sz="2400" dirty="0" smtClean="0">
              <a:solidFill>
                <a:srgbClr val="000000"/>
              </a:solidFill>
              <a:effectLst/>
              <a:ea typeface="+mn-ea"/>
              <a:cs typeface="+mn-cs"/>
            </a:endParaRPr>
          </a:p>
          <a:p>
            <a:pPr marL="0" indent="0" eaLnBrk="1" hangingPunct="1">
              <a:lnSpc>
                <a:spcPct val="80000"/>
              </a:lnSpc>
              <a:buSzTx/>
              <a:buNone/>
              <a:defRPr/>
            </a:pPr>
            <a:r>
              <a:rPr lang="en-US" sz="2400" dirty="0" smtClean="0">
                <a:solidFill>
                  <a:srgbClr val="000000"/>
                </a:solidFill>
                <a:effectLst/>
                <a:ea typeface="+mn-ea"/>
                <a:cs typeface="+mn-cs"/>
              </a:rPr>
              <a:t>Requirements for teleconferences include:</a:t>
            </a:r>
            <a:br>
              <a:rPr lang="en-US" sz="2400" dirty="0" smtClean="0">
                <a:solidFill>
                  <a:srgbClr val="000000"/>
                </a:solidFill>
                <a:effectLst/>
                <a:ea typeface="+mn-ea"/>
                <a:cs typeface="+mn-cs"/>
              </a:rPr>
            </a:br>
            <a:endParaRPr lang="en-US" sz="800" dirty="0" smtClean="0">
              <a:solidFill>
                <a:srgbClr val="000000"/>
              </a:solidFill>
              <a:effectLst/>
              <a:ea typeface="+mn-ea"/>
              <a:cs typeface="+mn-cs"/>
            </a:endParaRPr>
          </a:p>
          <a:p>
            <a:pPr lvl="1">
              <a:lnSpc>
                <a:spcPct val="80000"/>
              </a:lnSpc>
              <a:buSzTx/>
              <a:defRPr/>
            </a:pPr>
            <a:r>
              <a:rPr lang="en-US" sz="2000" dirty="0" smtClean="0">
                <a:solidFill>
                  <a:srgbClr val="000000"/>
                </a:solidFill>
                <a:effectLst/>
              </a:rPr>
              <a:t>Teleconferences must comply with the rest of the Act</a:t>
            </a:r>
            <a:br>
              <a:rPr lang="en-US" sz="2000" dirty="0" smtClean="0">
                <a:solidFill>
                  <a:srgbClr val="000000"/>
                </a:solidFill>
                <a:effectLst/>
              </a:rPr>
            </a:br>
            <a:endParaRPr lang="en-US" sz="900" dirty="0" smtClean="0">
              <a:solidFill>
                <a:srgbClr val="000000"/>
              </a:solidFill>
              <a:effectLst/>
            </a:endParaRPr>
          </a:p>
          <a:p>
            <a:pPr lvl="1">
              <a:lnSpc>
                <a:spcPct val="80000"/>
              </a:lnSpc>
              <a:buSzTx/>
              <a:defRPr/>
            </a:pPr>
            <a:r>
              <a:rPr lang="en-US" sz="2000" dirty="0" smtClean="0">
                <a:solidFill>
                  <a:srgbClr val="000000"/>
                </a:solidFill>
                <a:effectLst/>
              </a:rPr>
              <a:t>All votes taken during a teleconference must be taken by roll call.</a:t>
            </a:r>
            <a:br>
              <a:rPr lang="en-US" sz="2000" dirty="0" smtClean="0">
                <a:solidFill>
                  <a:srgbClr val="000000"/>
                </a:solidFill>
                <a:effectLst/>
              </a:rPr>
            </a:br>
            <a:endParaRPr lang="en-US" sz="900" dirty="0" smtClean="0">
              <a:solidFill>
                <a:srgbClr val="000000"/>
              </a:solidFill>
              <a:effectLst/>
            </a:endParaRPr>
          </a:p>
          <a:p>
            <a:pPr lvl="1">
              <a:lnSpc>
                <a:spcPct val="80000"/>
              </a:lnSpc>
              <a:buSzTx/>
              <a:defRPr/>
            </a:pPr>
            <a:r>
              <a:rPr lang="en-US" sz="2000" dirty="0" smtClean="0">
                <a:solidFill>
                  <a:srgbClr val="000000"/>
                </a:solidFill>
                <a:effectLst/>
              </a:rPr>
              <a:t>Agendas must be posted at all teleconference locations.</a:t>
            </a:r>
            <a:br>
              <a:rPr lang="en-US" sz="2000" dirty="0" smtClean="0">
                <a:solidFill>
                  <a:srgbClr val="000000"/>
                </a:solidFill>
                <a:effectLst/>
              </a:rPr>
            </a:br>
            <a:endParaRPr lang="en-US" sz="800" dirty="0" smtClean="0">
              <a:solidFill>
                <a:srgbClr val="000000"/>
              </a:solidFill>
              <a:effectLst/>
            </a:endParaRPr>
          </a:p>
          <a:p>
            <a:pPr lvl="1">
              <a:lnSpc>
                <a:spcPct val="80000"/>
              </a:lnSpc>
              <a:buSzTx/>
              <a:defRPr/>
            </a:pPr>
            <a:r>
              <a:rPr lang="en-US" sz="2000" dirty="0" smtClean="0">
                <a:solidFill>
                  <a:srgbClr val="000000"/>
                </a:solidFill>
                <a:effectLst/>
              </a:rPr>
              <a:t>Each teleconference location must be identified in the agenda.</a:t>
            </a:r>
          </a:p>
          <a:p>
            <a:pPr lvl="1">
              <a:lnSpc>
                <a:spcPct val="80000"/>
              </a:lnSpc>
              <a:buSzTx/>
              <a:defRPr/>
            </a:pPr>
            <a:endParaRPr lang="en-US" sz="800" dirty="0" smtClean="0">
              <a:solidFill>
                <a:srgbClr val="000000"/>
              </a:solidFill>
              <a:effectLst/>
            </a:endParaRPr>
          </a:p>
          <a:p>
            <a:pPr lvl="1">
              <a:lnSpc>
                <a:spcPct val="80000"/>
              </a:lnSpc>
              <a:buSzTx/>
              <a:defRPr/>
            </a:pPr>
            <a:r>
              <a:rPr lang="en-US" sz="2000" dirty="0" smtClean="0">
                <a:solidFill>
                  <a:srgbClr val="000000"/>
                </a:solidFill>
                <a:effectLst/>
              </a:rPr>
              <a:t>Each teleconference location must be accessible to the public. </a:t>
            </a:r>
          </a:p>
          <a:p>
            <a:pPr lvl="1">
              <a:lnSpc>
                <a:spcPct val="80000"/>
              </a:lnSpc>
              <a:buSzTx/>
              <a:defRPr/>
            </a:pPr>
            <a:endParaRPr lang="en-US" sz="800" dirty="0" smtClean="0">
              <a:solidFill>
                <a:srgbClr val="000000"/>
              </a:solidFill>
              <a:effectLst/>
            </a:endParaRPr>
          </a:p>
          <a:p>
            <a:pPr lvl="1">
              <a:lnSpc>
                <a:spcPct val="80000"/>
              </a:lnSpc>
              <a:buSzTx/>
              <a:defRPr/>
            </a:pPr>
            <a:r>
              <a:rPr lang="en-US" sz="2000" dirty="0" smtClean="0">
                <a:solidFill>
                  <a:srgbClr val="000000"/>
                </a:solidFill>
                <a:effectLst/>
              </a:rPr>
              <a:t>At least a quorum of the board must participate from locations within the district boundaries. </a:t>
            </a:r>
          </a:p>
          <a:p>
            <a:pPr lvl="1">
              <a:lnSpc>
                <a:spcPct val="80000"/>
              </a:lnSpc>
              <a:buSzTx/>
              <a:defRPr/>
            </a:pPr>
            <a:endParaRPr lang="en-US" sz="800" dirty="0" smtClean="0">
              <a:solidFill>
                <a:srgbClr val="000000"/>
              </a:solidFill>
              <a:effectLst/>
            </a:endParaRPr>
          </a:p>
          <a:p>
            <a:pPr lvl="1">
              <a:lnSpc>
                <a:spcPct val="80000"/>
              </a:lnSpc>
              <a:buSzTx/>
              <a:defRPr/>
            </a:pPr>
            <a:r>
              <a:rPr lang="en-US" sz="2000" dirty="0" smtClean="0">
                <a:solidFill>
                  <a:srgbClr val="000000"/>
                </a:solidFill>
                <a:effectLst/>
              </a:rPr>
              <a:t>The agenda must provide for public comment at each teleconference location.</a:t>
            </a:r>
            <a:endParaRPr lang="en-US" sz="2000" dirty="0" smtClean="0">
              <a:solidFill>
                <a:srgbClr val="000000"/>
              </a:solidFill>
            </a:endParaRPr>
          </a:p>
        </p:txBody>
      </p:sp>
      <p:pic>
        <p:nvPicPr>
          <p:cNvPr id="71683" name="Picture 4" descr="MCBD05450_0000[1]"/>
          <p:cNvPicPr>
            <a:picLocks noGrp="1" noChangeAspect="1" noChangeArrowheads="1"/>
          </p:cNvPicPr>
          <p:nvPr>
            <p:ph sz="quarter" idx="2"/>
          </p:nvPr>
        </p:nvPicPr>
        <p:blipFill>
          <a:blip r:embed="rId2" cstate="screen">
            <a:extLst>
              <a:ext uri="{28A0092B-C50C-407E-A947-70E740481C1C}">
                <a14:useLocalDpi xmlns:a14="http://schemas.microsoft.com/office/drawing/2010/main"/>
              </a:ext>
            </a:extLst>
          </a:blip>
          <a:srcRect/>
          <a:stretch>
            <a:fillRect/>
          </a:stretch>
        </p:blipFill>
        <p:spPr>
          <a:xfrm>
            <a:off x="6952197" y="228600"/>
            <a:ext cx="1401763" cy="1370013"/>
          </a:xfr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8004339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Enforcement</a:t>
            </a:r>
            <a:endParaRPr lang="en-US" b="1" dirty="0">
              <a:solidFill>
                <a:srgbClr val="FF6600"/>
              </a:solidFill>
            </a:endParaRPr>
          </a:p>
        </p:txBody>
      </p:sp>
      <p:sp>
        <p:nvSpPr>
          <p:cNvPr id="3" name="Content Placeholder 2"/>
          <p:cNvSpPr>
            <a:spLocks noGrp="1"/>
          </p:cNvSpPr>
          <p:nvPr>
            <p:ph sz="quarter" idx="1"/>
          </p:nvPr>
        </p:nvSpPr>
        <p:spPr/>
        <p:txBody>
          <a:bodyPr/>
          <a:lstStyle/>
          <a:p>
            <a:endParaRPr lang="en-US" dirty="0" smtClean="0"/>
          </a:p>
          <a:p>
            <a:r>
              <a:rPr lang="en-US" dirty="0" smtClean="0"/>
              <a:t>Demand to cure or correct</a:t>
            </a:r>
          </a:p>
          <a:p>
            <a:endParaRPr lang="en-US" dirty="0" smtClean="0"/>
          </a:p>
          <a:p>
            <a:endParaRPr lang="en-US" dirty="0" smtClean="0"/>
          </a:p>
          <a:p>
            <a:r>
              <a:rPr lang="en-US" dirty="0" smtClean="0"/>
              <a:t>Threat to sue</a:t>
            </a:r>
          </a:p>
          <a:p>
            <a:endParaRPr lang="en-US" dirty="0" smtClean="0"/>
          </a:p>
          <a:p>
            <a:endParaRPr lang="en-US" dirty="0" smtClean="0"/>
          </a:p>
          <a:p>
            <a:r>
              <a:rPr lang="en-US" dirty="0" smtClean="0"/>
              <a:t>Lawsuit</a:t>
            </a:r>
            <a:endParaRPr lang="en-US" dirty="0"/>
          </a:p>
        </p:txBody>
      </p:sp>
    </p:spTree>
    <p:extLst>
      <p:ext uri="{BB962C8B-B14F-4D97-AF65-F5344CB8AC3E}">
        <p14:creationId xmlns:p14="http://schemas.microsoft.com/office/powerpoint/2010/main" val="10261645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A Short </a:t>
            </a:r>
            <a:r>
              <a:rPr lang="en-US" b="1" dirty="0">
                <a:solidFill>
                  <a:srgbClr val="FF6600"/>
                </a:solidFill>
              </a:rPr>
              <a:t>Q</a:t>
            </a:r>
            <a:r>
              <a:rPr lang="en-US" b="1" dirty="0" smtClean="0">
                <a:solidFill>
                  <a:srgbClr val="FF6600"/>
                </a:solidFill>
              </a:rPr>
              <a:t>uiz</a:t>
            </a:r>
            <a:endParaRPr lang="en-US" b="1" dirty="0">
              <a:solidFill>
                <a:srgbClr val="FF6600"/>
              </a:solidFill>
            </a:endParaRPr>
          </a:p>
        </p:txBody>
      </p:sp>
      <p:pic>
        <p:nvPicPr>
          <p:cNvPr id="4" name="Content Placeholder 3" descr="quiz.jpg"/>
          <p:cNvPicPr>
            <a:picLocks noGrp="1" noChangeAspect="1"/>
          </p:cNvPicPr>
          <p:nvPr>
            <p:ph sz="quarter" idx="1"/>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158222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62356" y="228600"/>
            <a:ext cx="8534400" cy="758952"/>
          </a:xfrm>
        </p:spPr>
        <p:txBody>
          <a:bodyPr rtlCol="0">
            <a:normAutofit/>
          </a:bodyPr>
          <a:lstStyle/>
          <a:p>
            <a:pPr eaLnBrk="1" fontAlgn="auto" hangingPunct="1">
              <a:spcAft>
                <a:spcPts val="0"/>
              </a:spcAft>
              <a:defRPr/>
            </a:pPr>
            <a:r>
              <a:rPr lang="en-US" b="1" dirty="0" smtClean="0">
                <a:solidFill>
                  <a:srgbClr val="FF6600"/>
                </a:solidFill>
                <a:ea typeface="+mj-ea"/>
                <a:cs typeface="+mj-cs"/>
              </a:rPr>
              <a:t>Who Must Comply with the Brown Act?</a:t>
            </a:r>
            <a:endParaRPr lang="en-US" b="1" dirty="0">
              <a:solidFill>
                <a:srgbClr val="FF6600"/>
              </a:solidFill>
              <a:ea typeface="+mj-ea"/>
              <a:cs typeface="+mj-cs"/>
            </a:endParaRPr>
          </a:p>
        </p:txBody>
      </p:sp>
      <p:sp>
        <p:nvSpPr>
          <p:cNvPr id="30723" name="Content Placeholder 2" descr="Rectangle: Click to edit Master text styles&#10;Second level&#10;Third level&#10;Fourth level&#10;Fifth level"/>
          <p:cNvSpPr>
            <a:spLocks noGrp="1"/>
          </p:cNvSpPr>
          <p:nvPr>
            <p:ph sz="quarter" idx="1"/>
          </p:nvPr>
        </p:nvSpPr>
        <p:spPr/>
        <p:txBody>
          <a:bodyPr>
            <a:normAutofit lnSpcReduction="10000"/>
          </a:bodyPr>
          <a:lstStyle/>
          <a:p>
            <a:pPr marL="0" indent="0" eaLnBrk="1" hangingPunct="1">
              <a:buNone/>
            </a:pPr>
            <a:r>
              <a:rPr lang="en-US" dirty="0" smtClean="0">
                <a:ea typeface="ＭＳ Ｐゴシック" charset="-128"/>
                <a:cs typeface="ＭＳ Ｐゴシック" charset="-128"/>
              </a:rPr>
              <a:t>A. Board </a:t>
            </a:r>
            <a:r>
              <a:rPr lang="en-US" dirty="0">
                <a:ea typeface="ＭＳ Ｐゴシック" charset="-128"/>
                <a:cs typeface="ＭＳ Ｐゴシック" charset="-128"/>
              </a:rPr>
              <a:t>of </a:t>
            </a:r>
            <a:r>
              <a:rPr lang="en-US" dirty="0" smtClean="0">
                <a:ea typeface="ＭＳ Ｐゴシック" charset="-128"/>
                <a:cs typeface="ＭＳ Ｐゴシック" charset="-128"/>
              </a:rPr>
              <a:t>Trustees</a:t>
            </a:r>
          </a:p>
          <a:p>
            <a:pPr marL="0" indent="0" eaLnBrk="1" hangingPunct="1">
              <a:buNone/>
            </a:pPr>
            <a:endParaRPr lang="en-US" dirty="0">
              <a:ea typeface="ＭＳ Ｐゴシック" charset="-128"/>
              <a:cs typeface="ＭＳ Ｐゴシック" charset="-128"/>
            </a:endParaRPr>
          </a:p>
          <a:p>
            <a:pPr eaLnBrk="1" hangingPunct="1">
              <a:buFontTx/>
              <a:buNone/>
            </a:pPr>
            <a:r>
              <a:rPr lang="en-US" dirty="0">
                <a:ea typeface="ＭＳ Ｐゴシック" charset="-128"/>
                <a:cs typeface="ＭＳ Ｐゴシック" charset="-128"/>
              </a:rPr>
              <a:t>B. Academic </a:t>
            </a:r>
            <a:r>
              <a:rPr lang="en-US" dirty="0" smtClean="0">
                <a:ea typeface="ＭＳ Ｐゴシック" charset="-128"/>
                <a:cs typeface="ＭＳ Ｐゴシック" charset="-128"/>
              </a:rPr>
              <a:t>Senate</a:t>
            </a:r>
          </a:p>
          <a:p>
            <a:pPr eaLnBrk="1" hangingPunct="1">
              <a:buFontTx/>
              <a:buNone/>
            </a:pPr>
            <a:endParaRPr lang="en-US" dirty="0">
              <a:ea typeface="ＭＳ Ｐゴシック" charset="-128"/>
              <a:cs typeface="ＭＳ Ｐゴシック" charset="-128"/>
            </a:endParaRPr>
          </a:p>
          <a:p>
            <a:pPr eaLnBrk="1" hangingPunct="1">
              <a:buFontTx/>
              <a:buNone/>
            </a:pPr>
            <a:r>
              <a:rPr lang="en-US" dirty="0">
                <a:ea typeface="ＭＳ Ｐゴシック" charset="-128"/>
                <a:cs typeface="ＭＳ Ｐゴシック" charset="-128"/>
              </a:rPr>
              <a:t>C. Subcommittees of the Board of </a:t>
            </a:r>
            <a:r>
              <a:rPr lang="en-US" dirty="0" smtClean="0">
                <a:ea typeface="ＭＳ Ｐゴシック" charset="-128"/>
                <a:cs typeface="ＭＳ Ｐゴシック" charset="-128"/>
              </a:rPr>
              <a:t>Trustees</a:t>
            </a:r>
          </a:p>
          <a:p>
            <a:pPr eaLnBrk="1" hangingPunct="1">
              <a:buFontTx/>
              <a:buNone/>
            </a:pPr>
            <a:endParaRPr lang="en-US" dirty="0">
              <a:ea typeface="ＭＳ Ｐゴシック" charset="-128"/>
              <a:cs typeface="ＭＳ Ｐゴシック" charset="-128"/>
            </a:endParaRPr>
          </a:p>
          <a:p>
            <a:pPr eaLnBrk="1" hangingPunct="1">
              <a:buFontTx/>
              <a:buNone/>
            </a:pPr>
            <a:r>
              <a:rPr lang="en-US" dirty="0">
                <a:ea typeface="ＭＳ Ｐゴシック" charset="-128"/>
                <a:cs typeface="ＭＳ Ｐゴシック" charset="-128"/>
              </a:rPr>
              <a:t>D. Senate </a:t>
            </a:r>
            <a:r>
              <a:rPr lang="en-US" dirty="0" smtClean="0">
                <a:ea typeface="ＭＳ Ｐゴシック" charset="-128"/>
                <a:cs typeface="ＭＳ Ｐゴシック" charset="-128"/>
              </a:rPr>
              <a:t>committees, subcommittees </a:t>
            </a:r>
            <a:r>
              <a:rPr lang="en-US" dirty="0">
                <a:ea typeface="ＭＳ Ｐゴシック" charset="-128"/>
                <a:cs typeface="ＭＳ Ｐゴシック" charset="-128"/>
              </a:rPr>
              <a:t>and Curriculum </a:t>
            </a:r>
            <a:r>
              <a:rPr lang="en-US" dirty="0" smtClean="0">
                <a:ea typeface="ＭＳ Ｐゴシック" charset="-128"/>
                <a:cs typeface="ＭＳ Ｐゴシック" charset="-128"/>
              </a:rPr>
              <a:t>committee</a:t>
            </a:r>
          </a:p>
          <a:p>
            <a:pPr eaLnBrk="1" hangingPunct="1">
              <a:buFontTx/>
              <a:buNone/>
            </a:pPr>
            <a:endParaRPr lang="en-US" dirty="0">
              <a:ea typeface="ＭＳ Ｐゴシック" charset="-128"/>
              <a:cs typeface="ＭＳ Ｐゴシック" charset="-128"/>
            </a:endParaRPr>
          </a:p>
          <a:p>
            <a:pPr eaLnBrk="1" hangingPunct="1">
              <a:buFontTx/>
              <a:buNone/>
            </a:pPr>
            <a:r>
              <a:rPr lang="en-US" dirty="0">
                <a:ea typeface="ＭＳ Ｐゴシック" charset="-128"/>
                <a:cs typeface="ＭＳ Ｐゴシック" charset="-128"/>
              </a:rPr>
              <a:t>E. All of the above</a:t>
            </a:r>
          </a:p>
        </p:txBody>
      </p:sp>
    </p:spTree>
    <p:extLst>
      <p:ext uri="{BB962C8B-B14F-4D97-AF65-F5344CB8AC3E}">
        <p14:creationId xmlns:p14="http://schemas.microsoft.com/office/powerpoint/2010/main" val="351867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0723">
                                            <p:txEl>
                                              <p:pRg st="8" end="8"/>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FF6600"/>
                </a:solidFill>
              </a:rPr>
              <a:t>Bottom Line</a:t>
            </a:r>
            <a:endParaRPr lang="en-US" b="1" dirty="0">
              <a:solidFill>
                <a:srgbClr val="FF6600"/>
              </a:solidFill>
            </a:endParaRPr>
          </a:p>
        </p:txBody>
      </p:sp>
      <p:sp>
        <p:nvSpPr>
          <p:cNvPr id="5" name="Content Placeholder 4"/>
          <p:cNvSpPr>
            <a:spLocks noGrp="1"/>
          </p:cNvSpPr>
          <p:nvPr>
            <p:ph sz="half" idx="1"/>
          </p:nvPr>
        </p:nvSpPr>
        <p:spPr/>
        <p:txBody>
          <a:bodyPr/>
          <a:lstStyle/>
          <a:p>
            <a:r>
              <a:rPr lang="en-US" dirty="0" smtClean="0"/>
              <a:t>Commitment to</a:t>
            </a:r>
          </a:p>
          <a:p>
            <a:pPr lvl="1"/>
            <a:r>
              <a:rPr lang="en-US" dirty="0" smtClean="0">
                <a:solidFill>
                  <a:srgbClr val="000000"/>
                </a:solidFill>
              </a:rPr>
              <a:t>Openness</a:t>
            </a:r>
          </a:p>
          <a:p>
            <a:pPr lvl="1"/>
            <a:r>
              <a:rPr lang="en-US" dirty="0" smtClean="0">
                <a:solidFill>
                  <a:srgbClr val="000000"/>
                </a:solidFill>
              </a:rPr>
              <a:t>Transparency</a:t>
            </a:r>
          </a:p>
          <a:p>
            <a:pPr lvl="1"/>
            <a:r>
              <a:rPr lang="en-US" dirty="0" smtClean="0">
                <a:solidFill>
                  <a:srgbClr val="000000"/>
                </a:solidFill>
              </a:rPr>
              <a:t>Public access to information</a:t>
            </a:r>
          </a:p>
          <a:p>
            <a:endParaRPr lang="en-US" dirty="0"/>
          </a:p>
        </p:txBody>
      </p:sp>
      <p:pic>
        <p:nvPicPr>
          <p:cNvPr id="7" name="Content Placeholder 6" descr="Questions.jpg"/>
          <p:cNvPicPr>
            <a:picLocks noGrp="1" noChangeAspect="1"/>
          </p:cNvPicPr>
          <p:nvPr>
            <p:ph sz="half" idx="2"/>
          </p:nvPr>
        </p:nvPicPr>
        <p:blipFill>
          <a:blip r:embed="rId2" cstate="screen">
            <a:extLst>
              <a:ext uri="{28A0092B-C50C-407E-A947-70E740481C1C}">
                <a14:useLocalDpi xmlns:a14="http://schemas.microsoft.com/office/drawing/2010/main"/>
              </a:ext>
            </a:extLst>
          </a:blip>
          <a:srcRect t="-12459" b="-12459"/>
          <a:stretch>
            <a:fillRect/>
          </a:stretch>
        </p:blipFill>
        <p:spPr/>
      </p:pic>
    </p:spTree>
    <p:extLst>
      <p:ext uri="{BB962C8B-B14F-4D97-AF65-F5344CB8AC3E}">
        <p14:creationId xmlns:p14="http://schemas.microsoft.com/office/powerpoint/2010/main" val="2641899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6600"/>
                </a:solidFill>
              </a:rPr>
              <a:t>Resources Available</a:t>
            </a:r>
            <a:endParaRPr lang="en-US" b="1" dirty="0">
              <a:solidFill>
                <a:srgbClr val="FF6600"/>
              </a:solidFill>
            </a:endParaRPr>
          </a:p>
        </p:txBody>
      </p:sp>
      <p:sp>
        <p:nvSpPr>
          <p:cNvPr id="3" name="Content Placeholder 2"/>
          <p:cNvSpPr>
            <a:spLocks noGrp="1"/>
          </p:cNvSpPr>
          <p:nvPr>
            <p:ph sz="quarter" idx="1"/>
          </p:nvPr>
        </p:nvSpPr>
        <p:spPr>
          <a:xfrm>
            <a:off x="301752" y="1527047"/>
            <a:ext cx="8503920" cy="5025033"/>
          </a:xfrm>
        </p:spPr>
        <p:txBody>
          <a:bodyPr>
            <a:normAutofit/>
          </a:bodyPr>
          <a:lstStyle/>
          <a:p>
            <a:r>
              <a:rPr lang="en-US" b="1" dirty="0" smtClean="0"/>
              <a:t>Text of the Brown Act – click </a:t>
            </a:r>
            <a:r>
              <a:rPr lang="en-US" b="1" dirty="0" smtClean="0">
                <a:hlinkClick r:id="rId2"/>
              </a:rPr>
              <a:t>here</a:t>
            </a:r>
            <a:endParaRPr lang="en-US" b="1" dirty="0" smtClean="0"/>
          </a:p>
          <a:p>
            <a:pPr marL="0" indent="0">
              <a:buNone/>
            </a:pPr>
            <a:endParaRPr lang="en-US" b="1" dirty="0" smtClean="0"/>
          </a:p>
          <a:p>
            <a:r>
              <a:rPr lang="en-US" b="1" dirty="0" smtClean="0"/>
              <a:t>CA Attorney General Guide (2003):</a:t>
            </a:r>
          </a:p>
          <a:p>
            <a:pPr marL="402336" lvl="1" indent="0">
              <a:buNone/>
            </a:pPr>
            <a:r>
              <a:rPr lang="en-US" sz="2400" b="1" i="1" dirty="0" smtClean="0">
                <a:hlinkClick r:id="rId3"/>
              </a:rPr>
              <a:t>http</a:t>
            </a:r>
            <a:r>
              <a:rPr lang="en-US" sz="2400" b="1" i="1" dirty="0">
                <a:hlinkClick r:id="rId3"/>
              </a:rPr>
              <a:t>://oag.ca.gov/sites/all/files/agweb/pdfs/publications/brownAct2003.pdf</a:t>
            </a:r>
            <a:r>
              <a:rPr lang="en-US" sz="2400" b="1" i="1" dirty="0" smtClean="0"/>
              <a:t>?</a:t>
            </a:r>
          </a:p>
          <a:p>
            <a:pPr marL="82296" indent="0">
              <a:buNone/>
            </a:pPr>
            <a:endParaRPr lang="en-US" b="1" dirty="0" smtClean="0"/>
          </a:p>
          <a:p>
            <a:r>
              <a:rPr lang="en-US" b="1" dirty="0" smtClean="0"/>
              <a:t>League of California Cities 2010 Brown Act Guide:</a:t>
            </a:r>
          </a:p>
          <a:p>
            <a:pPr marL="402336" lvl="1" indent="0">
              <a:buNone/>
            </a:pPr>
            <a:r>
              <a:rPr lang="en-US" sz="2400" b="1" i="1" dirty="0" smtClean="0">
                <a:hlinkClick r:id="rId4"/>
              </a:rPr>
              <a:t>http</a:t>
            </a:r>
            <a:r>
              <a:rPr lang="en-US" sz="2400" b="1" i="1" dirty="0">
                <a:hlinkClick r:id="rId4"/>
              </a:rPr>
              <a:t>://www.cacities.org/UploadedFiles/LeagueInternet/86/86f75625-b7df-4fc8-ab60-</a:t>
            </a:r>
            <a:r>
              <a:rPr lang="en-US" sz="2400" b="1" i="1" dirty="0" smtClean="0">
                <a:hlinkClick r:id="rId4"/>
              </a:rPr>
              <a:t>de577631ef1e.pdf</a:t>
            </a:r>
            <a:endParaRPr lang="en-US" sz="2400" b="1" i="1" dirty="0" smtClean="0"/>
          </a:p>
          <a:p>
            <a:pPr marL="402336" lvl="1" indent="0">
              <a:buNone/>
            </a:pPr>
            <a:endParaRPr lang="en-US" sz="2400" b="1" i="1" dirty="0" smtClean="0"/>
          </a:p>
          <a:p>
            <a:pPr marL="402336" lvl="1" indent="0">
              <a:buNone/>
            </a:pPr>
            <a:endParaRPr lang="en-US" sz="2400" b="1" i="1" dirty="0"/>
          </a:p>
        </p:txBody>
      </p:sp>
    </p:spTree>
    <p:extLst>
      <p:ext uri="{BB962C8B-B14F-4D97-AF65-F5344CB8AC3E}">
        <p14:creationId xmlns:p14="http://schemas.microsoft.com/office/powerpoint/2010/main" val="2268461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Questions?</a:t>
            </a:r>
            <a:endParaRPr lang="en-US" b="1" dirty="0">
              <a:solidFill>
                <a:srgbClr val="FF6600"/>
              </a:solidFill>
            </a:endParaRPr>
          </a:p>
        </p:txBody>
      </p:sp>
      <p:sp>
        <p:nvSpPr>
          <p:cNvPr id="3" name="Content Placeholder 2"/>
          <p:cNvSpPr>
            <a:spLocks noGrp="1"/>
          </p:cNvSpPr>
          <p:nvPr>
            <p:ph sz="quarter" idx="1"/>
          </p:nvPr>
        </p:nvSpPr>
        <p:spPr/>
        <p:txBody>
          <a:bodyPr/>
          <a:lstStyle/>
          <a:p>
            <a:pPr marL="0" indent="0" algn="ctr">
              <a:buNone/>
            </a:pPr>
            <a:endParaRPr lang="en-US" dirty="0"/>
          </a:p>
          <a:p>
            <a:pPr marL="0" indent="0" algn="ctr">
              <a:buNone/>
            </a:pPr>
            <a:r>
              <a:rPr lang="en-US" dirty="0" smtClean="0"/>
              <a:t>Randy Beach- </a:t>
            </a:r>
            <a:r>
              <a:rPr lang="en-US" dirty="0" smtClean="0">
                <a:hlinkClick r:id="rId2"/>
              </a:rPr>
              <a:t>rbeach@swccd.edu</a:t>
            </a:r>
            <a:r>
              <a:rPr lang="en-US" dirty="0" smtClean="0"/>
              <a:t> </a:t>
            </a:r>
            <a:endParaRPr lang="en-US" dirty="0" smtClean="0"/>
          </a:p>
          <a:p>
            <a:pPr marL="0" indent="0" algn="ctr">
              <a:buNone/>
            </a:pPr>
            <a:r>
              <a:rPr lang="en-US" dirty="0"/>
              <a:t>Sam </a:t>
            </a:r>
            <a:r>
              <a:rPr lang="en-US" dirty="0" smtClean="0"/>
              <a:t>Foster- </a:t>
            </a:r>
            <a:r>
              <a:rPr lang="en-US" dirty="0" smtClean="0">
                <a:hlinkClick r:id="rId3"/>
              </a:rPr>
              <a:t>sfoster@fullcoll.edu</a:t>
            </a:r>
            <a:r>
              <a:rPr lang="en-US" dirty="0" smtClean="0"/>
              <a:t>  </a:t>
            </a:r>
            <a:endParaRPr lang="en-US" dirty="0" smtClean="0"/>
          </a:p>
          <a:p>
            <a:pPr marL="0" indent="0" algn="ctr">
              <a:buNone/>
            </a:pPr>
            <a:r>
              <a:rPr lang="en-US" dirty="0" smtClean="0"/>
              <a:t>Conan </a:t>
            </a:r>
            <a:r>
              <a:rPr lang="en-US" dirty="0" smtClean="0"/>
              <a:t>McKay – </a:t>
            </a:r>
            <a:r>
              <a:rPr lang="en-US" dirty="0" smtClean="0">
                <a:hlinkClick r:id="rId4"/>
              </a:rPr>
              <a:t>cmckay@mendocino.edu</a:t>
            </a:r>
            <a:endParaRPr lang="en-US" dirty="0" smtClean="0"/>
          </a:p>
          <a:p>
            <a:pPr marL="0" indent="0" algn="ctr">
              <a:buNone/>
            </a:pPr>
            <a:endParaRPr lang="en-US" dirty="0" smtClean="0"/>
          </a:p>
          <a:p>
            <a:pPr marL="0" indent="0">
              <a:buNone/>
            </a:pPr>
            <a:endParaRPr lang="en-US" dirty="0"/>
          </a:p>
          <a:p>
            <a:pPr marL="0" indent="0" algn="ctr">
              <a:buNone/>
            </a:pPr>
            <a:r>
              <a:rPr lang="en-US" sz="4000" dirty="0" smtClean="0"/>
              <a:t>Thank you!</a:t>
            </a:r>
            <a:endParaRPr lang="en-US" sz="4000" dirty="0"/>
          </a:p>
        </p:txBody>
      </p:sp>
    </p:spTree>
    <p:extLst>
      <p:ext uri="{BB962C8B-B14F-4D97-AF65-F5344CB8AC3E}">
        <p14:creationId xmlns:p14="http://schemas.microsoft.com/office/powerpoint/2010/main" val="445949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Description</a:t>
            </a:r>
            <a:endParaRPr lang="en-US" b="1" dirty="0">
              <a:solidFill>
                <a:srgbClr val="FF6600"/>
              </a:solidFill>
            </a:endParaRPr>
          </a:p>
        </p:txBody>
      </p:sp>
      <p:sp>
        <p:nvSpPr>
          <p:cNvPr id="3" name="Content Placeholder 2"/>
          <p:cNvSpPr>
            <a:spLocks noGrp="1"/>
          </p:cNvSpPr>
          <p:nvPr>
            <p:ph sz="quarter" idx="1"/>
          </p:nvPr>
        </p:nvSpPr>
        <p:spPr/>
        <p:txBody>
          <a:bodyPr>
            <a:normAutofit/>
          </a:bodyPr>
          <a:lstStyle/>
          <a:p>
            <a:pPr marL="0" indent="0">
              <a:buNone/>
            </a:pPr>
            <a:r>
              <a:rPr lang="en-US" sz="2400" dirty="0"/>
              <a:t>Complying with the Brown Act does not have to cause you pain and discomfort. In fact, the Brown Act can be useful for you as you navigate your role as a senate leader. With a little planning and rule-setting, the Brown Act and parliamentary procedure can help your meetings and projects run smoothly. In this breakout, presenters will explore the twisty turns of the Brown Act and parliamentary procedure while answering questions about what you can, should, and must do to maintain transparency and legal compliance.</a:t>
            </a:r>
            <a:endParaRPr lang="en-US" sz="2400" dirty="0" smtClean="0"/>
          </a:p>
        </p:txBody>
      </p:sp>
    </p:spTree>
    <p:extLst>
      <p:ext uri="{BB962C8B-B14F-4D97-AF65-F5344CB8AC3E}">
        <p14:creationId xmlns:p14="http://schemas.microsoft.com/office/powerpoint/2010/main" val="3294089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1" name="Rectangle 15"/>
          <p:cNvSpPr>
            <a:spLocks noGrp="1" noChangeArrowheads="1"/>
          </p:cNvSpPr>
          <p:nvPr>
            <p:ph type="title"/>
          </p:nvPr>
        </p:nvSpPr>
        <p:spPr>
          <a:xfrm>
            <a:off x="457200" y="277813"/>
            <a:ext cx="8229600" cy="775014"/>
          </a:xfrm>
        </p:spPr>
        <p:txBody>
          <a:bodyPr/>
          <a:lstStyle/>
          <a:p>
            <a:pPr eaLnBrk="1" hangingPunct="1">
              <a:defRPr/>
            </a:pPr>
            <a:r>
              <a:rPr lang="en-US" b="1" dirty="0" smtClean="0">
                <a:solidFill>
                  <a:srgbClr val="FF6600"/>
                </a:solidFill>
                <a:latin typeface="Arial" charset="0"/>
                <a:cs typeface="+mj-cs"/>
              </a:rPr>
              <a:t>The Brown Act - Open </a:t>
            </a:r>
            <a:r>
              <a:rPr lang="en-US" b="1" dirty="0">
                <a:solidFill>
                  <a:srgbClr val="FF6600"/>
                </a:solidFill>
                <a:latin typeface="Arial" charset="0"/>
                <a:cs typeface="+mj-cs"/>
              </a:rPr>
              <a:t>and Public</a:t>
            </a:r>
          </a:p>
        </p:txBody>
      </p:sp>
      <p:pic>
        <p:nvPicPr>
          <p:cNvPr id="24579" name="Picture 14" descr="brown2"/>
          <p:cNvPicPr>
            <a:picLocks noGrp="1" noChangeAspect="1" noChangeArrowheads="1"/>
          </p:cNvPicPr>
          <p:nvPr>
            <p:ph sz="half" idx="1"/>
          </p:nvPr>
        </p:nvPicPr>
        <p:blipFill>
          <a:blip r:embed="rId3">
            <a:extLst>
              <a:ext uri="{28A0092B-C50C-407E-A947-70E740481C1C}">
                <a14:useLocalDpi xmlns:a14="http://schemas.microsoft.com/office/drawing/2010/main"/>
              </a:ext>
            </a:extLst>
          </a:blip>
          <a:srcRect/>
          <a:stretch>
            <a:fillRect/>
          </a:stretch>
        </p:blipFill>
        <p:spPr>
          <a:xfrm>
            <a:off x="1174750" y="1957388"/>
            <a:ext cx="2717800" cy="3567112"/>
          </a:xfrm>
          <a:noFill/>
          <a:ln w="25400">
            <a:solidFill>
              <a:srgbClr val="000000"/>
            </a:solidFill>
          </a:ln>
          <a:extLst>
            <a:ext uri="{909E8E84-426E-40dd-AFC4-6F175D3DCCD1}">
              <a14:hiddenFill xmlns:a14="http://schemas.microsoft.com/office/drawing/2010/main" xmlns="">
                <a:solidFill>
                  <a:srgbClr val="FFFFFF"/>
                </a:solidFill>
              </a14:hiddenFill>
            </a:ext>
          </a:extLst>
        </p:spPr>
      </p:pic>
      <p:sp>
        <p:nvSpPr>
          <p:cNvPr id="29700" name="Rectangle 4"/>
          <p:cNvSpPr>
            <a:spLocks noGrp="1" noChangeArrowheads="1"/>
          </p:cNvSpPr>
          <p:nvPr>
            <p:ph type="body" sz="half" idx="2"/>
          </p:nvPr>
        </p:nvSpPr>
        <p:spPr>
          <a:xfrm>
            <a:off x="4495800" y="1981200"/>
            <a:ext cx="4371975" cy="4648200"/>
          </a:xfrm>
        </p:spPr>
        <p:txBody>
          <a:bodyPr/>
          <a:lstStyle/>
          <a:p>
            <a:pPr eaLnBrk="1" hangingPunct="1">
              <a:buFont typeface="Wingdings" charset="0"/>
              <a:buNone/>
              <a:defRPr/>
            </a:pPr>
            <a:r>
              <a:rPr lang="en-US" i="1" dirty="0"/>
              <a:t>  </a:t>
            </a:r>
            <a:r>
              <a:rPr lang="ja-JP" altLang="en-US" i="1" dirty="0"/>
              <a:t>“</a:t>
            </a:r>
            <a:r>
              <a:rPr lang="en-US" i="1" dirty="0"/>
              <a:t> </a:t>
            </a:r>
            <a:r>
              <a:rPr lang="en-US" sz="2800" dirty="0"/>
              <a:t>The people, in delegating authority, do not give their public servants the right to decide what is good for the people to know and what is not good for them to know.</a:t>
            </a:r>
            <a:r>
              <a:rPr lang="ja-JP" altLang="en-US" sz="2800" dirty="0"/>
              <a:t>”</a:t>
            </a:r>
            <a:r>
              <a:rPr lang="en-US" sz="2800" dirty="0"/>
              <a:t> California Government Code </a:t>
            </a:r>
            <a:r>
              <a:rPr lang="en-US" sz="2800" dirty="0">
                <a:cs typeface="Tahoma" charset="0"/>
              </a:rPr>
              <a:t>§54950</a:t>
            </a:r>
          </a:p>
          <a:p>
            <a:pPr eaLnBrk="1" hangingPunct="1">
              <a:buFont typeface="Wingdings" charset="0"/>
              <a:buNone/>
              <a:defRPr/>
            </a:pPr>
            <a:endParaRPr lang="en-US" sz="2800" dirty="0"/>
          </a:p>
        </p:txBody>
      </p:sp>
      <p:sp>
        <p:nvSpPr>
          <p:cNvPr id="24580" name="Text Box 17"/>
          <p:cNvSpPr txBox="1">
            <a:spLocks noChangeArrowheads="1"/>
          </p:cNvSpPr>
          <p:nvPr/>
        </p:nvSpPr>
        <p:spPr bwMode="auto">
          <a:xfrm>
            <a:off x="838200" y="5791200"/>
            <a:ext cx="3352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spcBef>
                <a:spcPct val="50000"/>
              </a:spcBef>
            </a:pPr>
            <a:r>
              <a:rPr lang="en-US">
                <a:latin typeface="Times New Roman" charset="0"/>
              </a:rPr>
              <a:t>Ralph M. Brown 1959 </a:t>
            </a:r>
            <a:r>
              <a:rPr lang="en-US" sz="1200">
                <a:latin typeface="Times New Roman" charset="0"/>
              </a:rPr>
              <a:t>Photo courtesy The Modesto Bee</a:t>
            </a:r>
            <a:r>
              <a:rPr lang="en-US">
                <a:latin typeface="Times New Roman" charset="0"/>
              </a:rPr>
              <a:t> </a:t>
            </a:r>
          </a:p>
        </p:txBody>
      </p:sp>
    </p:spTree>
    <p:extLst>
      <p:ext uri="{BB962C8B-B14F-4D97-AF65-F5344CB8AC3E}">
        <p14:creationId xmlns:p14="http://schemas.microsoft.com/office/powerpoint/2010/main" val="319522758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6600"/>
                </a:solidFill>
              </a:rPr>
              <a:t>The Brown Act? </a:t>
            </a:r>
            <a:endParaRPr lang="en-US" sz="2800" b="1" dirty="0">
              <a:solidFill>
                <a:srgbClr val="FF6600"/>
              </a:solidFill>
            </a:endParaRPr>
          </a:p>
        </p:txBody>
      </p:sp>
      <p:sp>
        <p:nvSpPr>
          <p:cNvPr id="3" name="Content Placeholder 2"/>
          <p:cNvSpPr>
            <a:spLocks noGrp="1"/>
          </p:cNvSpPr>
          <p:nvPr>
            <p:ph sz="quarter" idx="1"/>
          </p:nvPr>
        </p:nvSpPr>
        <p:spPr/>
        <p:txBody>
          <a:bodyPr/>
          <a:lstStyle/>
          <a:p>
            <a:pPr marL="0" indent="0">
              <a:buNone/>
            </a:pPr>
            <a:endParaRPr lang="en-US" dirty="0"/>
          </a:p>
          <a:p>
            <a:pPr marL="0" indent="0">
              <a:buNone/>
            </a:pPr>
            <a:endParaRPr lang="en-US" dirty="0" smtClean="0"/>
          </a:p>
          <a:p>
            <a:pPr marL="0" indent="0" algn="ctr">
              <a:buNone/>
            </a:pPr>
            <a:endParaRPr lang="en-US" sz="3600" dirty="0" smtClean="0"/>
          </a:p>
          <a:p>
            <a:pPr marL="0" indent="0" algn="ctr">
              <a:buNone/>
            </a:pPr>
            <a:r>
              <a:rPr lang="en-US" sz="3600" dirty="0" smtClean="0"/>
              <a:t>What’s the strangest thing you've ever heard about Brown Act requirements?</a:t>
            </a:r>
            <a:endParaRPr lang="en-US" sz="3600" dirty="0"/>
          </a:p>
        </p:txBody>
      </p:sp>
    </p:spTree>
    <p:extLst>
      <p:ext uri="{BB962C8B-B14F-4D97-AF65-F5344CB8AC3E}">
        <p14:creationId xmlns:p14="http://schemas.microsoft.com/office/powerpoint/2010/main" val="1669445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The Brown Act</a:t>
            </a:r>
            <a:endParaRPr lang="en-US" b="1" dirty="0">
              <a:solidFill>
                <a:srgbClr val="FF6600"/>
              </a:solidFill>
            </a:endParaRPr>
          </a:p>
        </p:txBody>
      </p:sp>
      <p:sp>
        <p:nvSpPr>
          <p:cNvPr id="3" name="Content Placeholder 2"/>
          <p:cNvSpPr>
            <a:spLocks noGrp="1"/>
          </p:cNvSpPr>
          <p:nvPr>
            <p:ph sz="quarter" idx="1"/>
          </p:nvPr>
        </p:nvSpPr>
        <p:spPr/>
        <p:txBody>
          <a:bodyPr>
            <a:normAutofit lnSpcReduction="10000"/>
          </a:bodyPr>
          <a:lstStyle/>
          <a:p>
            <a:r>
              <a:rPr lang="en-US" dirty="0" smtClean="0"/>
              <a:t>Applies to meetings of all </a:t>
            </a:r>
            <a:r>
              <a:rPr lang="en-US" u="sng" dirty="0" smtClean="0"/>
              <a:t>local</a:t>
            </a:r>
            <a:r>
              <a:rPr lang="en-US" dirty="0" smtClean="0"/>
              <a:t> legislative bodies (GC 54952) including</a:t>
            </a:r>
          </a:p>
          <a:p>
            <a:endParaRPr lang="en-US" dirty="0" smtClean="0">
              <a:solidFill>
                <a:srgbClr val="000000"/>
              </a:solidFill>
            </a:endParaRPr>
          </a:p>
          <a:p>
            <a:pPr lvl="1"/>
            <a:r>
              <a:rPr lang="en-US" dirty="0" smtClean="0">
                <a:solidFill>
                  <a:srgbClr val="000000"/>
                </a:solidFill>
              </a:rPr>
              <a:t>The Board of Trustees</a:t>
            </a:r>
          </a:p>
          <a:p>
            <a:pPr lvl="1"/>
            <a:endParaRPr lang="en-US" dirty="0" smtClean="0">
              <a:solidFill>
                <a:srgbClr val="000000"/>
              </a:solidFill>
            </a:endParaRPr>
          </a:p>
          <a:p>
            <a:pPr lvl="1"/>
            <a:r>
              <a:rPr lang="en-US" dirty="0" smtClean="0">
                <a:solidFill>
                  <a:srgbClr val="000000"/>
                </a:solidFill>
              </a:rPr>
              <a:t>Any subcommittee or task force created by the Board with a majority of Board members serving on the group</a:t>
            </a:r>
          </a:p>
          <a:p>
            <a:pPr lvl="1"/>
            <a:endParaRPr lang="en-US" dirty="0" smtClean="0">
              <a:solidFill>
                <a:srgbClr val="000000"/>
              </a:solidFill>
            </a:endParaRPr>
          </a:p>
          <a:p>
            <a:pPr lvl="1"/>
            <a:r>
              <a:rPr lang="en-US" dirty="0" smtClean="0">
                <a:solidFill>
                  <a:srgbClr val="000000"/>
                </a:solidFill>
              </a:rPr>
              <a:t>Any subcommittee or task force created by the Board which has a definite ongoing charge (either decision-making or advisory) </a:t>
            </a:r>
            <a:r>
              <a:rPr lang="en-US" u="sng" dirty="0" smtClean="0">
                <a:solidFill>
                  <a:srgbClr val="000000"/>
                </a:solidFill>
              </a:rPr>
              <a:t>OR</a:t>
            </a:r>
            <a:r>
              <a:rPr lang="en-US" dirty="0" smtClean="0">
                <a:solidFill>
                  <a:srgbClr val="000000"/>
                </a:solidFill>
              </a:rPr>
              <a:t> has a regularly-scheduled meeting set by the Board, regardless of Board membership</a:t>
            </a:r>
            <a:endParaRPr lang="en-US" u="sng" dirty="0">
              <a:solidFill>
                <a:srgbClr val="000000"/>
              </a:solidFill>
            </a:endParaRPr>
          </a:p>
        </p:txBody>
      </p:sp>
    </p:spTree>
    <p:extLst>
      <p:ext uri="{BB962C8B-B14F-4D97-AF65-F5344CB8AC3E}">
        <p14:creationId xmlns:p14="http://schemas.microsoft.com/office/powerpoint/2010/main" val="3259605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rPr>
              <a:t>What is a Meeting?</a:t>
            </a:r>
            <a:endParaRPr lang="en-US" b="1" dirty="0">
              <a:solidFill>
                <a:srgbClr val="FF6600"/>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t>A meeting of a local legislative body (GC 54952.2) occurs whenever a majority of members gather to discuss business within their charge.  A majority can meet in the following provided they do </a:t>
            </a:r>
            <a:r>
              <a:rPr lang="en-US" u="sng" dirty="0" smtClean="0"/>
              <a:t>not</a:t>
            </a:r>
            <a:r>
              <a:rPr lang="en-US" dirty="0" smtClean="0"/>
              <a:t> discuss any business within their charge among themselves.</a:t>
            </a:r>
          </a:p>
          <a:p>
            <a:endParaRPr lang="en-US" u="sng" dirty="0" smtClean="0"/>
          </a:p>
          <a:p>
            <a:pPr lvl="1"/>
            <a:r>
              <a:rPr lang="en-US" dirty="0" smtClean="0">
                <a:solidFill>
                  <a:srgbClr val="000000"/>
                </a:solidFill>
              </a:rPr>
              <a:t>Attendance at a conference</a:t>
            </a:r>
          </a:p>
          <a:p>
            <a:pPr lvl="1"/>
            <a:endParaRPr lang="en-US" dirty="0" smtClean="0">
              <a:solidFill>
                <a:srgbClr val="000000"/>
              </a:solidFill>
            </a:endParaRPr>
          </a:p>
          <a:p>
            <a:pPr lvl="1"/>
            <a:r>
              <a:rPr lang="en-US" dirty="0" smtClean="0">
                <a:solidFill>
                  <a:srgbClr val="000000"/>
                </a:solidFill>
              </a:rPr>
              <a:t>An open meeting of some other group to address local issues (even a Board-recognized group under the definition of “legislative bodies”)</a:t>
            </a:r>
          </a:p>
          <a:p>
            <a:pPr lvl="1"/>
            <a:endParaRPr lang="en-US" dirty="0" smtClean="0">
              <a:solidFill>
                <a:srgbClr val="000000"/>
              </a:solidFill>
            </a:endParaRPr>
          </a:p>
          <a:p>
            <a:pPr lvl="1"/>
            <a:r>
              <a:rPr lang="en-US" dirty="0" smtClean="0">
                <a:solidFill>
                  <a:srgbClr val="000000"/>
                </a:solidFill>
              </a:rPr>
              <a:t>Social gatherings</a:t>
            </a:r>
          </a:p>
        </p:txBody>
      </p:sp>
    </p:spTree>
    <p:extLst>
      <p:ext uri="{BB962C8B-B14F-4D97-AF65-F5344CB8AC3E}">
        <p14:creationId xmlns:p14="http://schemas.microsoft.com/office/powerpoint/2010/main" val="2325060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90085"/>
            <a:ext cx="8534400" cy="758952"/>
          </a:xfrm>
        </p:spPr>
        <p:txBody>
          <a:bodyPr>
            <a:normAutofit fontScale="90000"/>
          </a:bodyPr>
          <a:lstStyle/>
          <a:p>
            <a:r>
              <a:rPr lang="en-US" b="1" dirty="0" smtClean="0">
                <a:solidFill>
                  <a:srgbClr val="FF6600"/>
                </a:solidFill>
              </a:rPr>
              <a:t>Does the Brown Act Apply to Local Academic Senates?</a:t>
            </a:r>
            <a:endParaRPr lang="en-US" b="1" dirty="0">
              <a:solidFill>
                <a:srgbClr val="FF6600"/>
              </a:solidFill>
            </a:endParaRPr>
          </a:p>
        </p:txBody>
      </p:sp>
      <p:pic>
        <p:nvPicPr>
          <p:cNvPr id="4" name="Content Placeholder 3" descr="DownloadedFile.jpeg"/>
          <p:cNvPicPr>
            <a:picLocks noGrp="1" noChangeAspect="1"/>
          </p:cNvPicPr>
          <p:nvPr>
            <p:ph sz="quarter" idx="1"/>
          </p:nvPr>
        </p:nvPicPr>
        <p:blipFill>
          <a:blip r:embed="rId3" cstate="screen">
            <a:extLst>
              <a:ext uri="{28A0092B-C50C-407E-A947-70E740481C1C}">
                <a14:useLocalDpi xmlns:a14="http://schemas.microsoft.com/office/drawing/2010/main"/>
              </a:ext>
            </a:extLst>
          </a:blip>
          <a:srcRect l="-43000" r="-43000"/>
          <a:stretch>
            <a:fillRect/>
          </a:stretch>
        </p:blipFill>
        <p:spPr/>
      </p:pic>
    </p:spTree>
    <p:extLst>
      <p:ext uri="{BB962C8B-B14F-4D97-AF65-F5344CB8AC3E}">
        <p14:creationId xmlns:p14="http://schemas.microsoft.com/office/powerpoint/2010/main" val="3419841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277814"/>
            <a:ext cx="8229600" cy="641322"/>
          </a:xfrm>
        </p:spPr>
        <p:txBody>
          <a:bodyPr/>
          <a:lstStyle/>
          <a:p>
            <a:pPr eaLnBrk="1" hangingPunct="1">
              <a:defRPr/>
            </a:pPr>
            <a:r>
              <a:rPr lang="en-US" b="1" dirty="0" smtClean="0">
                <a:solidFill>
                  <a:srgbClr val="FF6600"/>
                </a:solidFill>
                <a:cs typeface="+mj-cs"/>
              </a:rPr>
              <a:t>Committees and Subcommittees</a:t>
            </a:r>
            <a:endParaRPr lang="en-US" b="1" dirty="0">
              <a:solidFill>
                <a:srgbClr val="FF6600"/>
              </a:solidFill>
              <a:cs typeface="+mj-cs"/>
            </a:endParaRPr>
          </a:p>
        </p:txBody>
      </p:sp>
      <p:sp>
        <p:nvSpPr>
          <p:cNvPr id="73731" name="Rectangle 3"/>
          <p:cNvSpPr>
            <a:spLocks noGrp="1" noChangeArrowheads="1"/>
          </p:cNvSpPr>
          <p:nvPr>
            <p:ph sz="quarter" idx="1"/>
          </p:nvPr>
        </p:nvSpPr>
        <p:spPr>
          <a:xfrm>
            <a:off x="247650" y="1303500"/>
            <a:ext cx="8896350" cy="5097300"/>
          </a:xfrm>
        </p:spPr>
        <p:txBody>
          <a:bodyPr/>
          <a:lstStyle/>
          <a:p>
            <a:pPr marL="0" indent="0" eaLnBrk="1" hangingPunct="1">
              <a:lnSpc>
                <a:spcPct val="90000"/>
              </a:lnSpc>
              <a:buSzTx/>
              <a:buNone/>
              <a:defRPr/>
            </a:pPr>
            <a:r>
              <a:rPr lang="en-US" sz="2800" dirty="0"/>
              <a:t>The Brown Act also applies to meetings of all:</a:t>
            </a:r>
          </a:p>
          <a:p>
            <a:pPr lvl="1">
              <a:lnSpc>
                <a:spcPct val="90000"/>
              </a:lnSpc>
              <a:buClr>
                <a:schemeClr val="tx2"/>
              </a:buClr>
              <a:buSzPct val="75000"/>
              <a:defRPr/>
            </a:pPr>
            <a:r>
              <a:rPr lang="en-US" u="sng" dirty="0">
                <a:solidFill>
                  <a:srgbClr val="000000"/>
                </a:solidFill>
              </a:rPr>
              <a:t>Standing committees</a:t>
            </a:r>
            <a:r>
              <a:rPr lang="en-US" dirty="0">
                <a:solidFill>
                  <a:srgbClr val="000000"/>
                </a:solidFill>
              </a:rPr>
              <a:t> – a committee that has continuing jurisdiction over a particular topic §54952(b) For example: Budgets, personnel, etc.</a:t>
            </a:r>
            <a:br>
              <a:rPr lang="en-US" dirty="0">
                <a:solidFill>
                  <a:srgbClr val="000000"/>
                </a:solidFill>
              </a:rPr>
            </a:br>
            <a:endParaRPr lang="en-US" sz="900" dirty="0">
              <a:solidFill>
                <a:srgbClr val="000000"/>
              </a:solidFill>
            </a:endParaRPr>
          </a:p>
          <a:p>
            <a:pPr lvl="1">
              <a:lnSpc>
                <a:spcPct val="90000"/>
              </a:lnSpc>
              <a:buClr>
                <a:schemeClr val="tx2"/>
              </a:buClr>
              <a:buSzPct val="75000"/>
              <a:defRPr/>
            </a:pPr>
            <a:r>
              <a:rPr lang="en-US" dirty="0">
                <a:solidFill>
                  <a:srgbClr val="000000"/>
                </a:solidFill>
              </a:rPr>
              <a:t>Advisory committees that include a majority of the </a:t>
            </a:r>
            <a:r>
              <a:rPr lang="en-US" dirty="0" smtClean="0">
                <a:solidFill>
                  <a:srgbClr val="000000"/>
                </a:solidFill>
              </a:rPr>
              <a:t>body </a:t>
            </a:r>
            <a:r>
              <a:rPr lang="en-US" dirty="0">
                <a:solidFill>
                  <a:srgbClr val="000000"/>
                </a:solidFill>
              </a:rPr>
              <a:t>and are not standing committees</a:t>
            </a:r>
            <a:br>
              <a:rPr lang="en-US" dirty="0">
                <a:solidFill>
                  <a:srgbClr val="000000"/>
                </a:solidFill>
              </a:rPr>
            </a:br>
            <a:endParaRPr lang="en-US" sz="900" dirty="0">
              <a:solidFill>
                <a:srgbClr val="000000"/>
              </a:solidFill>
            </a:endParaRPr>
          </a:p>
          <a:p>
            <a:pPr lvl="1">
              <a:lnSpc>
                <a:spcPct val="90000"/>
              </a:lnSpc>
              <a:buClr>
                <a:schemeClr val="tx2"/>
              </a:buClr>
              <a:buSzPct val="75000"/>
              <a:defRPr/>
            </a:pPr>
            <a:r>
              <a:rPr lang="en-US" dirty="0">
                <a:solidFill>
                  <a:srgbClr val="000000"/>
                </a:solidFill>
              </a:rPr>
              <a:t>Advisory committees that are standing committees (regardless of the </a:t>
            </a:r>
            <a:r>
              <a:rPr lang="en-US" dirty="0" smtClean="0">
                <a:solidFill>
                  <a:srgbClr val="000000"/>
                </a:solidFill>
              </a:rPr>
              <a:t>size and membership)</a:t>
            </a:r>
            <a:r>
              <a:rPr lang="en-US" dirty="0">
                <a:solidFill>
                  <a:srgbClr val="000000"/>
                </a:solidFill>
              </a:rPr>
              <a:t/>
            </a:r>
            <a:br>
              <a:rPr lang="en-US" dirty="0">
                <a:solidFill>
                  <a:srgbClr val="000000"/>
                </a:solidFill>
              </a:rPr>
            </a:br>
            <a:endParaRPr lang="en-US" dirty="0">
              <a:solidFill>
                <a:srgbClr val="000000"/>
              </a:solidFill>
            </a:endParaRPr>
          </a:p>
          <a:p>
            <a:pPr marL="0" indent="0" eaLnBrk="1" hangingPunct="1">
              <a:lnSpc>
                <a:spcPct val="90000"/>
              </a:lnSpc>
              <a:buSzTx/>
              <a:buNone/>
              <a:defRPr/>
            </a:pPr>
            <a:r>
              <a:rPr lang="en-US" sz="2800" dirty="0"/>
              <a:t>Exception: </a:t>
            </a:r>
            <a:r>
              <a:rPr lang="en-US" sz="2400" dirty="0"/>
              <a:t>The Brown Act does not apply to</a:t>
            </a:r>
            <a:r>
              <a:rPr lang="en-US" sz="2400" dirty="0">
                <a:solidFill>
                  <a:srgbClr val="66FFFF"/>
                </a:solidFill>
              </a:rPr>
              <a:t> </a:t>
            </a:r>
            <a:r>
              <a:rPr lang="en-US" sz="2400" dirty="0"/>
              <a:t>a subcommittee that is made up of less than a majority of </a:t>
            </a:r>
            <a:r>
              <a:rPr lang="en-US" sz="2400" dirty="0" smtClean="0"/>
              <a:t>the body, </a:t>
            </a:r>
            <a:r>
              <a:rPr lang="en-US" sz="2400" dirty="0"/>
              <a:t>is an advisory committee AND is not a standing committee</a:t>
            </a:r>
            <a:endParaRPr lang="en-US" dirty="0"/>
          </a:p>
        </p:txBody>
      </p:sp>
    </p:spTree>
    <p:extLst>
      <p:ext uri="{BB962C8B-B14F-4D97-AF65-F5344CB8AC3E}">
        <p14:creationId xmlns:p14="http://schemas.microsoft.com/office/powerpoint/2010/main" val="2620836785"/>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2598</TotalTime>
  <Words>1269</Words>
  <Application>Microsoft Macintosh PowerPoint</Application>
  <PresentationFormat>On-screen Show (4:3)</PresentationFormat>
  <Paragraphs>184</Paragraphs>
  <Slides>26</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Calibri</vt:lpstr>
      <vt:lpstr>ＭＳ Ｐゴシック</vt:lpstr>
      <vt:lpstr>ＭＳ Ｐ明朝</vt:lpstr>
      <vt:lpstr>Tahoma</vt:lpstr>
      <vt:lpstr>Times New Roman</vt:lpstr>
      <vt:lpstr>Wingdings</vt:lpstr>
      <vt:lpstr>Wingdings 2</vt:lpstr>
      <vt:lpstr>Arial</vt:lpstr>
      <vt:lpstr>Civic</vt:lpstr>
      <vt:lpstr>The Brown Act: Making the  Process Work for You</vt:lpstr>
      <vt:lpstr>Welcome!</vt:lpstr>
      <vt:lpstr>Description</vt:lpstr>
      <vt:lpstr>The Brown Act - Open and Public</vt:lpstr>
      <vt:lpstr>The Brown Act? </vt:lpstr>
      <vt:lpstr>The Brown Act</vt:lpstr>
      <vt:lpstr>What is a Meeting?</vt:lpstr>
      <vt:lpstr>Does the Brown Act Apply to Local Academic Senates?</vt:lpstr>
      <vt:lpstr>Committees and Subcommittees</vt:lpstr>
      <vt:lpstr>Serial Meetings </vt:lpstr>
      <vt:lpstr>Types of Serial Meetings</vt:lpstr>
      <vt:lpstr>Types of Serial Meetings</vt:lpstr>
      <vt:lpstr>E-mail</vt:lpstr>
      <vt:lpstr>The Attorney General’s Opinion Regarding E-mail</vt:lpstr>
      <vt:lpstr>Agendas</vt:lpstr>
      <vt:lpstr>Action is Limited to Items on the Agenda</vt:lpstr>
      <vt:lpstr>Meetings and Votes are Open</vt:lpstr>
      <vt:lpstr>At Meetings…</vt:lpstr>
      <vt:lpstr>Be Prepared!</vt:lpstr>
      <vt:lpstr>Teleconferences</vt:lpstr>
      <vt:lpstr>Enforcement</vt:lpstr>
      <vt:lpstr>A Short Quiz</vt:lpstr>
      <vt:lpstr>Who Must Comply with the Brown Act?</vt:lpstr>
      <vt:lpstr>Bottom Line</vt:lpstr>
      <vt:lpstr>Resources Available</vt:lpstr>
      <vt:lpstr>Questions?</vt:lpstr>
    </vt:vector>
  </TitlesOfParts>
  <Company>Los Angeles City College</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Freitas</dc:creator>
  <cp:lastModifiedBy>Randy Beach</cp:lastModifiedBy>
  <cp:revision>61</cp:revision>
  <dcterms:created xsi:type="dcterms:W3CDTF">2014-06-04T04:23:55Z</dcterms:created>
  <dcterms:modified xsi:type="dcterms:W3CDTF">2017-06-12T20:28:19Z</dcterms:modified>
</cp:coreProperties>
</file>