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av" ContentType="audio/x-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4"/>
  </p:notesMasterIdLst>
  <p:sldIdLst>
    <p:sldId id="257" r:id="rId2"/>
    <p:sldId id="271" r:id="rId3"/>
    <p:sldId id="258" r:id="rId4"/>
    <p:sldId id="259" r:id="rId5"/>
    <p:sldId id="260" r:id="rId6"/>
    <p:sldId id="272" r:id="rId7"/>
    <p:sldId id="261" r:id="rId8"/>
    <p:sldId id="284" r:id="rId9"/>
    <p:sldId id="262" r:id="rId10"/>
    <p:sldId id="263" r:id="rId11"/>
    <p:sldId id="282" r:id="rId12"/>
    <p:sldId id="285" r:id="rId13"/>
    <p:sldId id="283" r:id="rId14"/>
    <p:sldId id="265" r:id="rId15"/>
    <p:sldId id="279" r:id="rId16"/>
    <p:sldId id="280" r:id="rId17"/>
    <p:sldId id="267" r:id="rId18"/>
    <p:sldId id="266" r:id="rId19"/>
    <p:sldId id="268" r:id="rId20"/>
    <p:sldId id="269" r:id="rId21"/>
    <p:sldId id="28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7" autoAdjust="0"/>
    <p:restoredTop sz="96433" autoAdjust="0"/>
  </p:normalViewPr>
  <p:slideViewPr>
    <p:cSldViewPr snapToGrid="0" snapToObjects="1">
      <p:cViewPr varScale="1">
        <p:scale>
          <a:sx n="97" d="100"/>
          <a:sy n="97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95286-70A6-4D60-A2A5-C7BC364DFFBA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21937-AE65-4A29-9672-A26594D8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98A30A1-BCD7-4F7C-A682-42976A1CB9CC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6666"/>
              </a:solidFill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5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145E6-E661-4719-B4CF-DFE450A275D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9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90500"/>
            <a:ext cx="2152650" cy="651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305550" cy="651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CC626-DFB5-4D01-BAB1-C35BDD3A9577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C3DF5-12DA-4AEC-B123-709536A8CAF1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1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EF06-0275-4D18-BED1-057A4D0066C0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3AA1A-102D-4882-83BE-A4EA544AAAE3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4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053BE-6DD7-4040-8AE1-FFE18A7E25C4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BD9-41E6-45CB-A355-4FAAA28C807A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1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984F-0A82-453B-808F-E66140861F0E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77D1-8036-42B7-8975-70F700A85A62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33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617C2-DC17-4152-B16B-7359A79D7B76}" type="slidenum">
              <a:rPr lang="en-US" altLang="en-US">
                <a:solidFill>
                  <a:srgbClr val="336666"/>
                </a:solidFill>
              </a:rPr>
              <a:pPr/>
              <a:t>‹#›</a:t>
            </a:fld>
            <a:endParaRPr lang="en-US" altLang="en-US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4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138557-7DF1-4AF1-9C2A-6FCD77715040}" type="slidenum">
              <a:rPr lang="en-US" altLang="en-US" smtClean="0">
                <a:solidFill>
                  <a:srgbClr val="336666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336666"/>
              </a:solidFill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6666"/>
              </a:solidFill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33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info.legislature.ca.gov/faces/codes_displayText.xhtml?lawCode=GOV&amp;division=2.&amp;title=5.&amp;part=1.&amp;chapter=9.&amp;article=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ginfo.legislature.ca.gov/faces/codes_displayText.xhtml?lawCode=GOV&amp;division=2.&amp;title=5.&amp;part=1.&amp;chapter=9.&amp;article=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cccio.org/documents/CIOManual01-05-2013.pdf" TargetMode="External"/><Relationship Id="rId4" Type="http://schemas.openxmlformats.org/officeDocument/2006/relationships/hyperlink" Target="http://www.oal.c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ranet.cccco.edu/Portals/1/AA/ProgramCourseApproval/Handbook_5thEd_BOGapproved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kimbrough@hartnell.edu" TargetMode="Externa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reitaje@lacitycolleg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t.westlaw.com/calregs/Document/I6EED7180D48411DEBC02831C6D6C108E?viewType=FullText&amp;originationContext=documenttoc&amp;transitionType=CategoryPageItem&amp;contextData=(sc.Default)" TargetMode="External"/><Relationship Id="rId4" Type="http://schemas.openxmlformats.org/officeDocument/2006/relationships/hyperlink" Target="http://ccccio.org/documents/CIOManual01-05-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submitCodesValues('70902.','3.2.1','2011','112','4')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30" y="848496"/>
            <a:ext cx="6990863" cy="34022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Keeping </a:t>
            </a:r>
            <a:r>
              <a:rPr lang="en-US" sz="6000" dirty="0"/>
              <a:t>Meetings on Track</a:t>
            </a:r>
            <a:r>
              <a:rPr lang="en-US" sz="6000" dirty="0" smtClean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800" dirty="0"/>
              <a:t>Ensuring Effective </a:t>
            </a:r>
            <a:r>
              <a:rPr lang="en-US" sz="4800" dirty="0" smtClean="0"/>
              <a:t>Participation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0651" y="4073704"/>
            <a:ext cx="6444342" cy="19267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800" dirty="0" smtClean="0"/>
              <a:t>John Freitas, Los Angeles City College</a:t>
            </a:r>
          </a:p>
          <a:p>
            <a:pPr>
              <a:lnSpc>
                <a:spcPct val="100000"/>
              </a:lnSpc>
            </a:pPr>
            <a:r>
              <a:rPr lang="en-US" sz="3800" dirty="0" smtClean="0"/>
              <a:t>Carol Kimbrough, </a:t>
            </a:r>
            <a:r>
              <a:rPr lang="en-US" sz="3800" dirty="0" err="1" smtClean="0"/>
              <a:t>Hartnell</a:t>
            </a:r>
            <a:r>
              <a:rPr lang="en-US" sz="3800" dirty="0" smtClean="0"/>
              <a:t> College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2015 ASCCC Curriculum Institute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Doubletree Anaheim-Orange </a:t>
            </a:r>
            <a:r>
              <a:rPr lang="en-US" dirty="0" smtClean="0"/>
              <a:t>County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July 9-11, 2015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4" descr="ASCCC_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13" y="6111262"/>
            <a:ext cx="2862780" cy="7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0" y="139337"/>
            <a:ext cx="7088659" cy="8708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Relationships: Who’s on Board?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757"/>
            <a:ext cx="8229600" cy="46657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Faculty</a:t>
            </a:r>
          </a:p>
          <a:p>
            <a:r>
              <a:rPr lang="en-US" dirty="0" smtClean="0"/>
              <a:t>Faculty may only get involved with curriculum when courses and/or programs are scheduled for review</a:t>
            </a:r>
            <a:r>
              <a:rPr lang="en-US" dirty="0"/>
              <a:t>, </a:t>
            </a:r>
            <a:r>
              <a:rPr lang="en-US" dirty="0" smtClean="0"/>
              <a:t>or when they want </a:t>
            </a:r>
            <a:r>
              <a:rPr lang="en-US" dirty="0"/>
              <a:t>to create a new </a:t>
            </a:r>
            <a:r>
              <a:rPr lang="en-US" dirty="0" smtClean="0"/>
              <a:t>class</a:t>
            </a:r>
            <a:endParaRPr lang="en-US" dirty="0"/>
          </a:p>
          <a:p>
            <a:pPr lvl="1"/>
            <a:r>
              <a:rPr lang="en-US" dirty="0" smtClean="0"/>
              <a:t>Educate </a:t>
            </a:r>
            <a:r>
              <a:rPr lang="en-US" dirty="0"/>
              <a:t>the faculty on </a:t>
            </a:r>
            <a:r>
              <a:rPr lang="en-US" dirty="0" smtClean="0"/>
              <a:t>new procedures and effective </a:t>
            </a:r>
            <a:r>
              <a:rPr lang="en-US" dirty="0"/>
              <a:t>curriculum </a:t>
            </a:r>
            <a:r>
              <a:rPr lang="en-US" dirty="0" smtClean="0"/>
              <a:t>practice</a:t>
            </a:r>
            <a:endParaRPr lang="en-US" dirty="0" smtClean="0"/>
          </a:p>
          <a:p>
            <a:pPr lvl="1"/>
            <a:r>
              <a:rPr lang="en-US" dirty="0" smtClean="0"/>
              <a:t>Yearly professional development on curriculum software and review/approval </a:t>
            </a:r>
            <a:r>
              <a:rPr lang="en-US" dirty="0" smtClean="0"/>
              <a:t>procedures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/>
              <a:t>yourself available to faculty to answer </a:t>
            </a:r>
            <a:r>
              <a:rPr lang="en-US" dirty="0" smtClean="0"/>
              <a:t>questions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When regulatory changes happen (like repeatability):</a:t>
            </a:r>
          </a:p>
          <a:p>
            <a:pPr lvl="1"/>
            <a:r>
              <a:rPr lang="en-US" dirty="0" smtClean="0"/>
              <a:t>Get your CIO on board!</a:t>
            </a:r>
          </a:p>
          <a:p>
            <a:pPr lvl="1"/>
            <a:r>
              <a:rPr lang="en-US" dirty="0" smtClean="0"/>
              <a:t>Meet with impacted </a:t>
            </a:r>
            <a:r>
              <a:rPr lang="en-US" dirty="0"/>
              <a:t>faculty and explain what is going on and </a:t>
            </a:r>
            <a:r>
              <a:rPr lang="en-US" dirty="0" smtClean="0"/>
              <a:t>why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476" y="156754"/>
            <a:ext cx="7146324" cy="8621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Before</a:t>
            </a:r>
            <a:r>
              <a:rPr lang="en-US" dirty="0" smtClean="0"/>
              <a:t> You Create Your 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80"/>
            <a:ext cx="8229600" cy="45967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Course Approval Process</a:t>
            </a:r>
          </a:p>
          <a:p>
            <a:pPr lvl="1"/>
            <a:r>
              <a:rPr lang="en-US" dirty="0" smtClean="0"/>
              <a:t>Should involve the following individuals (at least):</a:t>
            </a:r>
          </a:p>
          <a:p>
            <a:pPr lvl="2"/>
            <a:r>
              <a:rPr lang="en-US" dirty="0" smtClean="0"/>
              <a:t>Discipline faculty</a:t>
            </a:r>
          </a:p>
          <a:p>
            <a:pPr lvl="2"/>
            <a:r>
              <a:rPr lang="en-US" dirty="0" smtClean="0"/>
              <a:t>Other faculty (especially similar content areas)</a:t>
            </a:r>
          </a:p>
          <a:p>
            <a:pPr lvl="2"/>
            <a:r>
              <a:rPr lang="en-US" dirty="0" smtClean="0"/>
              <a:t>Articulation Officer</a:t>
            </a:r>
          </a:p>
          <a:p>
            <a:pPr lvl="2"/>
            <a:r>
              <a:rPr lang="en-US" dirty="0" smtClean="0"/>
              <a:t>Area Dean</a:t>
            </a:r>
          </a:p>
          <a:p>
            <a:pPr lvl="2"/>
            <a:r>
              <a:rPr lang="en-US" dirty="0" smtClean="0"/>
              <a:t>Library Resources</a:t>
            </a:r>
          </a:p>
          <a:p>
            <a:pPr lvl="2"/>
            <a:r>
              <a:rPr lang="en-US" dirty="0" smtClean="0"/>
              <a:t>Others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Technical </a:t>
            </a:r>
            <a:r>
              <a:rPr lang="en-US" dirty="0" smtClean="0"/>
              <a:t>Review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Work with your CIO, Articulation Officer, and classified staff to ensure you are as informed as possible and that appropriate questions have been asked and answered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6265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Discussion Items</a:t>
            </a:r>
            <a:r>
              <a:rPr lang="en-US" dirty="0" smtClean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/>
            <a:r>
              <a:rPr lang="en-US" dirty="0" smtClean="0"/>
              <a:t>Include </a:t>
            </a:r>
            <a:r>
              <a:rPr lang="en-US" dirty="0"/>
              <a:t>some background for discussion items (not just a series of attached files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Establish time limits for each </a:t>
            </a:r>
            <a:r>
              <a:rPr lang="en-US" dirty="0" smtClean="0"/>
              <a:t>item to keep the </a:t>
            </a:r>
            <a:r>
              <a:rPr lang="en-US" dirty="0"/>
              <a:t>discussions </a:t>
            </a:r>
            <a:r>
              <a:rPr lang="en-US" dirty="0" smtClean="0"/>
              <a:t>moving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Place </a:t>
            </a:r>
            <a:r>
              <a:rPr lang="en-US" dirty="0"/>
              <a:t>updates on important items near the beginning of the </a:t>
            </a:r>
            <a:r>
              <a:rPr lang="en-US" dirty="0" smtClean="0"/>
              <a:t>agenda </a:t>
            </a:r>
          </a:p>
          <a:p>
            <a:pPr lvl="2"/>
            <a:r>
              <a:rPr lang="en-US" dirty="0" smtClean="0"/>
              <a:t>Potentially influence </a:t>
            </a:r>
            <a:r>
              <a:rPr lang="en-US" dirty="0"/>
              <a:t>the discussion for other agenda </a:t>
            </a:r>
            <a:r>
              <a:rPr lang="en-US" dirty="0" smtClean="0"/>
              <a:t>items</a:t>
            </a:r>
          </a:p>
          <a:p>
            <a:pPr lvl="2"/>
            <a:r>
              <a:rPr lang="en-US" dirty="0" smtClean="0"/>
              <a:t>Examples include articulation</a:t>
            </a:r>
            <a:r>
              <a:rPr lang="en-US" dirty="0"/>
              <a:t>, C-ID/TMC, accreditation, regulatory </a:t>
            </a:r>
            <a:r>
              <a:rPr lang="en-US" dirty="0" smtClean="0"/>
              <a:t>changes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Create an annual calendar </a:t>
            </a:r>
            <a:r>
              <a:rPr lang="en-US" dirty="0"/>
              <a:t>of </a:t>
            </a:r>
            <a:r>
              <a:rPr lang="en-US" dirty="0" smtClean="0"/>
              <a:t>important curriculum </a:t>
            </a:r>
            <a:r>
              <a:rPr lang="en-US" dirty="0"/>
              <a:t>dates/deadlines to be shared with all committee </a:t>
            </a:r>
            <a:r>
              <a:rPr lang="en-US" dirty="0" smtClean="0"/>
              <a:t>members at the start of the year.</a:t>
            </a:r>
            <a:endParaRPr lang="en-US" dirty="0"/>
          </a:p>
        </p:txBody>
      </p:sp>
      <p:pic>
        <p:nvPicPr>
          <p:cNvPr id="4" name="Picture 3" descr="hidden-agenda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71" y="876381"/>
            <a:ext cx="1729829" cy="14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16" y="274638"/>
            <a:ext cx="7072184" cy="787808"/>
          </a:xfrm>
        </p:spPr>
        <p:txBody>
          <a:bodyPr/>
          <a:lstStyle/>
          <a:p>
            <a:r>
              <a:rPr lang="en-US" dirty="0" smtClean="0"/>
              <a:t>Creating An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7568"/>
            <a:ext cx="8229600" cy="46400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Consent Calendar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consent calendar </a:t>
            </a:r>
            <a:r>
              <a:rPr lang="en-US" dirty="0"/>
              <a:t>to approve course revisions with no substantive </a:t>
            </a:r>
            <a:r>
              <a:rPr lang="en-US" dirty="0" smtClean="0"/>
              <a:t>changes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Agenda Items </a:t>
            </a:r>
          </a:p>
          <a:p>
            <a:pPr lvl="1"/>
            <a:r>
              <a:rPr lang="en-US" dirty="0" smtClean="0"/>
              <a:t>First reading items (no action)</a:t>
            </a:r>
          </a:p>
          <a:p>
            <a:pPr lvl="1"/>
            <a:r>
              <a:rPr lang="en-US" dirty="0" smtClean="0"/>
              <a:t>First reading items (action)</a:t>
            </a:r>
          </a:p>
          <a:p>
            <a:pPr lvl="1"/>
            <a:r>
              <a:rPr lang="en-US" dirty="0" smtClean="0"/>
              <a:t>Second reading items (action)</a:t>
            </a:r>
          </a:p>
          <a:p>
            <a:pPr lvl="1"/>
            <a:r>
              <a:rPr lang="en-US" dirty="0" smtClean="0"/>
              <a:t>Separate approval:</a:t>
            </a:r>
          </a:p>
          <a:p>
            <a:pPr lvl="2"/>
            <a:r>
              <a:rPr lang="en-US" dirty="0" smtClean="0"/>
              <a:t>DE/Hybrid modality</a:t>
            </a:r>
          </a:p>
          <a:p>
            <a:pPr lvl="2"/>
            <a:r>
              <a:rPr lang="en-US" dirty="0" smtClean="0"/>
              <a:t>Prerequisites/</a:t>
            </a:r>
            <a:r>
              <a:rPr lang="en-US" dirty="0" err="1" smtClean="0"/>
              <a:t>Corequisites</a:t>
            </a:r>
            <a:endParaRPr lang="en-US" dirty="0" smtClean="0"/>
          </a:p>
          <a:p>
            <a:pPr lvl="2"/>
            <a:r>
              <a:rPr lang="en-US" dirty="0" smtClean="0"/>
              <a:t>Units and contact hours</a:t>
            </a:r>
          </a:p>
          <a:p>
            <a:pPr lvl="2"/>
            <a:r>
              <a:rPr lang="en-US" dirty="0" smtClean="0"/>
              <a:t>Others?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664" y="160486"/>
            <a:ext cx="71051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California Open Meetings Act…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The Brown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312"/>
            <a:ext cx="8229600" cy="4822896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Curriculum Committees are </a:t>
            </a:r>
            <a:r>
              <a:rPr lang="en-US" dirty="0"/>
              <a:t>subject to the requirements of the Brown </a:t>
            </a:r>
            <a:r>
              <a:rPr lang="en-US" dirty="0" smtClean="0"/>
              <a:t>Act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G.C. §§54950-54963</a:t>
            </a:r>
            <a:r>
              <a:rPr lang="en-US" dirty="0" smtClean="0"/>
              <a:t>).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Meetings are open…</a:t>
            </a:r>
            <a:r>
              <a:rPr lang="en-US" dirty="0" smtClean="0"/>
              <a:t>to </a:t>
            </a:r>
            <a:r>
              <a:rPr lang="en-US" u="sng" dirty="0" smtClean="0"/>
              <a:t>everyone!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Public </a:t>
            </a:r>
            <a:r>
              <a:rPr lang="en-US" u="sng" dirty="0" smtClean="0"/>
              <a:t>must</a:t>
            </a:r>
            <a:r>
              <a:rPr lang="en-US" dirty="0" smtClean="0"/>
              <a:t> be allowed </a:t>
            </a:r>
            <a:r>
              <a:rPr lang="en-US" dirty="0"/>
              <a:t>to make </a:t>
            </a:r>
            <a:r>
              <a:rPr lang="en-US" dirty="0" smtClean="0"/>
              <a:t>comments. </a:t>
            </a:r>
          </a:p>
          <a:p>
            <a:endParaRPr lang="en-US" dirty="0"/>
          </a:p>
          <a:p>
            <a:r>
              <a:rPr lang="en-US" dirty="0" smtClean="0"/>
              <a:t>All action items must </a:t>
            </a:r>
            <a:r>
              <a:rPr lang="en-US" dirty="0"/>
              <a:t>be </a:t>
            </a:r>
            <a:r>
              <a:rPr lang="en-US" dirty="0" smtClean="0"/>
              <a:t>clearly listed </a:t>
            </a:r>
            <a:r>
              <a:rPr lang="en-US" dirty="0"/>
              <a:t>on an agenda that is </a:t>
            </a:r>
            <a:r>
              <a:rPr lang="en-US" u="sng" dirty="0" smtClean="0"/>
              <a:t>publicly </a:t>
            </a:r>
            <a:r>
              <a:rPr lang="en-US" dirty="0" smtClean="0"/>
              <a:t>posted </a:t>
            </a:r>
            <a:r>
              <a:rPr lang="en-US" u="sng" dirty="0" smtClean="0"/>
              <a:t>physically and online </a:t>
            </a:r>
            <a:r>
              <a:rPr lang="en-US" dirty="0" smtClean="0"/>
              <a:t>at </a:t>
            </a:r>
            <a:r>
              <a:rPr lang="en-US" dirty="0"/>
              <a:t>least 72 hours prior to the </a:t>
            </a:r>
            <a:r>
              <a:rPr lang="en-US" dirty="0" smtClean="0"/>
              <a:t>meeting (must be accessible to public 24/7!)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a single reading is reading is </a:t>
            </a:r>
            <a:r>
              <a:rPr lang="en-US" dirty="0" smtClean="0"/>
              <a:t>required per the Brown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A good practice to ensure transparency and thorough review is to have action items go through two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The Brown Act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989"/>
            <a:ext cx="8229600" cy="45060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Action can only be taken on items listed on agenda for action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G.C. §54954.2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Items listed for discussion or from public comments can only be acted on by 2/3 vote if 2/3 of voting members are present, or by unanimous consent if less then 2/3 present but with a quorum established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G.C. §54954.2(b)(2)</a:t>
            </a:r>
            <a:r>
              <a:rPr lang="en-US" dirty="0" smtClean="0"/>
              <a:t>)…use sparingly!</a:t>
            </a:r>
          </a:p>
          <a:p>
            <a:endParaRPr lang="en-US" dirty="0" smtClean="0"/>
          </a:p>
          <a:p>
            <a:r>
              <a:rPr lang="en-US" dirty="0" smtClean="0"/>
              <a:t>All votes must be public and recorded in the minutes, i.e. how each person voted (or noes and abstentions if attendance is known at time of vote)…no secret ballots!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G.C. §54953(c)(1)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238" y="274638"/>
            <a:ext cx="7154562" cy="1437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Brown Act Allowances for Actions Not Noticed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G.C. §59954.2 (b)(1-3)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989"/>
            <a:ext cx="8229600" cy="4741317"/>
          </a:xfrm>
        </p:spPr>
        <p:txBody>
          <a:bodyPr>
            <a:normAutofit fontScale="32500" lnSpcReduction="20000"/>
          </a:bodyPr>
          <a:lstStyle/>
          <a:p>
            <a:r>
              <a:rPr lang="en-US" sz="5000" dirty="0" smtClean="0"/>
              <a:t>(b</a:t>
            </a:r>
            <a:r>
              <a:rPr lang="en-US" sz="5000" dirty="0"/>
              <a:t>)</a:t>
            </a:r>
            <a:r>
              <a:rPr lang="en-US" sz="3600" dirty="0"/>
              <a:t> </a:t>
            </a:r>
            <a:r>
              <a:rPr lang="en-US" sz="5000" dirty="0"/>
              <a:t>Notwithstanding subdivision (a), </a:t>
            </a:r>
            <a:r>
              <a:rPr lang="en-US" sz="5000" b="1" dirty="0"/>
              <a:t>the legislative body may take action on items of business not appearing on the posted agenda under any of the conditions stated below. </a:t>
            </a:r>
            <a:r>
              <a:rPr lang="en-US" sz="5000" dirty="0"/>
              <a:t>Prior to discussing any item pursuant to this subdivision, the legislative body shall publicly identify the item</a:t>
            </a:r>
            <a:r>
              <a:rPr lang="en-US" sz="5000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4500" dirty="0"/>
              <a:t>(1) Upon a determination by a majority vote of the legislative body that an </a:t>
            </a:r>
            <a:r>
              <a:rPr lang="en-US" sz="4500" b="1" dirty="0"/>
              <a:t>emergency situation </a:t>
            </a:r>
            <a:r>
              <a:rPr lang="en-US" sz="4500" dirty="0"/>
              <a:t>exists, as defined in Section 54956.5</a:t>
            </a:r>
            <a:r>
              <a:rPr lang="en-US" sz="4500" dirty="0" smtClean="0"/>
              <a:t>.</a:t>
            </a:r>
          </a:p>
          <a:p>
            <a:pPr lvl="1"/>
            <a:endParaRPr lang="en-US" sz="4500" dirty="0"/>
          </a:p>
          <a:p>
            <a:pPr lvl="1"/>
            <a:r>
              <a:rPr lang="en-US" sz="4500" dirty="0" smtClean="0"/>
              <a:t>(</a:t>
            </a:r>
            <a:r>
              <a:rPr lang="en-US" sz="4500" dirty="0"/>
              <a:t>2) Upon a determination by a two-thirds vote of the members of the legislative body present at the meeting, or, if less than two-thirds of the members are present, a unanimous vote of those members present, that there is a need to take immediate action and that the </a:t>
            </a:r>
            <a:r>
              <a:rPr lang="en-US" sz="4500" b="1" dirty="0"/>
              <a:t>need for action came to the attention of the local agency subsequent to the agenda being posted as specified in subdivision </a:t>
            </a:r>
            <a:r>
              <a:rPr lang="en-US" sz="4500" dirty="0"/>
              <a:t>(a</a:t>
            </a:r>
            <a:r>
              <a:rPr lang="en-US" sz="4500" dirty="0" smtClean="0"/>
              <a:t>).</a:t>
            </a:r>
          </a:p>
          <a:p>
            <a:pPr lvl="1"/>
            <a:endParaRPr lang="en-US" sz="4500" dirty="0"/>
          </a:p>
          <a:p>
            <a:pPr lvl="1"/>
            <a:r>
              <a:rPr lang="en-US" sz="4500" dirty="0" smtClean="0"/>
              <a:t>(</a:t>
            </a:r>
            <a:r>
              <a:rPr lang="en-US" sz="4500" dirty="0"/>
              <a:t>3) The item was </a:t>
            </a:r>
            <a:r>
              <a:rPr lang="en-US" sz="4500" b="1" dirty="0"/>
              <a:t>posted</a:t>
            </a:r>
            <a:r>
              <a:rPr lang="en-US" sz="4500" dirty="0"/>
              <a:t> pursuant to subdivision (a) </a:t>
            </a:r>
            <a:r>
              <a:rPr lang="en-US" sz="4500" b="1" dirty="0"/>
              <a:t>for a prior meeting</a:t>
            </a:r>
            <a:r>
              <a:rPr lang="en-US" sz="4500" i="1" dirty="0"/>
              <a:t> </a:t>
            </a:r>
            <a:r>
              <a:rPr lang="en-US" sz="4500" dirty="0"/>
              <a:t>of the legislative body occurring not more than five calendar days prior to the date action is taken on the item, and </a:t>
            </a:r>
            <a:r>
              <a:rPr lang="en-US" sz="4500" b="1" dirty="0"/>
              <a:t>at the prior meeting the item was continued to the meeting at which action is being taken.</a:t>
            </a:r>
          </a:p>
        </p:txBody>
      </p:sp>
    </p:spTree>
    <p:extLst>
      <p:ext uri="{BB962C8B-B14F-4D97-AF65-F5344CB8AC3E}">
        <p14:creationId xmlns:p14="http://schemas.microsoft.com/office/powerpoint/2010/main" val="793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78" y="208696"/>
            <a:ext cx="7080422" cy="1143000"/>
          </a:xfrm>
        </p:spPr>
        <p:txBody>
          <a:bodyPr/>
          <a:lstStyle/>
          <a:p>
            <a:r>
              <a:rPr lang="en-US" dirty="0" smtClean="0"/>
              <a:t>Managing the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As the Curriculum Chair, your role is to facilitate the meeting, manage the agenda, and provide additional information that the committee members will not have. </a:t>
            </a:r>
          </a:p>
          <a:p>
            <a:pPr lvl="1"/>
            <a:r>
              <a:rPr lang="en-US" sz="2200" dirty="0" smtClean="0"/>
              <a:t>Whenever possible, make sure that you remain impartial.</a:t>
            </a:r>
          </a:p>
          <a:p>
            <a:pPr lvl="1"/>
            <a:r>
              <a:rPr lang="en-US" sz="2200" dirty="0" smtClean="0"/>
              <a:t>Do not allow your committee to go down a path that could be problematic (like being out of compliance) for your college.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57" y="4683211"/>
            <a:ext cx="3396343" cy="2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236308"/>
            <a:ext cx="7055708" cy="1143000"/>
          </a:xfrm>
        </p:spPr>
        <p:txBody>
          <a:bodyPr/>
          <a:lstStyle/>
          <a:p>
            <a:r>
              <a:rPr lang="en-US" dirty="0" smtClean="0"/>
              <a:t>Managing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466"/>
            <a:ext cx="8229600" cy="483381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Using Robert’s Rules as the basis for meeting procedures can make your meetings easier to manage.  You might consider: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ime </a:t>
            </a:r>
            <a:r>
              <a:rPr lang="en-US" sz="2400" dirty="0" smtClean="0"/>
              <a:t>limits for each discussion and presentation item.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ime </a:t>
            </a:r>
            <a:r>
              <a:rPr lang="en-US" sz="2400" dirty="0" smtClean="0"/>
              <a:t>limits for each speaker during a discussion.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llowing </a:t>
            </a:r>
            <a:r>
              <a:rPr lang="en-US" sz="2400" dirty="0" smtClean="0"/>
              <a:t>each speaker in a discussion to speak only once until everyone interested in commenting has had a chance to speak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r>
              <a:rPr lang="en-US" sz="2600" dirty="0"/>
              <a:t>K</a:t>
            </a:r>
            <a:r>
              <a:rPr lang="en-US" sz="2600" dirty="0" smtClean="0"/>
              <a:t>eep conversations relevant, focused and within scope of committee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4047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Meetings Go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 smtClean="0"/>
              <a:t>Things can go terribly wrong for new and experienced leaders!</a:t>
            </a:r>
          </a:p>
          <a:p>
            <a:r>
              <a:rPr lang="en-US" sz="2600" dirty="0" smtClean="0"/>
              <a:t>Always try to remain calm. Everyone is looking for you to lead them and losing your temper will not help.</a:t>
            </a:r>
          </a:p>
          <a:p>
            <a:r>
              <a:rPr lang="en-US" sz="2600" dirty="0" smtClean="0"/>
              <a:t>Heated </a:t>
            </a:r>
            <a:r>
              <a:rPr lang="en-US" sz="2600" dirty="0"/>
              <a:t>arguments and circular discussions happen to all of </a:t>
            </a:r>
            <a:r>
              <a:rPr lang="en-US" sz="2600" dirty="0" smtClean="0"/>
              <a:t>us.</a:t>
            </a:r>
          </a:p>
          <a:p>
            <a:r>
              <a:rPr lang="en-US" sz="2600" dirty="0" smtClean="0"/>
              <a:t>Expect a learning curve!</a:t>
            </a:r>
            <a:endParaRPr lang="en-US" sz="2600" dirty="0"/>
          </a:p>
          <a:p>
            <a:pPr>
              <a:lnSpc>
                <a:spcPct val="100000"/>
              </a:lnSpc>
            </a:pPr>
            <a:endParaRPr lang="en-US" sz="4000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59" y="4979444"/>
            <a:ext cx="4950941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9330" y="533400"/>
            <a:ext cx="7047470" cy="624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other words…</a:t>
            </a:r>
            <a:endParaRPr lang="en-US" dirty="0"/>
          </a:p>
        </p:txBody>
      </p:sp>
      <p:pic>
        <p:nvPicPr>
          <p:cNvPr id="4" name="Content Placeholder 3" descr="Train_wreck_at_Montparnasse_1895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80374" y="2084173"/>
            <a:ext cx="3728791" cy="4474549"/>
          </a:xfrm>
          <a:prstGeom prst="rect">
            <a:avLst/>
          </a:prstGeom>
        </p:spPr>
      </p:pic>
      <p:pic>
        <p:nvPicPr>
          <p:cNvPr id="7" name="Content Placeholder 6" descr="bullet-train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6" b="-607"/>
          <a:stretch/>
        </p:blipFill>
        <p:spPr>
          <a:xfrm>
            <a:off x="242885" y="1879303"/>
            <a:ext cx="4038600" cy="2568406"/>
          </a:xfrm>
        </p:spPr>
      </p:pic>
      <p:sp>
        <p:nvSpPr>
          <p:cNvPr id="8" name="TextBox 7"/>
          <p:cNvSpPr txBox="1"/>
          <p:nvPr/>
        </p:nvSpPr>
        <p:spPr>
          <a:xfrm>
            <a:off x="864973" y="1417638"/>
            <a:ext cx="320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want this!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09992" y="1615346"/>
            <a:ext cx="248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Not this!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9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457200"/>
            <a:ext cx="7055708" cy="749300"/>
          </a:xfrm>
        </p:spPr>
        <p:txBody>
          <a:bodyPr>
            <a:normAutofit/>
          </a:bodyPr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316097" cy="517525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Properly preparing </a:t>
            </a:r>
            <a:r>
              <a:rPr lang="en-US" sz="2400" dirty="0" smtClean="0">
                <a:solidFill>
                  <a:srgbClr val="C00000"/>
                </a:solidFill>
              </a:rPr>
              <a:t>BEFORE</a:t>
            </a:r>
            <a:r>
              <a:rPr lang="en-US" sz="2400" dirty="0" smtClean="0"/>
              <a:t> the meeting is essential and can help you identify and manage the tough situations.</a:t>
            </a:r>
          </a:p>
          <a:p>
            <a:pPr lvl="1"/>
            <a:r>
              <a:rPr lang="en-US" sz="2200" dirty="0" smtClean="0"/>
              <a:t>Publish your agenda as early as possible.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Meet with folks before the meetings. See where they are coming from so you know what to expect.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Include some details on your agenda. Some background information will make it clear why you are having these discussions now.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Establish a standard start time to ensure a quorum is present.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Have established rules (Robert’s!) that allow you to regain control if things start to go south.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Remain calm and do your best!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and Course Approval Handbook, </a:t>
            </a:r>
            <a:r>
              <a:rPr lang="en-US" dirty="0" smtClean="0">
                <a:hlinkClick r:id="rId2"/>
              </a:rPr>
              <a:t>5</a:t>
            </a:r>
            <a:r>
              <a:rPr lang="en-US" baseline="30000" dirty="0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Edition</a:t>
            </a:r>
            <a:r>
              <a:rPr lang="en-US" dirty="0" smtClean="0"/>
              <a:t> (6</a:t>
            </a:r>
            <a:r>
              <a:rPr lang="en-US" baseline="30000" dirty="0" smtClean="0"/>
              <a:t>th</a:t>
            </a:r>
            <a:r>
              <a:rPr lang="en-US" dirty="0" smtClean="0"/>
              <a:t> Edition in development)</a:t>
            </a:r>
          </a:p>
          <a:p>
            <a:endParaRPr lang="en-US" dirty="0"/>
          </a:p>
          <a:p>
            <a:r>
              <a:rPr lang="en-US" dirty="0" smtClean="0"/>
              <a:t>CIO Manual, </a:t>
            </a:r>
            <a:r>
              <a:rPr lang="en-US" dirty="0" smtClean="0">
                <a:hlinkClick r:id="rId3"/>
              </a:rPr>
              <a:t>1</a:t>
            </a:r>
            <a:r>
              <a:rPr lang="en-US" baseline="30000" dirty="0" smtClean="0">
                <a:hlinkClick r:id="rId3"/>
              </a:rPr>
              <a:t>st</a:t>
            </a:r>
            <a:r>
              <a:rPr lang="en-US" dirty="0" smtClean="0">
                <a:hlinkClick r:id="rId3"/>
              </a:rPr>
              <a:t> Edition</a:t>
            </a:r>
            <a:r>
              <a:rPr lang="en-US" dirty="0" smtClean="0"/>
              <a:t>, July 2012</a:t>
            </a:r>
          </a:p>
          <a:p>
            <a:endParaRPr lang="en-US" dirty="0"/>
          </a:p>
          <a:p>
            <a:r>
              <a:rPr lang="en-US" dirty="0" smtClean="0"/>
              <a:t>Office of Administrative Law (</a:t>
            </a:r>
            <a:r>
              <a:rPr lang="en-US" dirty="0" smtClean="0">
                <a:hlinkClick r:id="rId4"/>
              </a:rPr>
              <a:t>www.oal.ca.gov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 searching Ed Code and Title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324" y="303726"/>
            <a:ext cx="6874476" cy="901572"/>
          </a:xfrm>
        </p:spPr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 smtClean="0"/>
              <a:t>Thank you for joining us!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John Freitas– </a:t>
            </a:r>
            <a:r>
              <a:rPr lang="en-US" dirty="0" smtClean="0">
                <a:hlinkClick r:id="rId2"/>
              </a:rPr>
              <a:t>freitaje@lacitycollege.edu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Carol Kimbrough– </a:t>
            </a:r>
            <a:r>
              <a:rPr lang="en-US" dirty="0" smtClean="0">
                <a:hlinkClick r:id="rId3"/>
              </a:rPr>
              <a:t>ckimbrough@hartnell.edu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 descr="ask-question-1-ca45a12e5206bae44014e11cd3ced9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12" y="3526230"/>
            <a:ext cx="3975052" cy="30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92412"/>
            <a:ext cx="8610600" cy="4613188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Building relationships</a:t>
            </a:r>
          </a:p>
          <a:p>
            <a:r>
              <a:rPr lang="en-US" sz="3200" dirty="0" smtClean="0">
                <a:latin typeface="+mj-lt"/>
              </a:rPr>
              <a:t>Planning meetings and creating </a:t>
            </a:r>
            <a:r>
              <a:rPr lang="en-US" sz="3200" dirty="0">
                <a:latin typeface="+mj-lt"/>
              </a:rPr>
              <a:t>a</a:t>
            </a:r>
            <a:r>
              <a:rPr lang="en-US" sz="3200" dirty="0" smtClean="0">
                <a:latin typeface="+mj-lt"/>
              </a:rPr>
              <a:t>gendas</a:t>
            </a:r>
          </a:p>
          <a:p>
            <a:r>
              <a:rPr lang="en-US" sz="3200" dirty="0" smtClean="0">
                <a:latin typeface="+mj-lt"/>
              </a:rPr>
              <a:t>Keeping the meeting on track</a:t>
            </a:r>
          </a:p>
          <a:p>
            <a:r>
              <a:rPr lang="en-US" sz="3200" dirty="0" smtClean="0">
                <a:latin typeface="+mj-lt"/>
              </a:rPr>
              <a:t>The Brown Act and Curriculum Committees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3" y="4637902"/>
            <a:ext cx="6096000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134" y="236308"/>
            <a:ext cx="6915665" cy="843555"/>
          </a:xfrm>
        </p:spPr>
        <p:txBody>
          <a:bodyPr/>
          <a:lstStyle/>
          <a:p>
            <a:r>
              <a:rPr lang="en-US" dirty="0" smtClean="0"/>
              <a:t>Ineffective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5" y="1746421"/>
            <a:ext cx="8484972" cy="2364260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 difficult as it is to believe, there are many meetings that do not accomplish their intended </a:t>
            </a:r>
            <a:r>
              <a:rPr lang="en-US" dirty="0" smtClean="0"/>
              <a:t>goals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Each one of these meetings began with good intentions, but something caused them to become </a:t>
            </a:r>
            <a:r>
              <a:rPr lang="en-US" dirty="0" smtClean="0"/>
              <a:t>ineffective</a:t>
            </a:r>
            <a:endParaRPr lang="en-US" dirty="0" smtClean="0"/>
          </a:p>
        </p:txBody>
      </p:sp>
      <p:pic>
        <p:nvPicPr>
          <p:cNvPr id="4" name="Picture 3" descr="Dilbert-Meeting-From-Hell-1993-09-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8" y="4246252"/>
            <a:ext cx="7354882" cy="24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140" y="196261"/>
            <a:ext cx="7447006" cy="103164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Curriculum Chairs and Leadership:</a:t>
            </a:r>
            <a:br>
              <a:rPr lang="en-US" sz="3600" dirty="0" smtClean="0"/>
            </a:br>
            <a:r>
              <a:rPr lang="en-US" sz="3600" dirty="0" smtClean="0"/>
              <a:t>It’s All About Relationships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78" y="1952368"/>
            <a:ext cx="7690022" cy="484384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Want to be a good leader?  Then you need to…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Build strong and respectful working relationships with your fellow faculty and with your </a:t>
            </a:r>
            <a:r>
              <a:rPr lang="en-US" dirty="0" smtClean="0"/>
              <a:t>administration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Strive to be fair and do what’s in the the best interests of your college and your students.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Be a consensus-</a:t>
            </a:r>
            <a:r>
              <a:rPr lang="en-US" dirty="0" smtClean="0"/>
              <a:t>builder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This doesn’t mean everyone is completely happy, but everyone can accept the compromise </a:t>
            </a:r>
            <a:r>
              <a:rPr lang="en-US" dirty="0" smtClean="0"/>
              <a:t>result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7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8" y="190500"/>
            <a:ext cx="7620001" cy="1527175"/>
          </a:xfrm>
        </p:spPr>
        <p:txBody>
          <a:bodyPr/>
          <a:lstStyle/>
          <a:p>
            <a:r>
              <a:rPr lang="en-US" sz="4000" dirty="0" smtClean="0"/>
              <a:t>Relationships: Who’s On Board?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9498"/>
            <a:ext cx="8610600" cy="406125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 a faculty leader, your greatest assets are the relationships that you </a:t>
            </a:r>
            <a:r>
              <a:rPr lang="en-US" dirty="0" smtClean="0"/>
              <a:t>build with </a:t>
            </a:r>
            <a:r>
              <a:rPr lang="en-US" u="sng" dirty="0" smtClean="0"/>
              <a:t>all</a:t>
            </a:r>
            <a:r>
              <a:rPr lang="en-US" dirty="0" smtClean="0"/>
              <a:t> of your colleagues: faculty, administration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classified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These relationships can help you anticipate challenging conversations, address possible issues prior to a meetings, and to regain control of a meeting if things start to go </a:t>
            </a:r>
            <a:r>
              <a:rPr lang="en-US" dirty="0" smtClean="0"/>
              <a:t>badly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51" y="5283260"/>
            <a:ext cx="2028349" cy="1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854" y="172995"/>
            <a:ext cx="7595286" cy="105185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Relationships: Who’s On Board?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616"/>
            <a:ext cx="8229600" cy="504897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chemeClr val="accent5">
                    <a:lumMod val="50000"/>
                  </a:schemeClr>
                </a:solidFill>
              </a:rPr>
              <a:t>Chief Instructional Officer (CIO)</a:t>
            </a:r>
          </a:p>
          <a:p>
            <a:pPr lvl="1"/>
            <a:r>
              <a:rPr lang="en-US" dirty="0" smtClean="0"/>
              <a:t>Schedule </a:t>
            </a:r>
            <a:r>
              <a:rPr lang="en-US" dirty="0"/>
              <a:t>regular meetings with your </a:t>
            </a:r>
            <a:r>
              <a:rPr lang="en-US" dirty="0" smtClean="0"/>
              <a:t>CIO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Discuss (in advance) important </a:t>
            </a:r>
            <a:r>
              <a:rPr lang="en-US" dirty="0"/>
              <a:t>issues </a:t>
            </a:r>
            <a:r>
              <a:rPr lang="en-US" dirty="0" smtClean="0"/>
              <a:t>that may impact agenda </a:t>
            </a:r>
            <a:r>
              <a:rPr lang="en-US" dirty="0" smtClean="0"/>
              <a:t>items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completely unproductive for the CIO and the Curriculum Chair to be disagreeing with each other during a committee </a:t>
            </a:r>
            <a:r>
              <a:rPr lang="en-US" dirty="0" smtClean="0"/>
              <a:t>meeting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and your CIO won’t always </a:t>
            </a:r>
            <a:r>
              <a:rPr lang="en-US" dirty="0" smtClean="0"/>
              <a:t>agree (shocking!)</a:t>
            </a:r>
            <a:endParaRPr lang="en-US" dirty="0" smtClean="0"/>
          </a:p>
          <a:p>
            <a:pPr lvl="1"/>
            <a:r>
              <a:rPr lang="en-US" dirty="0" smtClean="0"/>
              <a:t>Remember - Curriculum </a:t>
            </a:r>
            <a:r>
              <a:rPr lang="en-US" dirty="0"/>
              <a:t>is a </a:t>
            </a:r>
            <a:r>
              <a:rPr lang="en-US" dirty="0" smtClean="0"/>
              <a:t>matter of faculty primacy and professional expertise (Ed Code 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§70902(b)(7)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and Title 5 </a:t>
            </a:r>
            <a:r>
              <a:rPr lang="en-US" dirty="0" smtClean="0">
                <a:hlinkClick r:id="rId3"/>
              </a:rPr>
              <a:t>§53200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However, your CIO has the responsibility to ensure compliance with legal and regulatory requirements, meets the college mission, etc. (see the </a:t>
            </a:r>
            <a:r>
              <a:rPr lang="en-US" dirty="0" smtClean="0">
                <a:hlinkClick r:id="rId4"/>
              </a:rPr>
              <a:t>CIO Manual</a:t>
            </a:r>
            <a:r>
              <a:rPr lang="en-US" dirty="0" smtClean="0"/>
              <a:t>, 1/e, July 16, 2012, pp. 18-19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391400" cy="1527175"/>
          </a:xfrm>
        </p:spPr>
        <p:txBody>
          <a:bodyPr/>
          <a:lstStyle/>
          <a:p>
            <a:r>
              <a:rPr lang="en-US" sz="3600" dirty="0" smtClean="0"/>
              <a:t>Relationships: Who’s on Board?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 Curriculum Chair and CIO need a good working relationship with each having mutual understanding and respect for the other’s roles: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/>
              <a:t>when there is room for </a:t>
            </a:r>
            <a:r>
              <a:rPr lang="en-US" i="1" dirty="0" smtClean="0"/>
              <a:t>compromise</a:t>
            </a:r>
            <a:endParaRPr lang="en-US" i="1" dirty="0" smtClean="0"/>
          </a:p>
          <a:p>
            <a:pPr lvl="1"/>
            <a:r>
              <a:rPr lang="en-US" i="1" dirty="0" smtClean="0"/>
              <a:t> when there is need to defer to </a:t>
            </a:r>
            <a:r>
              <a:rPr lang="en-US" i="1" dirty="0" smtClean="0"/>
              <a:t>faculty</a:t>
            </a:r>
            <a:endParaRPr lang="en-US" i="1" dirty="0" smtClean="0"/>
          </a:p>
          <a:p>
            <a:pPr lvl="1"/>
            <a:r>
              <a:rPr lang="en-US" i="1" dirty="0"/>
              <a:t> </a:t>
            </a:r>
            <a:r>
              <a:rPr lang="en-US" i="1" dirty="0" smtClean="0"/>
              <a:t>(know the 10 + 1</a:t>
            </a:r>
            <a:r>
              <a:rPr lang="en-US" i="1" dirty="0" smtClean="0"/>
              <a:t>)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188" y="274638"/>
            <a:ext cx="7121611" cy="84005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Relationships: Who’s On Board?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708"/>
            <a:ext cx="8229600" cy="4404456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Academic Senate President</a:t>
            </a:r>
          </a:p>
          <a:p>
            <a:pPr lvl="1"/>
            <a:r>
              <a:rPr lang="en-US" dirty="0" smtClean="0"/>
              <a:t>Curriculum </a:t>
            </a:r>
            <a:r>
              <a:rPr lang="en-US" dirty="0"/>
              <a:t>Committees </a:t>
            </a:r>
            <a:r>
              <a:rPr lang="en-US" dirty="0" smtClean="0"/>
              <a:t>operate </a:t>
            </a:r>
            <a:r>
              <a:rPr lang="en-US" dirty="0"/>
              <a:t>under the umbrella of the Academic </a:t>
            </a:r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In some senates, the Vice President is the Curriculum Chair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Curriculum Chairs </a:t>
            </a:r>
            <a:r>
              <a:rPr lang="en-US" dirty="0"/>
              <a:t>should regularly attend Academic Senate </a:t>
            </a:r>
            <a:r>
              <a:rPr lang="en-US" dirty="0" smtClean="0"/>
              <a:t>meetings</a:t>
            </a:r>
            <a:endParaRPr lang="en-US" dirty="0"/>
          </a:p>
          <a:p>
            <a:pPr lvl="1"/>
            <a:r>
              <a:rPr lang="en-US" dirty="0" smtClean="0"/>
              <a:t>At a minimum, the Academic </a:t>
            </a:r>
            <a:r>
              <a:rPr lang="en-US" dirty="0"/>
              <a:t>Senate President </a:t>
            </a:r>
            <a:r>
              <a:rPr lang="en-US" dirty="0" smtClean="0"/>
              <a:t>needs </a:t>
            </a:r>
            <a:r>
              <a:rPr lang="en-US" dirty="0"/>
              <a:t>to be briefed on curriculum </a:t>
            </a:r>
            <a:r>
              <a:rPr lang="en-US" dirty="0" smtClean="0"/>
              <a:t>issues,</a:t>
            </a:r>
          </a:p>
          <a:p>
            <a:pPr lvl="1"/>
            <a:r>
              <a:rPr lang="en-US" dirty="0" smtClean="0"/>
              <a:t>When possible, the AS President should attend Curriculum Committee meetings</a:t>
            </a:r>
          </a:p>
          <a:p>
            <a:pPr lvl="1"/>
            <a:r>
              <a:rPr lang="en-US" dirty="0" smtClean="0"/>
              <a:t>Senate Presidents and Senates need to respect the work of the Curriculum Committee and not overstep boundaries</a:t>
            </a:r>
            <a:endParaRPr lang="en-US" dirty="0"/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1425</Words>
  <Application>Microsoft Macintosh PowerPoint</Application>
  <PresentationFormat>On-screen Show (4:3)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Echo</vt:lpstr>
      <vt:lpstr>Keeping Meetings on Track:   Ensuring Effective Participation </vt:lpstr>
      <vt:lpstr>In other words…</vt:lpstr>
      <vt:lpstr>Overview</vt:lpstr>
      <vt:lpstr>Ineffective Meetings</vt:lpstr>
      <vt:lpstr>Curriculum Chairs and Leadership: It’s All About Relationships</vt:lpstr>
      <vt:lpstr>Relationships: Who’s On Board?</vt:lpstr>
      <vt:lpstr>Relationships: Who’s On Board? </vt:lpstr>
      <vt:lpstr>Relationships: Who’s on Board?</vt:lpstr>
      <vt:lpstr>Relationships: Who’s On Board? </vt:lpstr>
      <vt:lpstr>Relationships: Who’s on Board? </vt:lpstr>
      <vt:lpstr>Before You Create Your Agenda:</vt:lpstr>
      <vt:lpstr>Creating An Agenda</vt:lpstr>
      <vt:lpstr>Creating An Agenda</vt:lpstr>
      <vt:lpstr>California Open Meetings Act… The Brown Act</vt:lpstr>
      <vt:lpstr>The Brown Act</vt:lpstr>
      <vt:lpstr>Brown Act Allowances for Actions Not Noticed G.C. §59954.2 (b)(1-3)</vt:lpstr>
      <vt:lpstr>Managing the Meeting </vt:lpstr>
      <vt:lpstr>Managing the Meeting</vt:lpstr>
      <vt:lpstr>When Meetings Go Wrong</vt:lpstr>
      <vt:lpstr>In Summary</vt:lpstr>
      <vt:lpstr>Resources</vt:lpstr>
      <vt:lpstr>Questions??</vt:lpstr>
    </vt:vector>
  </TitlesOfParts>
  <Company>Los Angeles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Meetings on Track: Ensuring Effective Participation</dc:title>
  <dc:creator>John Freitas</dc:creator>
  <cp:lastModifiedBy>John Freitas</cp:lastModifiedBy>
  <cp:revision>44</cp:revision>
  <dcterms:created xsi:type="dcterms:W3CDTF">2015-06-26T22:43:31Z</dcterms:created>
  <dcterms:modified xsi:type="dcterms:W3CDTF">2015-07-02T14:34:21Z</dcterms:modified>
</cp:coreProperties>
</file>