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8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1" r:id="rId3"/>
    <p:sldId id="257" r:id="rId4"/>
    <p:sldId id="286" r:id="rId5"/>
    <p:sldId id="258" r:id="rId6"/>
    <p:sldId id="281" r:id="rId7"/>
    <p:sldId id="283" r:id="rId8"/>
    <p:sldId id="282" r:id="rId9"/>
    <p:sldId id="276" r:id="rId10"/>
    <p:sldId id="284" r:id="rId11"/>
    <p:sldId id="277" r:id="rId12"/>
    <p:sldId id="280" r:id="rId13"/>
    <p:sldId id="279" r:id="rId14"/>
    <p:sldId id="270" r:id="rId15"/>
    <p:sldId id="289" r:id="rId16"/>
    <p:sldId id="259" r:id="rId17"/>
    <p:sldId id="260" r:id="rId18"/>
    <p:sldId id="287" r:id="rId19"/>
    <p:sldId id="261" r:id="rId20"/>
    <p:sldId id="285" r:id="rId21"/>
    <p:sldId id="278" r:id="rId22"/>
    <p:sldId id="288" r:id="rId23"/>
    <p:sldId id="262" r:id="rId24"/>
    <p:sldId id="266" r:id="rId25"/>
    <p:sldId id="267" r:id="rId26"/>
    <p:sldId id="268" r:id="rId27"/>
    <p:sldId id="265" r:id="rId28"/>
    <p:sldId id="269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808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C4082-FD15-3047-B514-4F5887751378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3AFEF-AAAF-A54E-8F67-BAE29FE58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7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6564C-CCB4-E94F-9D31-F189D0481FAA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E2F09-A6F5-5B4F-B95E-D9A8C195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145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5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about ways to ensure effective participation of staff</a:t>
            </a:r>
            <a:r>
              <a:rPr lang="en-US" baseline="0" dirty="0" smtClean="0"/>
              <a:t> and students.  Faculty leaders should understand and support the role of staff and students in governance.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3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</a:t>
            </a:r>
            <a:r>
              <a:rPr lang="en-US" baseline="0" dirty="0" smtClean="0"/>
              <a:t> the next slide we will go through the Outcomes of this Breakout Session. As we do this, consider these questions. You can either write your responses on a 3 by 5 card, or voice them during the discussion.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Governing documents include your local Academic Senate Constitution</a:t>
            </a:r>
            <a:r>
              <a:rPr lang="en-US" baseline="0" dirty="0" smtClean="0"/>
              <a:t> and By Laws, </a:t>
            </a:r>
            <a:r>
              <a:rPr lang="en-US" dirty="0" smtClean="0"/>
              <a:t> the</a:t>
            </a:r>
            <a:r>
              <a:rPr lang="en-US" baseline="0" dirty="0" smtClean="0"/>
              <a:t> “10+1” in Title 5, a result of AB 1725 that was passed in 1988. The Power is defined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53200 and</a:t>
            </a:r>
            <a:r>
              <a:rPr lang="en-US" baseline="0" dirty="0" smtClean="0"/>
              <a:t> granted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53203.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7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Constitution</a:t>
            </a:r>
            <a:r>
              <a:rPr lang="en-US" baseline="0" dirty="0" smtClean="0"/>
              <a:t> </a:t>
            </a:r>
            <a:r>
              <a:rPr lang="en-US" baseline="0" dirty="0" smtClean="0"/>
              <a:t>– vote of the faculty body, 2/3 of ballots cast</a:t>
            </a:r>
          </a:p>
          <a:p>
            <a:r>
              <a:rPr lang="en-US" baseline="0" dirty="0" smtClean="0"/>
              <a:t>Bylaws – 2/3 vote of the senate</a:t>
            </a:r>
          </a:p>
          <a:p>
            <a:r>
              <a:rPr lang="en-US" baseline="0" dirty="0" smtClean="0"/>
              <a:t>Rules – majority vote of the senate</a:t>
            </a:r>
          </a:p>
          <a:p>
            <a:r>
              <a:rPr lang="en-US" baseline="0" dirty="0" smtClean="0"/>
              <a:t>Consider drafting a senate handbook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97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7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7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your College/District policy and regulations regarding the delineation of “rely primarily upon” and “mutually agree”.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7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Governing documents include your local Academic Senate Constitution</a:t>
            </a:r>
            <a:r>
              <a:rPr lang="en-US" baseline="0" dirty="0" smtClean="0"/>
              <a:t> and By Laws, </a:t>
            </a:r>
            <a:r>
              <a:rPr lang="en-US" dirty="0" smtClean="0"/>
              <a:t> the</a:t>
            </a:r>
            <a:r>
              <a:rPr lang="en-US" baseline="0" dirty="0" smtClean="0"/>
              <a:t> “10+1” in Title 5, a result of AB 1725 that was passed in 1988. The Power is defined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53200 and</a:t>
            </a:r>
            <a:r>
              <a:rPr lang="en-US" baseline="0" dirty="0" smtClean="0"/>
              <a:t> granted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53203.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you think of the “other rights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responsibilities”?  Processes for administrator retreat rights, equivalency processes, faculty hiring processes, faculty appointments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colege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/district committees.  How about course approval by curriculum committees?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emailing senate meeting announcements,</a:t>
            </a:r>
            <a:r>
              <a:rPr lang="en-US" baseline="0" dirty="0" smtClean="0"/>
              <a:t> materials, reports etc. to the entire college (or links to web postings).  Can use the bcc field in your email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E2F09-A6F5-5B4F-B95E-D9A8C19594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4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ACD5-B919-6B45-894E-ABC9525D9339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773F-6CB2-E446-9361-2634987915C6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58FD-77B4-DA41-96C0-A3C9A3344B0D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0B0-1768-8648-9A18-7F2D59B88AE1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D71-BF16-DA41-BB36-EEC3FD7D189E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DB4B-E9DA-1D44-ADDC-AC11C32F9C7E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8156-BE86-4344-9DE0-049982210358}" type="datetime1">
              <a:rPr lang="en-US" smtClean="0"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1E3-9484-4840-BB9B-93CBF4EED696}" type="datetime1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9436-2B48-1143-B9F4-75339692C120}" type="datetime1">
              <a:rPr lang="en-US" smtClean="0"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FC4C-1C17-B442-83FA-DF270F7CD57E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3FFA-8A80-D94D-9788-824F53AEF3CD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CC7A16-C9A6-9C4B-A69F-8F319818E14C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6A43759-97EF-8248-ACAB-57597624D2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1" r:id="rId3"/>
    <p:sldLayoutId id="2147484692" r:id="rId4"/>
    <p:sldLayoutId id="2147484693" r:id="rId5"/>
    <p:sldLayoutId id="2147484694" r:id="rId6"/>
    <p:sldLayoutId id="2147484695" r:id="rId7"/>
    <p:sldLayoutId id="2147484696" r:id="rId8"/>
    <p:sldLayoutId id="2147484697" r:id="rId9"/>
    <p:sldLayoutId id="2147484698" r:id="rId10"/>
    <p:sldLayoutId id="214748469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1MgCSDE" TargetMode="Externa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services/local-senate-visits" TargetMode="External"/><Relationship Id="rId4" Type="http://schemas.openxmlformats.org/officeDocument/2006/relationships/hyperlink" Target="http://www.asccc.org/communities/local-senates/leadership-resources" TargetMode="External"/><Relationship Id="rId5" Type="http://schemas.openxmlformats.org/officeDocument/2006/relationships/hyperlink" Target="http://www.asccc.org/calendar/list/events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sites/default/files/Scenarios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signup-newsletters" TargetMode="External"/><Relationship Id="rId4" Type="http://schemas.openxmlformats.org/officeDocument/2006/relationships/hyperlink" Target="http://www.asccc.org/content/application-statewide-service" TargetMode="External"/><Relationship Id="rId5" Type="http://schemas.openxmlformats.org/officeDocument/2006/relationships/hyperlink" Target="http://www.cccco.edu" TargetMode="External"/><Relationship Id="rId6" Type="http://schemas.openxmlformats.org/officeDocument/2006/relationships/hyperlink" Target="http://www.accjc.org" TargetMode="External"/><Relationship Id="rId7" Type="http://schemas.openxmlformats.org/officeDocument/2006/relationships/hyperlink" Target="http://leginfo.legislature.ca.gov" TargetMode="Externa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hom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communities/local-senates/leadership-resources" TargetMode="External"/><Relationship Id="rId4" Type="http://schemas.openxmlformats.org/officeDocument/2006/relationships/hyperlink" Target="http://www.asccc.org/sites/default/files/Participating%20Effectively%20in%20District.pdf" TargetMode="External"/><Relationship Id="rId5" Type="http://schemas.openxmlformats.org/officeDocument/2006/relationships/hyperlink" Target="http://www.asccc.org/sites/default/files/Scenarios.pdf" TargetMode="External"/><Relationship Id="rId6" Type="http://schemas.openxmlformats.org/officeDocument/2006/relationships/hyperlink" Target="http://www.oal.ca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1RZMiXR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Keeping Your Senate Involved, Engaged and On Course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438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John Freitas, </a:t>
            </a:r>
            <a:r>
              <a:rPr lang="en-US" dirty="0" smtClean="0"/>
              <a:t>Los Angeles City College, Area C Representative</a:t>
            </a:r>
            <a:endParaRPr lang="en-US" dirty="0"/>
          </a:p>
          <a:p>
            <a:r>
              <a:rPr lang="en-US" dirty="0" err="1"/>
              <a:t>Ginni</a:t>
            </a:r>
            <a:r>
              <a:rPr lang="en-US" dirty="0"/>
              <a:t> May, </a:t>
            </a:r>
            <a:r>
              <a:rPr lang="en-US" dirty="0" smtClean="0"/>
              <a:t>Sacramento City College, North Representative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200" dirty="0" smtClean="0"/>
              <a:t>Faculty Leadership Institute</a:t>
            </a:r>
          </a:p>
          <a:p>
            <a:r>
              <a:rPr lang="en-US" sz="2200" dirty="0" smtClean="0"/>
              <a:t>San Jose Marriott </a:t>
            </a:r>
          </a:p>
          <a:p>
            <a:r>
              <a:rPr lang="en-US" sz="2200" dirty="0" smtClean="0"/>
              <a:t>June 11-13, 2015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5943600"/>
            <a:ext cx="4559300" cy="546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9733" y="6333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4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21667"/>
          </a:xfrm>
        </p:spPr>
        <p:txBody>
          <a:bodyPr>
            <a:normAutofit/>
          </a:bodyPr>
          <a:lstStyle/>
          <a:p>
            <a:r>
              <a:rPr lang="en-US" dirty="0"/>
              <a:t>Senate Meetings – when, where, how long, format, etc. the Brown </a:t>
            </a:r>
            <a:r>
              <a:rPr lang="en-US" dirty="0" smtClean="0"/>
              <a:t>Act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Senate Committees – establish Chairs and members, let the chairs do their work, but ask to be </a:t>
            </a:r>
            <a:r>
              <a:rPr lang="en-US" dirty="0" err="1"/>
              <a:t>cc’ed</a:t>
            </a:r>
            <a:r>
              <a:rPr lang="en-US" dirty="0"/>
              <a:t> so that you are informed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Delegate!!!</a:t>
            </a:r>
            <a:r>
              <a:rPr lang="en-US" b="1" dirty="0"/>
              <a:t> </a:t>
            </a:r>
            <a:r>
              <a:rPr lang="en-US" dirty="0"/>
              <a:t>You have an Executive Committee and Senators for a reason!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581071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8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466"/>
            <a:ext cx="8229600" cy="990600"/>
          </a:xfrm>
        </p:spPr>
        <p:txBody>
          <a:bodyPr/>
          <a:lstStyle/>
          <a:p>
            <a:r>
              <a:rPr lang="en-US" dirty="0" smtClean="0"/>
              <a:t>Senate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066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Governing Documents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Senate meetings – agendas, meeting materials, Brown Act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Senate committees – members and chairs</a:t>
            </a:r>
          </a:p>
          <a:p>
            <a:endParaRPr lang="en-US" dirty="0"/>
          </a:p>
          <a:p>
            <a:r>
              <a:rPr lang="en-US" dirty="0" smtClean="0"/>
              <a:t>Delegation of work…don’t try to do it all!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Recommendations to president/chancellor/board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o you have a local “10+1” agreement delineating “rely primarily” and “mutually agree”?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5983816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36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Operations </a:t>
            </a:r>
            <a:br>
              <a:rPr lang="en-US" dirty="0" smtClean="0"/>
            </a:br>
            <a:r>
              <a:rPr lang="en-US" sz="2700" dirty="0" smtClean="0">
                <a:solidFill>
                  <a:schemeClr val="accent4"/>
                </a:solidFill>
              </a:rPr>
              <a:t>Collegial Consultation</a:t>
            </a:r>
            <a:endParaRPr lang="en-US" sz="27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7067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Title 5, section 53203: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(a) The </a:t>
            </a:r>
            <a:r>
              <a:rPr lang="en-US" dirty="0"/>
              <a:t>governing board of a community college </a:t>
            </a:r>
            <a:r>
              <a:rPr lang="en-US" dirty="0" smtClean="0"/>
              <a:t>district </a:t>
            </a:r>
            <a:r>
              <a:rPr lang="en-US" dirty="0"/>
              <a:t>shall adopt policies for </a:t>
            </a:r>
            <a:r>
              <a:rPr lang="en-US" dirty="0">
                <a:solidFill>
                  <a:schemeClr val="tx2"/>
                </a:solidFill>
              </a:rPr>
              <a:t>appropriate </a:t>
            </a:r>
            <a:r>
              <a:rPr lang="en-US" dirty="0" smtClean="0">
                <a:solidFill>
                  <a:schemeClr val="tx2"/>
                </a:solidFill>
              </a:rPr>
              <a:t>delegation </a:t>
            </a:r>
            <a:r>
              <a:rPr lang="en-US" dirty="0">
                <a:solidFill>
                  <a:schemeClr val="tx2"/>
                </a:solidFill>
              </a:rPr>
              <a:t>of authority and responsibility to its </a:t>
            </a:r>
            <a:r>
              <a:rPr lang="en-US" dirty="0" smtClean="0">
                <a:solidFill>
                  <a:schemeClr val="tx2"/>
                </a:solidFill>
              </a:rPr>
              <a:t>college </a:t>
            </a:r>
            <a:r>
              <a:rPr lang="en-US" dirty="0">
                <a:solidFill>
                  <a:schemeClr val="tx2"/>
                </a:solidFill>
              </a:rPr>
              <a:t>and/or district academic senate. </a:t>
            </a:r>
            <a:r>
              <a:rPr lang="en-US" dirty="0"/>
              <a:t>Among </a:t>
            </a:r>
            <a:r>
              <a:rPr lang="en-US" dirty="0" smtClean="0"/>
              <a:t>other </a:t>
            </a:r>
            <a:r>
              <a:rPr lang="en-US" dirty="0"/>
              <a:t>matters, said policies, at a minimum, shall provide that </a:t>
            </a:r>
            <a:r>
              <a:rPr lang="en-US" dirty="0">
                <a:solidFill>
                  <a:schemeClr val="tx2"/>
                </a:solidFill>
              </a:rPr>
              <a:t>the governing board or its designees will consult collegially with the academic senate </a:t>
            </a:r>
            <a:r>
              <a:rPr lang="en-US" dirty="0"/>
              <a:t>when adopting policies and procedures on academic and professional matters</a:t>
            </a:r>
            <a:r>
              <a:rPr lang="en-US" dirty="0" smtClean="0"/>
              <a:t>. </a:t>
            </a:r>
            <a:r>
              <a:rPr lang="en-US" dirty="0"/>
              <a:t>This requirement to consult collegially </a:t>
            </a:r>
            <a:r>
              <a:rPr lang="en-US" dirty="0">
                <a:solidFill>
                  <a:srgbClr val="D2533C"/>
                </a:solidFill>
              </a:rPr>
              <a:t>shall not limit other rights and responsibilities of the academic senate which are specifically provided in statute or other Board of Governors regulations.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8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93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Senate Operations </a:t>
            </a:r>
            <a:br>
              <a:rPr lang="en-US" dirty="0" smtClean="0"/>
            </a:br>
            <a:r>
              <a:rPr lang="en-US" sz="2700" dirty="0" smtClean="0">
                <a:solidFill>
                  <a:schemeClr val="accent4"/>
                </a:solidFill>
              </a:rPr>
              <a:t>Collegial Consultation (“10+1” ) Agreements</a:t>
            </a:r>
            <a:endParaRPr lang="en-US" sz="27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867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Recommended practice that delineates which of the 10+1 are “rely primarily” and which are “mutual agreement.”</a:t>
            </a:r>
          </a:p>
          <a:p>
            <a:pPr lvl="1"/>
            <a:r>
              <a:rPr lang="en-US" dirty="0" smtClean="0"/>
              <a:t>Without an agreement the board can choose the form of collegial consultation on a case-by-case basis</a:t>
            </a:r>
          </a:p>
          <a:p>
            <a:endParaRPr lang="en-US" dirty="0" smtClean="0"/>
          </a:p>
          <a:p>
            <a:r>
              <a:rPr lang="en-US" dirty="0" smtClean="0"/>
              <a:t>Established in board policies between the board and local senate</a:t>
            </a:r>
          </a:p>
          <a:p>
            <a:pPr lvl="1"/>
            <a:r>
              <a:rPr lang="en-US" dirty="0" smtClean="0"/>
              <a:t>Multi-college districts – policies may vary depending on whether or not there is a district senate and may allow for separate agreements between college senates and college presidents</a:t>
            </a:r>
          </a:p>
          <a:p>
            <a:endParaRPr lang="en-US" dirty="0"/>
          </a:p>
          <a:p>
            <a:r>
              <a:rPr lang="en-US" dirty="0" smtClean="0"/>
              <a:t>Agreements may also include</a:t>
            </a:r>
          </a:p>
          <a:p>
            <a:pPr lvl="1"/>
            <a:r>
              <a:rPr lang="en-US" dirty="0" smtClean="0"/>
              <a:t>Process for reaching mutual agreement</a:t>
            </a:r>
          </a:p>
          <a:p>
            <a:pPr lvl="1"/>
            <a:r>
              <a:rPr lang="en-US" dirty="0" smtClean="0"/>
              <a:t>Title 5 requirements for appointment of faculty to district and college committees (§53203(f))</a:t>
            </a:r>
          </a:p>
          <a:p>
            <a:pPr lvl="1"/>
            <a:r>
              <a:rPr lang="en-US" dirty="0" smtClean="0"/>
              <a:t>Example </a:t>
            </a:r>
            <a:r>
              <a:rPr lang="en-US" dirty="0" smtClean="0">
                <a:hlinkClick r:id="rId2"/>
              </a:rPr>
              <a:t>–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LACC Collegial Consultation Agreement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0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Train and Orient Your Senate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Professional Development for Your </a:t>
            </a:r>
            <a:r>
              <a:rPr lang="en-US" dirty="0"/>
              <a:t>S</a:t>
            </a:r>
            <a:r>
              <a:rPr lang="en-US" dirty="0" smtClean="0"/>
              <a:t>enate</a:t>
            </a:r>
          </a:p>
          <a:p>
            <a:pPr lvl="1"/>
            <a:r>
              <a:rPr lang="en-US" dirty="0" smtClean="0"/>
              <a:t>Senate retreats</a:t>
            </a:r>
          </a:p>
          <a:p>
            <a:pPr lvl="1"/>
            <a:r>
              <a:rPr lang="en-US" dirty="0" smtClean="0"/>
              <a:t>Embedded training during senate meetings</a:t>
            </a:r>
          </a:p>
          <a:p>
            <a:pPr lvl="1"/>
            <a:r>
              <a:rPr lang="en-US" dirty="0" smtClean="0"/>
              <a:t>Try activities like the ASCCC/</a:t>
            </a:r>
            <a:r>
              <a:rPr lang="en-US" dirty="0"/>
              <a:t>CCLC participatory governance scenarios </a:t>
            </a:r>
            <a:r>
              <a:rPr lang="en-US" dirty="0">
                <a:hlinkClick r:id="rId2"/>
              </a:rPr>
              <a:t>http://www.asccc.org/sites/default/files/</a:t>
            </a:r>
            <a:r>
              <a:rPr lang="en-US" dirty="0" smtClean="0">
                <a:hlinkClick r:id="rId2"/>
              </a:rPr>
              <a:t>Scenarios.pdf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Local Senate Visits</a:t>
            </a:r>
          </a:p>
          <a:p>
            <a:pPr lvl="1"/>
            <a:r>
              <a:rPr lang="en-US" dirty="0">
                <a:hlinkClick r:id="rId3"/>
              </a:rPr>
              <a:t>http:</a:t>
            </a:r>
            <a:r>
              <a:rPr lang="en-US" dirty="0" smtClean="0">
                <a:hlinkClick r:id="rId3"/>
              </a:rPr>
              <a:t>//</a:t>
            </a:r>
            <a:r>
              <a:rPr lang="en-US" dirty="0">
                <a:hlinkClick r:id="rId3"/>
              </a:rPr>
              <a:t>www.asccc.org/services/local-senate-</a:t>
            </a:r>
            <a:r>
              <a:rPr lang="en-US" dirty="0" smtClean="0">
                <a:hlinkClick r:id="rId3"/>
              </a:rPr>
              <a:t>visits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ASCCC Leadership Resources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://www.asccc.org/communities/local-senates/leadership-</a:t>
            </a:r>
            <a:r>
              <a:rPr lang="en-US" dirty="0" smtClean="0">
                <a:hlinkClick r:id="rId4"/>
              </a:rPr>
              <a:t>resources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Attend ASCCC Plenary </a:t>
            </a:r>
            <a:r>
              <a:rPr lang="en-US" dirty="0"/>
              <a:t>S</a:t>
            </a:r>
            <a:r>
              <a:rPr lang="en-US" dirty="0" smtClean="0"/>
              <a:t>essions and Institutes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5"/>
              </a:rPr>
              <a:t>http://www.asccc.org/calendar/list/events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7500" y="6070600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54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and Engagement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arrier Pigeon_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945" r="-29945"/>
          <a:stretch>
            <a:fillRect/>
          </a:stretch>
        </p:blipFill>
        <p:spPr>
          <a:xfrm>
            <a:off x="457200" y="1176866"/>
            <a:ext cx="8229600" cy="4876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53666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91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Engagement</a:t>
            </a:r>
            <a:br>
              <a:rPr lang="en-US" dirty="0" smtClean="0"/>
            </a:br>
            <a:r>
              <a:rPr lang="en-US" sz="3100" dirty="0" smtClean="0">
                <a:solidFill>
                  <a:srgbClr val="4C5A6A"/>
                </a:solidFill>
              </a:rPr>
              <a:t>Local</a:t>
            </a:r>
            <a:endParaRPr lang="en-US" sz="3100" dirty="0">
              <a:solidFill>
                <a:srgbClr val="4C5A6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reports to your college…not just to faculty!</a:t>
            </a:r>
          </a:p>
          <a:p>
            <a:endParaRPr lang="en-US" dirty="0"/>
          </a:p>
          <a:p>
            <a:r>
              <a:rPr lang="en-US" dirty="0" smtClean="0"/>
              <a:t>Committee reports at senate…not just senate committees</a:t>
            </a:r>
          </a:p>
          <a:p>
            <a:endParaRPr lang="en-US" dirty="0"/>
          </a:p>
          <a:p>
            <a:r>
              <a:rPr lang="en-US" dirty="0" smtClean="0"/>
              <a:t>Liaisons from other constituencies</a:t>
            </a:r>
          </a:p>
          <a:p>
            <a:endParaRPr lang="en-US" dirty="0"/>
          </a:p>
          <a:p>
            <a:r>
              <a:rPr lang="en-US" dirty="0" smtClean="0"/>
              <a:t>Administrators at senate meetings</a:t>
            </a:r>
          </a:p>
          <a:p>
            <a:endParaRPr lang="en-US" dirty="0"/>
          </a:p>
          <a:p>
            <a:r>
              <a:rPr lang="en-US" dirty="0" smtClean="0"/>
              <a:t>District updates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5914901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0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and </a:t>
            </a:r>
            <a:r>
              <a:rPr lang="en-US" dirty="0" smtClean="0"/>
              <a:t>Engagement </a:t>
            </a:r>
            <a:br>
              <a:rPr lang="en-US" dirty="0" smtClean="0"/>
            </a:br>
            <a:r>
              <a:rPr lang="en-US" sz="3100" dirty="0" smtClean="0">
                <a:solidFill>
                  <a:srgbClr val="4C5A6A"/>
                </a:solidFill>
              </a:rPr>
              <a:t>Statewide and Beyond</a:t>
            </a:r>
            <a:endParaRPr lang="en-US" sz="3100" dirty="0">
              <a:solidFill>
                <a:srgbClr val="4C5A6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866"/>
            <a:ext cx="8229600" cy="46143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ASCCC - </a:t>
            </a:r>
            <a:r>
              <a:rPr lang="en-US" dirty="0">
                <a:hlinkClick r:id="rId2"/>
              </a:rPr>
              <a:t>http://www.asccc.org/</a:t>
            </a:r>
            <a:r>
              <a:rPr lang="en-US" dirty="0" smtClean="0">
                <a:hlinkClick r:id="rId2"/>
              </a:rPr>
              <a:t>home</a:t>
            </a:r>
            <a:endParaRPr lang="en-US" dirty="0" smtClean="0"/>
          </a:p>
          <a:p>
            <a:pPr lvl="1"/>
            <a:r>
              <a:rPr lang="en-US" dirty="0" smtClean="0"/>
              <a:t>Newsletter </a:t>
            </a:r>
            <a:r>
              <a:rPr lang="en-US" dirty="0" err="1"/>
              <a:t>l</a:t>
            </a:r>
            <a:r>
              <a:rPr lang="en-US" dirty="0" err="1" smtClean="0"/>
              <a:t>istservs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http://www.asccc.org/signup-</a:t>
            </a:r>
            <a:r>
              <a:rPr lang="en-US" dirty="0" smtClean="0">
                <a:hlinkClick r:id="rId3"/>
              </a:rPr>
              <a:t>newsletters</a:t>
            </a:r>
            <a:endParaRPr lang="en-US" dirty="0" smtClean="0"/>
          </a:p>
          <a:p>
            <a:pPr lvl="1"/>
            <a:r>
              <a:rPr lang="en-US" dirty="0" smtClean="0"/>
              <a:t>Participate </a:t>
            </a:r>
            <a:r>
              <a:rPr lang="en-US" dirty="0"/>
              <a:t>statewide! </a:t>
            </a:r>
            <a:r>
              <a:rPr lang="en-US" dirty="0">
                <a:hlinkClick r:id="rId4"/>
              </a:rPr>
              <a:t>http://www.asccc.org/content/application-statewide-</a:t>
            </a:r>
            <a:r>
              <a:rPr lang="en-US" dirty="0" smtClean="0">
                <a:hlinkClick r:id="rId4"/>
              </a:rPr>
              <a:t>service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Chancellor’s Office</a:t>
            </a:r>
          </a:p>
          <a:p>
            <a:pPr lvl="1"/>
            <a:r>
              <a:rPr lang="en-US" dirty="0" smtClean="0"/>
              <a:t>Senate presidents receive daily news digests and press releases</a:t>
            </a:r>
          </a:p>
          <a:p>
            <a:pPr lvl="1"/>
            <a:r>
              <a:rPr lang="en-US" dirty="0" smtClean="0"/>
              <a:t>Source for handbooks and guides such as PCAH, Minimum Qualifications, etc. </a:t>
            </a:r>
            <a:r>
              <a:rPr lang="en-US" dirty="0">
                <a:hlinkClick r:id="rId5"/>
              </a:rPr>
              <a:t>http:/</a:t>
            </a:r>
            <a:r>
              <a:rPr lang="en-US" dirty="0" smtClean="0">
                <a:hlinkClick r:id="rId5"/>
              </a:rPr>
              <a:t>/www.cccco.edu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Accreditation </a:t>
            </a:r>
          </a:p>
          <a:p>
            <a:pPr lvl="1"/>
            <a:r>
              <a:rPr lang="en-US" dirty="0" smtClean="0"/>
              <a:t>Ensure regular updates at senate meetings</a:t>
            </a:r>
          </a:p>
          <a:p>
            <a:pPr lvl="1"/>
            <a:r>
              <a:rPr lang="en-US" dirty="0" smtClean="0"/>
              <a:t>Consider holding all-campus town halls and open forums</a:t>
            </a:r>
          </a:p>
          <a:p>
            <a:pPr lvl="1"/>
            <a:r>
              <a:rPr lang="en-US" dirty="0" smtClean="0"/>
              <a:t>ACCJC information and publications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://www.accjc.org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Legislation</a:t>
            </a:r>
          </a:p>
          <a:p>
            <a:pPr lvl="1"/>
            <a:r>
              <a:rPr lang="en-US" dirty="0" smtClean="0"/>
              <a:t>Consider a legislative liaison for your senate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rack current and research </a:t>
            </a:r>
            <a:r>
              <a:rPr lang="en-US" dirty="0"/>
              <a:t>past legislation at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leginfo.legislature.ca.gov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7500" y="59200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7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Asserting Faculty Primacy…Collegially</a:t>
            </a:r>
          </a:p>
        </p:txBody>
      </p:sp>
      <p:pic>
        <p:nvPicPr>
          <p:cNvPr id="4" name="Content Placeholder 3" descr="arrogant-job-interview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375" r="-34375"/>
          <a:stretch>
            <a:fillRect/>
          </a:stretch>
        </p:blipFill>
        <p:spPr>
          <a:xfrm>
            <a:off x="1151466" y="1549400"/>
            <a:ext cx="6841067" cy="405396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5864101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85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2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Asserting Faculty Primacy…Collegially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41"/>
            <a:ext cx="8229600" cy="472852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Educate your administrators</a:t>
            </a:r>
          </a:p>
          <a:p>
            <a:pPr lvl="1"/>
            <a:r>
              <a:rPr lang="en-US" dirty="0" smtClean="0"/>
              <a:t>Hold regular consultation meetings</a:t>
            </a:r>
          </a:p>
          <a:p>
            <a:pPr lvl="1"/>
            <a:r>
              <a:rPr lang="en-US" dirty="0" smtClean="0"/>
              <a:t>Recommendations </a:t>
            </a:r>
            <a:r>
              <a:rPr lang="en-US" dirty="0"/>
              <a:t>on academic and professional matters are made by senates, not by other </a:t>
            </a:r>
            <a:r>
              <a:rPr lang="en-US" dirty="0" smtClean="0"/>
              <a:t>bodies, unless local policies/procedures state otherwise</a:t>
            </a:r>
            <a:endParaRPr lang="en-US" dirty="0"/>
          </a:p>
          <a:p>
            <a:pPr lvl="1"/>
            <a:r>
              <a:rPr lang="en-US" dirty="0"/>
              <a:t>College participatory governance committees – senate representation ≠ </a:t>
            </a:r>
            <a:r>
              <a:rPr lang="en-US" dirty="0" smtClean="0"/>
              <a:t>collegial consultation!</a:t>
            </a:r>
          </a:p>
          <a:p>
            <a:pPr lvl="1"/>
            <a:endParaRPr lang="en-US" dirty="0" smtClean="0"/>
          </a:p>
          <a:p>
            <a:r>
              <a:rPr lang="en-US" dirty="0"/>
              <a:t>Engage staff and students for input on policies and procedures under senate purview</a:t>
            </a:r>
          </a:p>
          <a:p>
            <a:pPr lvl="1"/>
            <a:r>
              <a:rPr lang="en-US" dirty="0"/>
              <a:t>Staff and students have right to “participate effectively in district and college governance” (Ed Code §70902(b)(7), Title 5 §51023.5 and §51023.7)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Maintain good relations with your union colleagues</a:t>
            </a:r>
          </a:p>
          <a:p>
            <a:pPr lvl="1"/>
            <a:r>
              <a:rPr lang="en-US" dirty="0" smtClean="0"/>
              <a:t>Understand your collective bargaining agreement – it has the force of law</a:t>
            </a:r>
          </a:p>
          <a:p>
            <a:pPr lvl="1"/>
            <a:r>
              <a:rPr lang="en-US" dirty="0" smtClean="0"/>
              <a:t>Assert senate role, but be aware of rights your union had prior to AB 1725 </a:t>
            </a:r>
          </a:p>
          <a:p>
            <a:pPr lvl="1"/>
            <a:r>
              <a:rPr lang="en-US" dirty="0" smtClean="0"/>
              <a:t>Educate union leaders on the role of senates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59774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05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418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As we go through this session, be thinking about the following:</a:t>
            </a:r>
          </a:p>
          <a:p>
            <a:pPr marL="45720" indent="0">
              <a:buNone/>
            </a:pPr>
            <a:endParaRPr lang="en-US" dirty="0" smtClean="0"/>
          </a:p>
          <a:p>
            <a:pPr marL="388620" indent="-342900"/>
            <a:r>
              <a:rPr lang="en-US" dirty="0" smtClean="0"/>
              <a:t>What brings you here?</a:t>
            </a:r>
          </a:p>
          <a:p>
            <a:pPr marL="45720" indent="0">
              <a:buNone/>
            </a:pPr>
            <a:endParaRPr lang="en-US" dirty="0"/>
          </a:p>
          <a:p>
            <a:pPr marL="388620" indent="-342900"/>
            <a:r>
              <a:rPr lang="en-US" dirty="0" smtClean="0"/>
              <a:t>What would you like to </a:t>
            </a:r>
          </a:p>
          <a:p>
            <a:pPr marL="45720" indent="0">
              <a:buNone/>
            </a:pPr>
            <a:r>
              <a:rPr lang="en-US" dirty="0" smtClean="0"/>
              <a:t>    learn?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50" y="2809599"/>
            <a:ext cx="33401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7500" y="596311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9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wait, there’s more…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3933"/>
            <a:ext cx="8229600" cy="439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is another important faculty group:</a:t>
            </a:r>
          </a:p>
          <a:p>
            <a:pPr marL="0" indent="0">
              <a:buNone/>
            </a:pPr>
            <a:r>
              <a:rPr lang="en-US" dirty="0" smtClean="0"/>
              <a:t>Your </a:t>
            </a:r>
            <a:r>
              <a:rPr lang="en-US" b="1" dirty="0" smtClean="0"/>
              <a:t>Faculty Union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Work together on joint </a:t>
            </a:r>
            <a:r>
              <a:rPr lang="en-US" dirty="0" smtClean="0"/>
              <a:t>issues</a:t>
            </a:r>
          </a:p>
          <a:p>
            <a:endParaRPr lang="en-US" dirty="0" smtClean="0"/>
          </a:p>
          <a:p>
            <a:r>
              <a:rPr lang="en-US" dirty="0" smtClean="0"/>
              <a:t>Both groups are faculty advocates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086" y="3683000"/>
            <a:ext cx="2795397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5969000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3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6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Title 5 and Senate/Union Relations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66"/>
            <a:ext cx="8229600" cy="445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Title 5 §53204 </a:t>
            </a:r>
          </a:p>
          <a:p>
            <a:r>
              <a:rPr lang="en-US" dirty="0" smtClean="0"/>
              <a:t>Nothing </a:t>
            </a:r>
            <a:r>
              <a:rPr lang="en-US" dirty="0"/>
              <a:t>in this Subchapter shall be construed to impinge upon the due process rights of faculty</a:t>
            </a:r>
            <a:r>
              <a:rPr lang="en-US" dirty="0">
                <a:solidFill>
                  <a:schemeClr val="tx2"/>
                </a:solidFill>
              </a:rPr>
              <a:t>, nor to detract from any negotiated agreements between collective bargaining representatives and district governing boards. </a:t>
            </a:r>
            <a:r>
              <a:rPr lang="en-US" dirty="0"/>
              <a:t>It is the intent of the Board of Governors to </a:t>
            </a:r>
            <a:r>
              <a:rPr lang="en-US" dirty="0">
                <a:solidFill>
                  <a:srgbClr val="D2533C"/>
                </a:solidFill>
              </a:rPr>
              <a:t>respect agreements between academic senates and collective bargaining representatives </a:t>
            </a:r>
            <a:r>
              <a:rPr lang="en-US" dirty="0"/>
              <a:t>as to how they will consult, collaborate, share, or delegate among themselves the responsibilities that are or may be delegated to academic senates pursuant to these regulations.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0" y="581071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69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933"/>
            <a:ext cx="8229600" cy="990600"/>
          </a:xfrm>
        </p:spPr>
        <p:txBody>
          <a:bodyPr/>
          <a:lstStyle/>
          <a:p>
            <a:r>
              <a:rPr lang="en-US" dirty="0"/>
              <a:t>Senate President’s Signature	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89358" y="1600200"/>
            <a:ext cx="3063916" cy="4191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8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President’s Signature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06333"/>
          </a:xfrm>
        </p:spPr>
        <p:txBody>
          <a:bodyPr>
            <a:normAutofit/>
          </a:bodyPr>
          <a:lstStyle/>
          <a:p>
            <a:r>
              <a:rPr lang="en-US" dirty="0" smtClean="0"/>
              <a:t>Reports to the state</a:t>
            </a:r>
            <a:r>
              <a:rPr lang="en-US" b="1" dirty="0" smtClean="0"/>
              <a:t> </a:t>
            </a:r>
            <a:r>
              <a:rPr lang="en-US" dirty="0" smtClean="0"/>
              <a:t>– Basic Skills, Student Equity, SSSP, others?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Reports to the ACCJC – Self-Evaluation Report, Follow-up and Midterm Reports, others?</a:t>
            </a:r>
          </a:p>
          <a:p>
            <a:endParaRPr lang="en-US" dirty="0"/>
          </a:p>
          <a:p>
            <a:r>
              <a:rPr lang="en-US" dirty="0" smtClean="0"/>
              <a:t>Recommendations to president/chancellor</a:t>
            </a:r>
            <a:r>
              <a:rPr lang="en-US" dirty="0"/>
              <a:t>/</a:t>
            </a:r>
            <a:r>
              <a:rPr lang="en-US" dirty="0" smtClean="0"/>
              <a:t>board</a:t>
            </a:r>
          </a:p>
          <a:p>
            <a:endParaRPr lang="en-US" dirty="0"/>
          </a:p>
          <a:p>
            <a:r>
              <a:rPr lang="en-US" dirty="0" smtClean="0"/>
              <a:t>Formal letters to president, chancellor, board, CCCCO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0" y="581071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38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Senate President’s Signature</a:t>
            </a:r>
            <a:br>
              <a:rPr lang="en-US" dirty="0" smtClean="0"/>
            </a:br>
            <a:r>
              <a:rPr lang="en-US" sz="3100" dirty="0" smtClean="0">
                <a:solidFill>
                  <a:schemeClr val="accent4"/>
                </a:solidFill>
              </a:rPr>
              <a:t>It has significance</a:t>
            </a:r>
            <a:endParaRPr lang="en-US" sz="31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87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senate president’s signature signifies that </a:t>
            </a:r>
            <a:r>
              <a:rPr lang="en-US" dirty="0" smtClean="0">
                <a:solidFill>
                  <a:srgbClr val="D2533C"/>
                </a:solidFill>
              </a:rPr>
              <a:t>the senate was consulted collegially or otherwise consulted appropriately</a:t>
            </a:r>
            <a:r>
              <a:rPr lang="en-US" dirty="0" smtClean="0"/>
              <a:t> in accordance with local policies and procedures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a senate president signs a document, he/she is signing on behalf of all of the faculty at his/her institution.  </a:t>
            </a:r>
            <a:r>
              <a:rPr lang="en-US" dirty="0" smtClean="0">
                <a:solidFill>
                  <a:srgbClr val="D2533C"/>
                </a:solidFill>
              </a:rPr>
              <a:t>Therefore, a senate president should ensure that his/her signature on a document represents the will of the faculty.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0" y="5878450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33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Senate President’s </a:t>
            </a:r>
            <a:r>
              <a:rPr lang="en-US" dirty="0" smtClean="0"/>
              <a:t>Signature</a:t>
            </a:r>
            <a:br>
              <a:rPr lang="en-US" dirty="0" smtClean="0"/>
            </a:br>
            <a:r>
              <a:rPr lang="en-US" sz="3100" dirty="0" smtClean="0">
                <a:solidFill>
                  <a:srgbClr val="4C5A6A"/>
                </a:solidFill>
              </a:rPr>
              <a:t>Last Minute Signatures?  </a:t>
            </a:r>
            <a:endParaRPr lang="en-US" sz="3100" dirty="0">
              <a:solidFill>
                <a:srgbClr val="4C5A6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5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The </a:t>
            </a:r>
            <a:r>
              <a:rPr lang="en-US" dirty="0" smtClean="0"/>
              <a:t>ASCCC </a:t>
            </a:r>
            <a:r>
              <a:rPr lang="en-US" dirty="0"/>
              <a:t>Recommends the Following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 smtClean="0"/>
              <a:t>Inform </a:t>
            </a:r>
            <a:r>
              <a:rPr lang="en-US" dirty="0"/>
              <a:t>the college faculty and administrators that materials calling for the senate president’s signature or approval </a:t>
            </a:r>
            <a:r>
              <a:rPr lang="en-US" dirty="0">
                <a:solidFill>
                  <a:srgbClr val="D2533C"/>
                </a:solidFill>
              </a:rPr>
              <a:t>must be submitted in their entirety to provide enough time for a full review of the academic senate in advance of the intended mailing or submission </a:t>
            </a:r>
            <a:r>
              <a:rPr lang="en-US" dirty="0" smtClean="0">
                <a:solidFill>
                  <a:srgbClr val="D2533C"/>
                </a:solidFill>
              </a:rPr>
              <a:t>date.</a:t>
            </a:r>
          </a:p>
          <a:p>
            <a:pPr marL="0" lvl="0" indent="0">
              <a:buNone/>
            </a:pPr>
            <a:endParaRPr lang="en-US" dirty="0" smtClean="0"/>
          </a:p>
          <a:p>
            <a:r>
              <a:rPr lang="en-US" dirty="0" smtClean="0"/>
              <a:t>Refuse </a:t>
            </a:r>
            <a:r>
              <a:rPr lang="en-US" dirty="0"/>
              <a:t>to sign materials that are incomplete or are proffered in circumvention of the senate’s established process. </a:t>
            </a:r>
            <a:r>
              <a:rPr lang="en-US" dirty="0">
                <a:solidFill>
                  <a:srgbClr val="D2533C"/>
                </a:solidFill>
              </a:rPr>
              <a:t>Such a refusal is not unprofessional if administration has not followed proper procedure</a:t>
            </a:r>
            <a:r>
              <a:rPr lang="en-US" dirty="0" smtClean="0">
                <a:solidFill>
                  <a:srgbClr val="D2533C"/>
                </a:solidFill>
              </a:rPr>
              <a:t>.</a:t>
            </a:r>
            <a:endParaRPr lang="en-US" dirty="0" smtClean="0">
              <a:solidFill>
                <a:srgbClr val="D2533C"/>
              </a:solidFill>
            </a:endParaRPr>
          </a:p>
          <a:p>
            <a:pPr marL="457200" lvl="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0" y="6045200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61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Senate President’s Signature</a:t>
            </a:r>
            <a:br>
              <a:rPr lang="en-US" dirty="0"/>
            </a:br>
            <a:r>
              <a:rPr lang="en-US" sz="3100" dirty="0">
                <a:solidFill>
                  <a:srgbClr val="4C5A6A"/>
                </a:solidFill>
              </a:rPr>
              <a:t>Last Minute Signatures? </a:t>
            </a:r>
            <a:endParaRPr lang="en-US" dirty="0">
              <a:solidFill>
                <a:srgbClr val="4C5A6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ASCCC </a:t>
            </a:r>
            <a:r>
              <a:rPr lang="en-US" dirty="0"/>
              <a:t>Recommends the Following: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Inform the </a:t>
            </a:r>
            <a:r>
              <a:rPr lang="en-US" dirty="0"/>
              <a:t>faculty or administrators that materials requiring senate approval will be taken to the next senate meeting or officers' cabinet meeting as stipulated by senate bylaws or standing rules. </a:t>
            </a:r>
            <a:r>
              <a:rPr lang="en-US" dirty="0">
                <a:solidFill>
                  <a:schemeClr val="tx2"/>
                </a:solidFill>
              </a:rPr>
              <a:t>"I will get back to you as soon as the senate has made its decision" is an acceptable and responsible </a:t>
            </a:r>
            <a:r>
              <a:rPr lang="en-US" dirty="0" smtClean="0">
                <a:solidFill>
                  <a:schemeClr val="tx2"/>
                </a:solidFill>
              </a:rPr>
              <a:t>statement.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a document or report requiring the senate’s approval arrives late for what appear to be legitimate reasons and such late submissions are unusual for the local administration, then exploring a method to expedite the approval in this specific case can be the collegial action.  </a:t>
            </a:r>
            <a:r>
              <a:rPr lang="en-US" dirty="0">
                <a:solidFill>
                  <a:srgbClr val="D2533C"/>
                </a:solidFill>
              </a:rPr>
              <a:t>In contrast, if the administration makes a habit of such late submissions, that habit is unlikely to change unless the senate insists on following proper procedures and withholds approval until the process has been followed.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84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358"/>
            <a:ext cx="8229600" cy="990600"/>
          </a:xfrm>
        </p:spPr>
        <p:txBody>
          <a:bodyPr/>
          <a:lstStyle/>
          <a:p>
            <a:r>
              <a:rPr lang="en-US" dirty="0" smtClean="0"/>
              <a:t>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37"/>
            <a:ext cx="8229600" cy="52070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>
                <a:hlinkClick r:id="rId2"/>
              </a:rPr>
              <a:t>Local Senates Handbook </a:t>
            </a:r>
            <a:r>
              <a:rPr lang="en-US" i="1" dirty="0" smtClean="0"/>
              <a:t>– </a:t>
            </a:r>
            <a:r>
              <a:rPr lang="en-US" dirty="0" smtClean="0"/>
              <a:t>ASCCC, Adopted Spring </a:t>
            </a:r>
            <a:r>
              <a:rPr lang="en-US" dirty="0"/>
              <a:t>2015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ASCCC Local Senates Leadership </a:t>
            </a:r>
            <a:r>
              <a:rPr lang="en-US" dirty="0"/>
              <a:t>Resources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://www.asccc.org/communities/local-senates/leadership-</a:t>
            </a:r>
            <a:r>
              <a:rPr lang="en-US" dirty="0" smtClean="0">
                <a:hlinkClick r:id="rId3"/>
              </a:rPr>
              <a:t>resources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Participating Effectively in District and </a:t>
            </a:r>
            <a:r>
              <a:rPr lang="en-US" i="1" dirty="0"/>
              <a:t>College Governance </a:t>
            </a:r>
            <a:r>
              <a:rPr lang="en-US" i="1" dirty="0" smtClean="0"/>
              <a:t>– </a:t>
            </a:r>
            <a:r>
              <a:rPr lang="en-US" dirty="0" smtClean="0"/>
              <a:t>ASCCC/CCLC, Adopted Fall 1998</a:t>
            </a:r>
            <a:r>
              <a:rPr lang="en-US" i="1" dirty="0" smtClean="0"/>
              <a:t>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://www.asccc.org/sites/default/files/</a:t>
            </a:r>
            <a:r>
              <a:rPr lang="en-US" dirty="0" smtClean="0">
                <a:hlinkClick r:id="rId4"/>
              </a:rPr>
              <a:t>Participating%20Effectively%20in</a:t>
            </a:r>
            <a:r>
              <a:rPr lang="en-US" dirty="0">
                <a:hlinkClick r:id="rId4"/>
              </a:rPr>
              <a:t>%</a:t>
            </a:r>
            <a:r>
              <a:rPr lang="en-US" dirty="0" smtClean="0">
                <a:hlinkClick r:id="rId4"/>
              </a:rPr>
              <a:t>20District.pdf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/>
              <a:t>Scenarios to Illustrate Effective </a:t>
            </a:r>
            <a:r>
              <a:rPr lang="en-US" i="1" dirty="0" smtClean="0"/>
              <a:t>Participation in </a:t>
            </a:r>
            <a:r>
              <a:rPr lang="en-US" i="1" dirty="0"/>
              <a:t>District and College </a:t>
            </a:r>
            <a:r>
              <a:rPr lang="en-US" i="1" dirty="0" smtClean="0"/>
              <a:t>Governance</a:t>
            </a:r>
            <a:r>
              <a:rPr lang="en-US" dirty="0" smtClean="0"/>
              <a:t>, ASCCC/CCLC </a:t>
            </a:r>
            <a:r>
              <a:rPr lang="en-US" dirty="0"/>
              <a:t>joint publication </a:t>
            </a:r>
            <a:r>
              <a:rPr lang="en-US" dirty="0">
                <a:hlinkClick r:id="rId5"/>
              </a:rPr>
              <a:t>http://www.asccc.org/sites/default/files/</a:t>
            </a:r>
            <a:r>
              <a:rPr lang="en-US" dirty="0" smtClean="0">
                <a:hlinkClick r:id="rId5"/>
              </a:rPr>
              <a:t>Scenarios.pdf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Office of Administrative Law – for looking up Ed Code and Title 5 citations (</a:t>
            </a:r>
            <a:r>
              <a:rPr lang="en-US" dirty="0" smtClean="0">
                <a:hlinkClick r:id="rId6"/>
              </a:rPr>
              <a:t>www.oal.ca.gov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56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100" y="2463800"/>
            <a:ext cx="4241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7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6"/>
            <a:ext cx="8229600" cy="990600"/>
          </a:xfrm>
        </p:spPr>
        <p:txBody>
          <a:bodyPr/>
          <a:lstStyle/>
          <a:p>
            <a:r>
              <a:rPr lang="en-US" dirty="0" smtClean="0"/>
              <a:t>Outcomes…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967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In this breakout session, you will learn about:</a:t>
            </a:r>
          </a:p>
          <a:p>
            <a:pPr marL="45720" indent="0">
              <a:buNone/>
            </a:pPr>
            <a:endParaRPr lang="en-US" dirty="0" smtClean="0"/>
          </a:p>
          <a:p>
            <a:pPr marL="388620" indent="-342900"/>
            <a:r>
              <a:rPr lang="en-US" dirty="0" smtClean="0"/>
              <a:t>Senate Operations – some important roles and responsibilities of your local academic </a:t>
            </a:r>
            <a:r>
              <a:rPr lang="en-US" dirty="0"/>
              <a:t>s</a:t>
            </a:r>
            <a:r>
              <a:rPr lang="en-US" dirty="0" smtClean="0"/>
              <a:t>enate and </a:t>
            </a:r>
            <a:r>
              <a:rPr lang="en-US" dirty="0"/>
              <a:t>a</a:t>
            </a:r>
            <a:r>
              <a:rPr lang="en-US" dirty="0" smtClean="0"/>
              <a:t>cademic </a:t>
            </a:r>
            <a:r>
              <a:rPr lang="en-US" dirty="0"/>
              <a:t>s</a:t>
            </a:r>
            <a:r>
              <a:rPr lang="en-US" dirty="0" smtClean="0"/>
              <a:t>enate presidents</a:t>
            </a:r>
          </a:p>
          <a:p>
            <a:pPr marL="388620" indent="-342900"/>
            <a:endParaRPr lang="en-US" dirty="0" smtClean="0"/>
          </a:p>
          <a:p>
            <a:pPr marL="388620" indent="-342900"/>
            <a:r>
              <a:rPr lang="en-US" dirty="0" smtClean="0"/>
              <a:t>Training and orienting your academic senate</a:t>
            </a:r>
          </a:p>
          <a:p>
            <a:pPr marL="45720" indent="0">
              <a:buNone/>
            </a:pPr>
            <a:endParaRPr lang="en-US" dirty="0" smtClean="0"/>
          </a:p>
          <a:p>
            <a:pPr marL="388620" indent="-342900"/>
            <a:r>
              <a:rPr lang="en-US" dirty="0" smtClean="0"/>
              <a:t>Communication and Engagement – Working with committees, organizations, and other constituencies in your college/district and statewide</a:t>
            </a:r>
          </a:p>
          <a:p>
            <a:pPr marL="45720" indent="0">
              <a:buNone/>
            </a:pPr>
            <a:endParaRPr lang="en-US" dirty="0" smtClean="0"/>
          </a:p>
          <a:p>
            <a:pPr marL="388620" indent="-342900"/>
            <a:r>
              <a:rPr lang="en-US" dirty="0" smtClean="0"/>
              <a:t>Asserting faculty </a:t>
            </a:r>
            <a:r>
              <a:rPr lang="en-US" dirty="0"/>
              <a:t>p</a:t>
            </a:r>
            <a:r>
              <a:rPr lang="en-US" dirty="0" smtClean="0"/>
              <a:t>rimacy…collegially, of course!</a:t>
            </a:r>
          </a:p>
          <a:p>
            <a:pPr marL="45720" indent="0">
              <a:buNone/>
            </a:pPr>
            <a:endParaRPr lang="en-US" dirty="0" smtClean="0"/>
          </a:p>
          <a:p>
            <a:pPr marL="388620" indent="-342900"/>
            <a:r>
              <a:rPr lang="en-US" dirty="0" smtClean="0"/>
              <a:t>The significance of the academic </a:t>
            </a:r>
            <a:r>
              <a:rPr lang="en-US" dirty="0"/>
              <a:t>s</a:t>
            </a:r>
            <a:r>
              <a:rPr lang="en-US" dirty="0" smtClean="0"/>
              <a:t>enate </a:t>
            </a:r>
            <a:r>
              <a:rPr lang="en-US" dirty="0"/>
              <a:t>p</a:t>
            </a:r>
            <a:r>
              <a:rPr lang="en-US" dirty="0" smtClean="0"/>
              <a:t>resident’s signature</a:t>
            </a:r>
            <a:endParaRPr lang="en-US" dirty="0"/>
          </a:p>
          <a:p>
            <a:pPr marL="388620" indent="-34290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433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2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Operations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2586" r="-2586"/>
          <a:stretch>
            <a:fillRect/>
          </a:stretch>
        </p:blipFill>
        <p:spPr>
          <a:xfrm>
            <a:off x="897467" y="1600200"/>
            <a:ext cx="6942667" cy="4114173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58471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42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D2533C"/>
                </a:solidFill>
              </a:rPr>
              <a:t>Governing Documents – constitution, bylaws, rules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Senate meetings – agendas, meeting materials, Brown Act</a:t>
            </a:r>
          </a:p>
          <a:p>
            <a:endParaRPr lang="en-US" dirty="0"/>
          </a:p>
          <a:p>
            <a:r>
              <a:rPr lang="en-US" dirty="0" smtClean="0"/>
              <a:t>Senate committees – members and chairs</a:t>
            </a:r>
          </a:p>
          <a:p>
            <a:endParaRPr lang="en-US" dirty="0"/>
          </a:p>
          <a:p>
            <a:r>
              <a:rPr lang="en-US" dirty="0" smtClean="0"/>
              <a:t>Delegation of work…don’t try to do it all!</a:t>
            </a:r>
          </a:p>
          <a:p>
            <a:endParaRPr lang="en-US" dirty="0"/>
          </a:p>
          <a:p>
            <a:r>
              <a:rPr lang="en-US" dirty="0" smtClean="0"/>
              <a:t>Recommendations to president/chancellor/board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you have a local “10+1” agreement delineating “rely primarily” and “mutually agree”?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3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6600"/>
                </a:solidFill>
                <a:ea typeface="+mj-ea"/>
                <a:cs typeface="+mj-cs"/>
              </a:rPr>
              <a:t>Senate Operations </a:t>
            </a:r>
            <a:br>
              <a:rPr lang="en-US" dirty="0" smtClean="0">
                <a:solidFill>
                  <a:srgbClr val="FF6600"/>
                </a:solidFill>
                <a:ea typeface="+mj-ea"/>
                <a:cs typeface="+mj-cs"/>
              </a:rPr>
            </a:br>
            <a:r>
              <a:rPr lang="en-US" sz="2700" dirty="0" smtClean="0">
                <a:solidFill>
                  <a:srgbClr val="4C5A6A"/>
                </a:solidFill>
                <a:ea typeface="+mj-ea"/>
                <a:cs typeface="+mj-cs"/>
              </a:rPr>
              <a:t>Governing Documents</a:t>
            </a:r>
            <a:endParaRPr lang="en-US" sz="2700" dirty="0">
              <a:solidFill>
                <a:srgbClr val="4C5A6A"/>
              </a:solidFill>
              <a:ea typeface="+mj-ea"/>
              <a:cs typeface="+mj-cs"/>
            </a:endParaRPr>
          </a:p>
        </p:txBody>
      </p:sp>
      <p:pic>
        <p:nvPicPr>
          <p:cNvPr id="26626" name="Content Placeholder 3" descr="By-Laws-1024x768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3302" r="-13302"/>
          <a:stretch>
            <a:fillRect/>
          </a:stretch>
        </p:blipFill>
        <p:spPr>
          <a:xfrm>
            <a:off x="965200" y="1600200"/>
            <a:ext cx="7213600" cy="4274726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6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486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Senate Operations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Governing </a:t>
            </a:r>
            <a:r>
              <a:rPr lang="en-US" sz="2700" dirty="0" smtClean="0">
                <a:solidFill>
                  <a:schemeClr val="tx1"/>
                </a:solidFill>
              </a:rPr>
              <a:t>Documents – It’s up to Faculty!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8229600" cy="46143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3300" dirty="0">
                <a:solidFill>
                  <a:srgbClr val="000000"/>
                </a:solidFill>
              </a:rPr>
              <a:t>Title 5, section 53202:</a:t>
            </a:r>
          </a:p>
          <a:p>
            <a:pPr marL="274320" lvl="1" indent="0">
              <a:buNone/>
              <a:defRPr/>
            </a:pPr>
            <a:r>
              <a:rPr lang="en-US" sz="2800" dirty="0">
                <a:solidFill>
                  <a:srgbClr val="000000"/>
                </a:solidFill>
              </a:rPr>
              <a:t>(c) The governing board of a district shall recognize the academic senate and authorize the faculty to:</a:t>
            </a:r>
          </a:p>
          <a:p>
            <a:pPr marL="274320" lvl="1" indent="0">
              <a:buNone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marL="788670" lvl="1" indent="-514350">
              <a:buClrTx/>
              <a:buFont typeface="+mj-lt"/>
              <a:buAutoNum type="arabicParenR"/>
              <a:defRPr/>
            </a:pPr>
            <a:r>
              <a:rPr lang="en-US" sz="2800" dirty="0">
                <a:solidFill>
                  <a:srgbClr val="000000"/>
                </a:solidFill>
              </a:rPr>
              <a:t>Fix and amend by vote of the full-time faculty </a:t>
            </a:r>
            <a:r>
              <a:rPr lang="en-US" sz="2800" b="1" dirty="0">
                <a:solidFill>
                  <a:srgbClr val="000000"/>
                </a:solidFill>
              </a:rPr>
              <a:t>the composition, structure, and procedures</a:t>
            </a:r>
            <a:r>
              <a:rPr lang="en-US" sz="2800" dirty="0">
                <a:solidFill>
                  <a:srgbClr val="000000"/>
                </a:solidFill>
              </a:rPr>
              <a:t> of the academic senate.</a:t>
            </a:r>
          </a:p>
          <a:p>
            <a:pPr marL="274320" lvl="1" indent="0">
              <a:buClrTx/>
              <a:buNone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marL="788670" lvl="1" indent="-514350">
              <a:buClrTx/>
              <a:buFont typeface="+mj-lt"/>
              <a:buAutoNum type="arabicParenR"/>
              <a:defRPr/>
            </a:pPr>
            <a:r>
              <a:rPr lang="en-US" sz="2800" dirty="0">
                <a:solidFill>
                  <a:srgbClr val="000000"/>
                </a:solidFill>
              </a:rPr>
              <a:t>Provide for the selection, in accordance with accepted democratic election procedures, the members of the academic senate.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0" y="6062133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93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Senate Operations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sz="2700" dirty="0">
                <a:solidFill>
                  <a:schemeClr val="accent4"/>
                </a:solidFill>
              </a:rPr>
              <a:t>Governing Documents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34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All senators (</a:t>
            </a:r>
            <a:r>
              <a:rPr lang="en-US" u="sng" dirty="0" smtClean="0">
                <a:solidFill>
                  <a:schemeClr val="accent6"/>
                </a:solidFill>
              </a:rPr>
              <a:t>and administrators</a:t>
            </a:r>
            <a:r>
              <a:rPr lang="en-US" dirty="0" smtClean="0">
                <a:solidFill>
                  <a:schemeClr val="accent6"/>
                </a:solidFill>
              </a:rPr>
              <a:t>) should understand these:</a:t>
            </a:r>
          </a:p>
          <a:p>
            <a:r>
              <a:rPr lang="en-US" dirty="0" smtClean="0"/>
              <a:t>Constitution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MS PGothic" charset="0"/>
              </a:rPr>
              <a:t>Broad-strokes, high-level document approved by the entire faculty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MS PGothic" charset="0"/>
              </a:rPr>
              <a:t>Provides </a:t>
            </a:r>
            <a:r>
              <a:rPr lang="en-US" dirty="0">
                <a:solidFill>
                  <a:srgbClr val="000000"/>
                </a:solidFill>
                <a:ea typeface="MS PGothic" charset="0"/>
              </a:rPr>
              <a:t>the basic structure and authority of your </a:t>
            </a:r>
            <a:r>
              <a:rPr lang="en-US" dirty="0" smtClean="0">
                <a:solidFill>
                  <a:srgbClr val="000000"/>
                </a:solidFill>
                <a:ea typeface="MS PGothic" charset="0"/>
              </a:rPr>
              <a:t>senate</a:t>
            </a:r>
            <a:endParaRPr lang="en-US" dirty="0"/>
          </a:p>
          <a:p>
            <a:r>
              <a:rPr lang="en-US" dirty="0" smtClean="0"/>
              <a:t>Bylaws</a:t>
            </a:r>
          </a:p>
          <a:p>
            <a:pPr lvl="1"/>
            <a:r>
              <a:rPr lang="en-US" dirty="0">
                <a:ea typeface="MS PGothic" charset="0"/>
              </a:rPr>
              <a:t>Provide the operational structure of the senate consistent with the provisions of the </a:t>
            </a:r>
            <a:r>
              <a:rPr lang="en-US" dirty="0" smtClean="0">
                <a:ea typeface="MS PGothic" charset="0"/>
              </a:rPr>
              <a:t>constitution and is approved by the senate</a:t>
            </a:r>
            <a:endParaRPr lang="en-US" dirty="0"/>
          </a:p>
          <a:p>
            <a:r>
              <a:rPr lang="en-US" dirty="0" smtClean="0"/>
              <a:t>Standing Rules</a:t>
            </a:r>
          </a:p>
          <a:p>
            <a:pPr lvl="1"/>
            <a:r>
              <a:rPr lang="en-US" dirty="0" smtClean="0"/>
              <a:t>Provides more detailed procedures (e.g. process for running elections) and are approved by the senate (majority)</a:t>
            </a:r>
          </a:p>
          <a:p>
            <a:r>
              <a:rPr lang="en-US" dirty="0" smtClean="0"/>
              <a:t>Parliamentary Authority</a:t>
            </a:r>
          </a:p>
          <a:p>
            <a:pPr lvl="1"/>
            <a:r>
              <a:rPr lang="en-US" dirty="0" smtClean="0"/>
              <a:t>Default rules of order, e.g. </a:t>
            </a:r>
            <a:r>
              <a:rPr lang="en-US" i="1" dirty="0" smtClean="0"/>
              <a:t>Robert’s Rules of Order Newly Revised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7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Senate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Governing Documents – constitution, bylaws, rules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D2533C"/>
                </a:solidFill>
              </a:rPr>
              <a:t>Senate meetings</a:t>
            </a:r>
            <a:r>
              <a:rPr lang="en-US" dirty="0">
                <a:solidFill>
                  <a:srgbClr val="D2533C"/>
                </a:solidFill>
              </a:rPr>
              <a:t>– agendas, meeting materials, Brown </a:t>
            </a:r>
            <a:r>
              <a:rPr lang="en-US" dirty="0" smtClean="0">
                <a:solidFill>
                  <a:srgbClr val="D2533C"/>
                </a:solidFill>
              </a:rPr>
              <a:t>Act </a:t>
            </a:r>
          </a:p>
          <a:p>
            <a:endParaRPr lang="en-US" dirty="0">
              <a:solidFill>
                <a:srgbClr val="D2533C"/>
              </a:solidFill>
            </a:endParaRPr>
          </a:p>
          <a:p>
            <a:r>
              <a:rPr lang="en-US" dirty="0" smtClean="0">
                <a:solidFill>
                  <a:srgbClr val="D2533C"/>
                </a:solidFill>
              </a:rPr>
              <a:t>Senate committees – members and chairs</a:t>
            </a:r>
          </a:p>
          <a:p>
            <a:endParaRPr lang="en-US" dirty="0">
              <a:solidFill>
                <a:srgbClr val="D2533C"/>
              </a:solidFill>
            </a:endParaRPr>
          </a:p>
          <a:p>
            <a:r>
              <a:rPr lang="en-US" dirty="0" smtClean="0">
                <a:solidFill>
                  <a:srgbClr val="D2533C"/>
                </a:solidFill>
              </a:rPr>
              <a:t>Delegation of work…don’t try to do it all!</a:t>
            </a:r>
          </a:p>
          <a:p>
            <a:endParaRPr lang="en-US" dirty="0"/>
          </a:p>
          <a:p>
            <a:r>
              <a:rPr lang="en-US" dirty="0" smtClean="0"/>
              <a:t>Recommendations to president/chancellor/board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you have a local “10+1” agreement delineating “rely primarily” and “mutually agree”?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00" y="608376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5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601</TotalTime>
  <Words>2074</Words>
  <Application>Microsoft Macintosh PowerPoint</Application>
  <PresentationFormat>On-screen Show (4:3)</PresentationFormat>
  <Paragraphs>245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Keeping Your Senate Involved, Engaged and On Course </vt:lpstr>
      <vt:lpstr>Welcome!</vt:lpstr>
      <vt:lpstr>Outcomes…</vt:lpstr>
      <vt:lpstr>Senate Operations</vt:lpstr>
      <vt:lpstr>Senate Operations</vt:lpstr>
      <vt:lpstr>Senate Operations  Governing Documents</vt:lpstr>
      <vt:lpstr>Senate Operations  Governing Documents – It’s up to Faculty!</vt:lpstr>
      <vt:lpstr>Senate Operations  Governing Documents</vt:lpstr>
      <vt:lpstr>Senate Operations</vt:lpstr>
      <vt:lpstr>Senate Operations</vt:lpstr>
      <vt:lpstr>Senate Operations</vt:lpstr>
      <vt:lpstr>Senate Operations  Collegial Consultation</vt:lpstr>
      <vt:lpstr>Senate Operations  Collegial Consultation (“10+1” ) Agreements</vt:lpstr>
      <vt:lpstr>Train and Orient Your Senate </vt:lpstr>
      <vt:lpstr>Communication and Engagement </vt:lpstr>
      <vt:lpstr>Communication and Engagement Local</vt:lpstr>
      <vt:lpstr>Communication and Engagement  Statewide and Beyond</vt:lpstr>
      <vt:lpstr>Asserting Faculty Primacy…Collegially</vt:lpstr>
      <vt:lpstr>Asserting Faculty Primacy…Collegially</vt:lpstr>
      <vt:lpstr>But wait, there’s more…</vt:lpstr>
      <vt:lpstr>Title 5 and Senate/Union Relations </vt:lpstr>
      <vt:lpstr>Senate President’s Signature </vt:lpstr>
      <vt:lpstr>Senate President’s Signature </vt:lpstr>
      <vt:lpstr>Senate President’s Signature It has significance</vt:lpstr>
      <vt:lpstr>Senate President’s Signature Last Minute Signatures?  </vt:lpstr>
      <vt:lpstr>Senate President’s Signature Last Minute Signatures? </vt:lpstr>
      <vt:lpstr>Resources </vt:lpstr>
      <vt:lpstr>Questions? </vt:lpstr>
    </vt:vector>
  </TitlesOfParts>
  <Company>Los Angeles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Your Senate Involved, Engaged and On Course </dc:title>
  <dc:creator>John Freitas</dc:creator>
  <cp:lastModifiedBy>John Freitas</cp:lastModifiedBy>
  <cp:revision>64</cp:revision>
  <dcterms:created xsi:type="dcterms:W3CDTF">2015-06-06T19:30:05Z</dcterms:created>
  <dcterms:modified xsi:type="dcterms:W3CDTF">2015-06-10T16:53:23Z</dcterms:modified>
</cp:coreProperties>
</file>