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9" r:id="rId4"/>
    <p:sldId id="258" r:id="rId5"/>
    <p:sldId id="259" r:id="rId6"/>
    <p:sldId id="260" r:id="rId7"/>
    <p:sldId id="270" r:id="rId8"/>
    <p:sldId id="261" r:id="rId9"/>
    <p:sldId id="265" r:id="rId10"/>
    <p:sldId id="271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ndi Asmus" initials="BA" lastIdx="1" clrIdx="0">
    <p:extLst>
      <p:ext uri="{19B8F6BF-5375-455C-9EA6-DF929625EA0E}">
        <p15:presenceInfo xmlns:p15="http://schemas.microsoft.com/office/powerpoint/2012/main" userId="S-1-5-21-1512785971-2640221449-1993171183-160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8"/>
    <p:restoredTop sz="92500"/>
  </p:normalViewPr>
  <p:slideViewPr>
    <p:cSldViewPr snapToGrid="0" snapToObjects="1">
      <p:cViewPr varScale="1">
        <p:scale>
          <a:sx n="83" d="100"/>
          <a:sy n="83" d="100"/>
        </p:scale>
        <p:origin x="118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9C9EC-5296-D44A-A7E3-9D50F2CBDD28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E1346-2993-0F4D-AEB3-7C0F53CD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76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C79D6-1503-7C47-8D3D-9B8B046E9A19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8C551-7708-9B49-90E3-D153F408E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96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75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Friday, April 20,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Friday, April 20,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Friday, April 20,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Friday, April 20,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Friday, April 20,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Friday, April 20,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Friday, April 20,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Friday, April 20,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Friday, April 20,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Friday, April 20,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Friday, April 20,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Friday, April 20,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doingwhatmatters.cccco.edu/ForCareerEducationFaculty.aspx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cap="none" dirty="0" smtClean="0">
                <a:latin typeface="Times New Roman"/>
                <a:cs typeface="Times New Roman"/>
              </a:rPr>
              <a:t>I am a Liaison……..Now What?</a:t>
            </a:r>
            <a:endParaRPr lang="en-US" sz="4000" cap="none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Career and Noncredit Institute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May 3-5, 2018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Dolores Davison, ASCCC Secretary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Brandi Asmus, CTE Leadership Committee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5" name="Picture 4" descr="ASCCC_Logo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9507" y="400050"/>
            <a:ext cx="4231670" cy="78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138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8205"/>
            <a:ext cx="8229600" cy="612494"/>
          </a:xfrm>
        </p:spPr>
        <p:txBody>
          <a:bodyPr>
            <a:noAutofit/>
          </a:bodyPr>
          <a:lstStyle/>
          <a:p>
            <a:r>
              <a:rPr lang="en-US" sz="3200" dirty="0" smtClean="0">
                <a:hlinkClick r:id="rId2"/>
              </a:rPr>
              <a:t>CTE Information Resource Hub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184" t="3627" r="55287" b="9466"/>
          <a:stretch/>
        </p:blipFill>
        <p:spPr>
          <a:xfrm>
            <a:off x="0" y="868503"/>
            <a:ext cx="8923479" cy="598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1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for you…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What are you doing as ASCCC </a:t>
            </a:r>
            <a:r>
              <a:rPr lang="en-US" sz="3600" dirty="0"/>
              <a:t>l</a:t>
            </a:r>
            <a:r>
              <a:rPr lang="en-US" sz="3600" dirty="0" smtClean="0"/>
              <a:t>iaison?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3600" dirty="0" smtClean="0"/>
              <a:t>What is the role of your liaison?</a:t>
            </a:r>
          </a:p>
          <a:p>
            <a:pPr lvl="1"/>
            <a:r>
              <a:rPr lang="en-US" sz="3200" dirty="0"/>
              <a:t>Challenges?  </a:t>
            </a:r>
            <a:r>
              <a:rPr lang="en-US" sz="3200" dirty="0" smtClean="0"/>
              <a:t>Opportunities?</a:t>
            </a:r>
          </a:p>
          <a:p>
            <a:pPr marL="274320" lvl="1" indent="0">
              <a:buNone/>
            </a:pPr>
            <a:endParaRPr lang="en-US" sz="2400" dirty="0" smtClean="0"/>
          </a:p>
          <a:p>
            <a:r>
              <a:rPr lang="en-US" sz="3600" dirty="0" smtClean="0"/>
              <a:t>What do you need from ASCCC?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42165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Dolores Davison: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davisondolores@fhda.edu</a:t>
            </a:r>
          </a:p>
          <a:p>
            <a:pPr marL="0" indent="0" algn="ctr">
              <a:buNone/>
            </a:pPr>
            <a:r>
              <a:rPr lang="en-US" dirty="0" smtClean="0"/>
              <a:t>Brandi Asmus: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basmus@yccd.edu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83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Liaisons!?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404" y="2364699"/>
            <a:ext cx="5941101" cy="4290934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q"/>
            </a:pPr>
            <a:r>
              <a:rPr lang="en-US" sz="2800" dirty="0" smtClean="0">
                <a:latin typeface="Times New Roman"/>
                <a:cs typeface="Times New Roman"/>
              </a:rPr>
              <a:t>I am an ASCCC liaison</a:t>
            </a:r>
          </a:p>
          <a:p>
            <a:pPr>
              <a:buFont typeface="Wingdings" charset="2"/>
              <a:buChar char="q"/>
            </a:pPr>
            <a:r>
              <a:rPr lang="en-US" sz="2800" dirty="0" smtClean="0">
                <a:latin typeface="Times New Roman"/>
                <a:cs typeface="Times New Roman"/>
              </a:rPr>
              <a:t>  I know my senate’s liaisons</a:t>
            </a:r>
          </a:p>
          <a:p>
            <a:pPr>
              <a:buFont typeface="Wingdings" charset="2"/>
              <a:buChar char="q"/>
            </a:pPr>
            <a:r>
              <a:rPr lang="en-US" sz="2800" dirty="0" smtClean="0">
                <a:latin typeface="Times New Roman"/>
                <a:cs typeface="Times New Roman"/>
              </a:rPr>
              <a:t>  I know my senate has liaisons, but I don’t them</a:t>
            </a:r>
          </a:p>
          <a:p>
            <a:pPr>
              <a:buFont typeface="Wingdings" charset="2"/>
              <a:buChar char="q"/>
            </a:pPr>
            <a:r>
              <a:rPr lang="en-US" sz="2800" dirty="0" smtClean="0">
                <a:latin typeface="Times New Roman"/>
                <a:cs typeface="Times New Roman"/>
              </a:rPr>
              <a:t>  I don’t know if my senate has a liaison</a:t>
            </a:r>
          </a:p>
          <a:p>
            <a:pPr>
              <a:buFont typeface="Wingdings" charset="2"/>
              <a:buChar char="q"/>
            </a:pPr>
            <a:r>
              <a:rPr lang="en-US" sz="2800" dirty="0" smtClean="0">
                <a:latin typeface="Times New Roman"/>
                <a:cs typeface="Times New Roman"/>
              </a:rPr>
              <a:t>  What is a </a:t>
            </a:r>
            <a:r>
              <a:rPr lang="en-US" sz="2800" dirty="0">
                <a:latin typeface="Times New Roman"/>
                <a:cs typeface="Times New Roman"/>
              </a:rPr>
              <a:t>l</a:t>
            </a:r>
            <a:r>
              <a:rPr lang="en-US" sz="2800" dirty="0" smtClean="0">
                <a:latin typeface="Times New Roman"/>
                <a:cs typeface="Times New Roman"/>
              </a:rPr>
              <a:t>iaison?</a:t>
            </a:r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50" y="2520499"/>
            <a:ext cx="2857500" cy="285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713517"/>
            <a:ext cx="65277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Which of these boxes </a:t>
            </a:r>
            <a:r>
              <a:rPr lang="en-US" sz="3200" dirty="0" smtClean="0">
                <a:latin typeface="Times New Roman"/>
                <a:cs typeface="Times New Roman"/>
              </a:rPr>
              <a:t>can </a:t>
            </a:r>
            <a:r>
              <a:rPr lang="en-US" sz="3200" dirty="0">
                <a:latin typeface="Times New Roman"/>
                <a:cs typeface="Times New Roman"/>
              </a:rPr>
              <a:t>you check? </a:t>
            </a:r>
            <a:endParaRPr lang="en-US" sz="3200" dirty="0"/>
          </a:p>
        </p:txBody>
      </p:sp>
      <p:pic>
        <p:nvPicPr>
          <p:cNvPr id="1026" name="Picture 2" descr="Image result for liaiso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186" y="4785142"/>
            <a:ext cx="2900814" cy="193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42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Liaisons!?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2409"/>
            <a:ext cx="5813386" cy="387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3923818" y="92597"/>
            <a:ext cx="5220182" cy="3089959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5400000">
            <a:off x="4382433" y="778927"/>
            <a:ext cx="1030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WFTF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6371" y="1192768"/>
            <a:ext cx="1941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Apprenticeship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4572000" y="1487923"/>
            <a:ext cx="1493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Guided Pathways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5400000">
            <a:off x="6732124" y="457200"/>
            <a:ext cx="1030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SWF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8933" y="2250164"/>
            <a:ext cx="1030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Perkins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2404456">
            <a:off x="7301773" y="1779718"/>
            <a:ext cx="1030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Online College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55728" y="418992"/>
            <a:ext cx="1030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OER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5617734" y="710368"/>
            <a:ext cx="1030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Metrics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61297" y="1637576"/>
            <a:ext cx="1301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Min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Quals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48491" y="985777"/>
            <a:ext cx="1030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AB 705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3732251" y="1503170"/>
            <a:ext cx="1709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Accreditation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7999551" y="939082"/>
            <a:ext cx="1030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CDCP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23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History Lesson - CTE Liaison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Established by the senate delegates through Resolution 17.02 (Spring 2015) along with liaisons for noncredit (17.05) and legislation (17.03). </a:t>
            </a:r>
          </a:p>
          <a:p>
            <a:r>
              <a:rPr lang="en-US" dirty="0" smtClean="0"/>
              <a:t>Liaisons for guided pathways (Fall 2016 – Resolution 9.03)</a:t>
            </a:r>
          </a:p>
          <a:p>
            <a:r>
              <a:rPr lang="en-US" dirty="0" smtClean="0"/>
              <a:t>Overall purpose: facilitate communication between local CTE faculty and ASCCC as well as to engage local CTE faculty statewide through information and opportunities</a:t>
            </a:r>
          </a:p>
          <a:p>
            <a:r>
              <a:rPr lang="en-US" dirty="0" smtClean="0"/>
              <a:t>Liaisons may be a single faculty member, a pair, a small committee with a designated lead, or any other structure that fits within local senate structures</a:t>
            </a:r>
          </a:p>
          <a:p>
            <a:r>
              <a:rPr lang="en-US" dirty="0" smtClean="0"/>
              <a:t>Liaisons should be appointed by local senates with those appointments communicated to ASCCC</a:t>
            </a:r>
          </a:p>
          <a:p>
            <a:r>
              <a:rPr lang="en-US" dirty="0" smtClean="0"/>
              <a:t>Liaisons are included on specific listserv for interest areas (CTE vs. noncredit vs. legislation vs. guided pathways)</a:t>
            </a:r>
          </a:p>
        </p:txBody>
      </p:sp>
    </p:spTree>
    <p:extLst>
      <p:ext uri="{BB962C8B-B14F-4D97-AF65-F5344CB8AC3E}">
        <p14:creationId xmlns:p14="http://schemas.microsoft.com/office/powerpoint/2010/main" val="148010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a Liaison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Liaisons can do as much or as little as their time and local senate structures allow</a:t>
            </a:r>
          </a:p>
          <a:p>
            <a:r>
              <a:rPr lang="en-US" sz="2800" dirty="0" smtClean="0"/>
              <a:t>Two things are required:</a:t>
            </a:r>
          </a:p>
          <a:p>
            <a:pPr lvl="1"/>
            <a:r>
              <a:rPr lang="en-US" sz="2400" dirty="0" smtClean="0"/>
              <a:t>Sign up for the ASCCC </a:t>
            </a:r>
            <a:r>
              <a:rPr lang="en-US" sz="2400" dirty="0"/>
              <a:t>l</a:t>
            </a:r>
            <a:r>
              <a:rPr lang="en-US" sz="2400" dirty="0" smtClean="0"/>
              <a:t>iaison listserv</a:t>
            </a:r>
          </a:p>
          <a:p>
            <a:pPr lvl="1"/>
            <a:r>
              <a:rPr lang="en-US" sz="2400" dirty="0" smtClean="0"/>
              <a:t>Communicate with local senates and faculty regarding statewide conversations relevant to their college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531" y="4385733"/>
            <a:ext cx="3353921" cy="247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2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8188"/>
          </a:xfrm>
        </p:spPr>
        <p:txBody>
          <a:bodyPr/>
          <a:lstStyle/>
          <a:p>
            <a:r>
              <a:rPr lang="en-US" dirty="0" smtClean="0"/>
              <a:t>What else?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71588"/>
            <a:ext cx="8551333" cy="53149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Create </a:t>
            </a:r>
            <a:r>
              <a:rPr lang="en-US" dirty="0"/>
              <a:t>a mechanism to communicate with </a:t>
            </a:r>
            <a:r>
              <a:rPr lang="en-US" dirty="0" smtClean="0"/>
              <a:t>faculty </a:t>
            </a:r>
            <a:r>
              <a:rPr lang="en-US" dirty="0"/>
              <a:t>on your </a:t>
            </a:r>
            <a:r>
              <a:rPr lang="en-US" dirty="0" smtClean="0"/>
              <a:t>campus</a:t>
            </a:r>
          </a:p>
          <a:p>
            <a:r>
              <a:rPr lang="en-US" dirty="0" smtClean="0"/>
              <a:t>Serve </a:t>
            </a:r>
            <a:r>
              <a:rPr lang="en-US" dirty="0"/>
              <a:t>as a conduit between the local </a:t>
            </a:r>
            <a:r>
              <a:rPr lang="en-US" dirty="0" smtClean="0"/>
              <a:t>faculty </a:t>
            </a:r>
            <a:r>
              <a:rPr lang="en-US" dirty="0"/>
              <a:t>and </a:t>
            </a:r>
            <a:r>
              <a:rPr lang="en-US" dirty="0" smtClean="0"/>
              <a:t>other </a:t>
            </a:r>
            <a:r>
              <a:rPr lang="en-US" dirty="0"/>
              <a:t>representatives in your area</a:t>
            </a:r>
          </a:p>
          <a:p>
            <a:r>
              <a:rPr lang="en-US" dirty="0" smtClean="0"/>
              <a:t>Participate in and/or facilitate </a:t>
            </a:r>
            <a:r>
              <a:rPr lang="en-US" dirty="0"/>
              <a:t>local and regional </a:t>
            </a:r>
            <a:r>
              <a:rPr lang="en-US" dirty="0" smtClean="0"/>
              <a:t>discussions</a:t>
            </a:r>
            <a:endParaRPr lang="en-US" dirty="0"/>
          </a:p>
          <a:p>
            <a:r>
              <a:rPr lang="en-US" dirty="0" smtClean="0"/>
              <a:t>Identify issues </a:t>
            </a:r>
            <a:r>
              <a:rPr lang="en-US" dirty="0"/>
              <a:t>of concern locally or regionally</a:t>
            </a:r>
          </a:p>
          <a:p>
            <a:r>
              <a:rPr lang="en-US" dirty="0"/>
              <a:t>Communicate opportunities for </a:t>
            </a:r>
            <a:r>
              <a:rPr lang="en-US" dirty="0" smtClean="0"/>
              <a:t>faculty </a:t>
            </a:r>
            <a:r>
              <a:rPr lang="en-US" dirty="0"/>
              <a:t>to participate in </a:t>
            </a:r>
            <a:r>
              <a:rPr lang="en-US" dirty="0" smtClean="0"/>
              <a:t>statewide </a:t>
            </a:r>
            <a:r>
              <a:rPr lang="en-US" dirty="0"/>
              <a:t>initiatives, workgroups, committees and taskforces to ensure that </a:t>
            </a:r>
            <a:r>
              <a:rPr lang="en-US" dirty="0" smtClean="0"/>
              <a:t>varied </a:t>
            </a:r>
            <a:r>
              <a:rPr lang="en-US" dirty="0"/>
              <a:t>interests are represented</a:t>
            </a:r>
          </a:p>
          <a:p>
            <a:r>
              <a:rPr lang="en-US" dirty="0"/>
              <a:t>P</a:t>
            </a:r>
            <a:r>
              <a:rPr lang="en-US" dirty="0" smtClean="0"/>
              <a:t>articipate </a:t>
            </a:r>
            <a:r>
              <a:rPr lang="en-US" dirty="0"/>
              <a:t>in conversations to implement </a:t>
            </a:r>
            <a:r>
              <a:rPr lang="en-US" dirty="0" smtClean="0"/>
              <a:t>local and system-wide </a:t>
            </a:r>
            <a:r>
              <a:rPr lang="en-US" dirty="0"/>
              <a:t>policies and practices that may significantly affect </a:t>
            </a:r>
            <a:r>
              <a:rPr lang="en-US" dirty="0" smtClean="0"/>
              <a:t>educational </a:t>
            </a:r>
            <a:r>
              <a:rPr lang="en-US" dirty="0"/>
              <a:t>programs</a:t>
            </a:r>
          </a:p>
          <a:p>
            <a:r>
              <a:rPr lang="en-US" dirty="0" smtClean="0"/>
              <a:t>Identify faculty </a:t>
            </a:r>
            <a:r>
              <a:rPr lang="en-US" dirty="0"/>
              <a:t>at your college and in your region to serve locally and statewide on committees and taskforces</a:t>
            </a:r>
          </a:p>
          <a:p>
            <a:r>
              <a:rPr lang="en-US" dirty="0"/>
              <a:t>As </a:t>
            </a:r>
            <a:r>
              <a:rPr lang="en-US" dirty="0" smtClean="0"/>
              <a:t>local funding </a:t>
            </a:r>
            <a:r>
              <a:rPr lang="en-US" dirty="0"/>
              <a:t>permits, attend state-level events (CCCCAOE, ASCCC) and regional consortia meetings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78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guarddogblog.files.wordpress.com/2015/04/dont-make-eye-contac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" t="4930" r="3474" b="3002"/>
          <a:stretch/>
        </p:blipFill>
        <p:spPr bwMode="auto">
          <a:xfrm>
            <a:off x="1145894" y="717630"/>
            <a:ext cx="7106855" cy="584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028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Participate with local senate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Attend meetings as liaison</a:t>
            </a:r>
          </a:p>
          <a:p>
            <a:r>
              <a:rPr lang="en-US" dirty="0" smtClean="0"/>
              <a:t>Give a liaison report 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ritten or oral depending on local practice</a:t>
            </a:r>
          </a:p>
          <a:p>
            <a:pPr lvl="1"/>
            <a:r>
              <a:rPr lang="en-US" dirty="0" smtClean="0"/>
              <a:t>Help to keep senators informed on specific issues &amp; topics</a:t>
            </a:r>
          </a:p>
          <a:p>
            <a:r>
              <a:rPr lang="en-US" dirty="0" smtClean="0"/>
              <a:t>Share liaison perspectives with senators</a:t>
            </a:r>
          </a:p>
          <a:p>
            <a:r>
              <a:rPr lang="en-US" dirty="0" smtClean="0"/>
              <a:t>Share impact of possible senate actions on students and programs</a:t>
            </a:r>
          </a:p>
          <a:p>
            <a:r>
              <a:rPr lang="en-US" dirty="0" smtClean="0"/>
              <a:t>Consider being a senator </a:t>
            </a:r>
          </a:p>
          <a:p>
            <a:pPr lvl="1"/>
            <a:r>
              <a:rPr lang="en-US" dirty="0" smtClean="0"/>
              <a:t>OR recruit other faculty to serve as senators</a:t>
            </a:r>
          </a:p>
          <a:p>
            <a:pPr lvl="1"/>
            <a:r>
              <a:rPr lang="en-US" dirty="0" smtClean="0"/>
              <a:t>Helps to further increase necessary connections to senate</a:t>
            </a:r>
          </a:p>
          <a:p>
            <a:pPr lvl="1"/>
            <a:r>
              <a:rPr lang="en-US" dirty="0" smtClean="0"/>
              <a:t>Helps to further senate’s understanding of statewide academic &amp; professional matters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290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Consortia &amp; CTE liaisons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 about your regional consortia!</a:t>
            </a:r>
          </a:p>
          <a:p>
            <a:pPr lvl="1"/>
            <a:r>
              <a:rPr lang="en-US" dirty="0" smtClean="0"/>
              <a:t>Who are they? </a:t>
            </a:r>
          </a:p>
          <a:p>
            <a:pPr lvl="1"/>
            <a:r>
              <a:rPr lang="en-US" dirty="0" smtClean="0"/>
              <a:t>When/where do they meet? </a:t>
            </a:r>
          </a:p>
          <a:p>
            <a:pPr lvl="1"/>
            <a:r>
              <a:rPr lang="en-US" dirty="0" smtClean="0"/>
              <a:t>Who attends for your college?</a:t>
            </a:r>
          </a:p>
          <a:p>
            <a:r>
              <a:rPr lang="en-US" dirty="0" smtClean="0"/>
              <a:t>Attend or encourage another CTE faculty rep to attend</a:t>
            </a:r>
          </a:p>
          <a:p>
            <a:r>
              <a:rPr lang="en-US" dirty="0" smtClean="0"/>
              <a:t>Share CTE faculty &amp; student perspectives </a:t>
            </a:r>
          </a:p>
          <a:p>
            <a:r>
              <a:rPr lang="en-US" dirty="0" smtClean="0"/>
              <a:t>Connect with CTE faculty from regional colleges – aim for broader faculty involvement with regional consortia</a:t>
            </a:r>
          </a:p>
          <a:p>
            <a:r>
              <a:rPr lang="en-US" dirty="0" smtClean="0"/>
              <a:t>Report consortia discussions and actions back to local CTE faculty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370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276</TotalTime>
  <Words>576</Words>
  <Application>Microsoft Office PowerPoint</Application>
  <PresentationFormat>On-screen Show (4:3)</PresentationFormat>
  <Paragraphs>82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Clarity</vt:lpstr>
      <vt:lpstr>I am a Liaison……..Now What?</vt:lpstr>
      <vt:lpstr>Liaisons!?</vt:lpstr>
      <vt:lpstr>Liaisons!?</vt:lpstr>
      <vt:lpstr>History Lesson - CTE Liaison</vt:lpstr>
      <vt:lpstr>What does a Liaison do?</vt:lpstr>
      <vt:lpstr>What else?</vt:lpstr>
      <vt:lpstr>PowerPoint Presentation</vt:lpstr>
      <vt:lpstr>Participate with local senate </vt:lpstr>
      <vt:lpstr>Regional Consortia &amp; CTE liaisons</vt:lpstr>
      <vt:lpstr>CTE Information Resource Hub</vt:lpstr>
      <vt:lpstr>Questions for you…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Virginia May</dc:creator>
  <cp:lastModifiedBy>Brandi Asmus</cp:lastModifiedBy>
  <cp:revision>40</cp:revision>
  <dcterms:created xsi:type="dcterms:W3CDTF">2015-10-21T19:14:41Z</dcterms:created>
  <dcterms:modified xsi:type="dcterms:W3CDTF">2018-04-20T19:03:36Z</dcterms:modified>
</cp:coreProperties>
</file>