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35"/>
  </p:notesMasterIdLst>
  <p:handoutMasterIdLst>
    <p:handoutMasterId r:id="rId36"/>
  </p:handoutMasterIdLst>
  <p:sldIdLst>
    <p:sldId id="311" r:id="rId6"/>
    <p:sldId id="316" r:id="rId7"/>
    <p:sldId id="397" r:id="rId8"/>
    <p:sldId id="363" r:id="rId9"/>
    <p:sldId id="313" r:id="rId10"/>
    <p:sldId id="314" r:id="rId11"/>
    <p:sldId id="395" r:id="rId12"/>
    <p:sldId id="385" r:id="rId13"/>
    <p:sldId id="386" r:id="rId14"/>
    <p:sldId id="389" r:id="rId15"/>
    <p:sldId id="387" r:id="rId16"/>
    <p:sldId id="396" r:id="rId17"/>
    <p:sldId id="317" r:id="rId18"/>
    <p:sldId id="379" r:id="rId19"/>
    <p:sldId id="384" r:id="rId20"/>
    <p:sldId id="319" r:id="rId21"/>
    <p:sldId id="391" r:id="rId22"/>
    <p:sldId id="400" r:id="rId23"/>
    <p:sldId id="353" r:id="rId24"/>
    <p:sldId id="392" r:id="rId25"/>
    <p:sldId id="393" r:id="rId26"/>
    <p:sldId id="398" r:id="rId27"/>
    <p:sldId id="401" r:id="rId28"/>
    <p:sldId id="394" r:id="rId29"/>
    <p:sldId id="402" r:id="rId30"/>
    <p:sldId id="399" r:id="rId31"/>
    <p:sldId id="403" r:id="rId32"/>
    <p:sldId id="315" r:id="rId33"/>
    <p:sldId id="288" r:id="rId34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CE3CAF-AAF1-445A-AA6F-240147AC163D}">
          <p14:sldIdLst>
            <p14:sldId id="311"/>
            <p14:sldId id="316"/>
            <p14:sldId id="397"/>
            <p14:sldId id="363"/>
            <p14:sldId id="313"/>
            <p14:sldId id="314"/>
          </p14:sldIdLst>
        </p14:section>
        <p14:section name="LMI Def &amp; Sources" id="{ABC0E14B-C302-4D02-9F5F-B1AB82F1205E}">
          <p14:sldIdLst>
            <p14:sldId id="395"/>
            <p14:sldId id="385"/>
            <p14:sldId id="386"/>
            <p14:sldId id="389"/>
            <p14:sldId id="387"/>
            <p14:sldId id="396"/>
            <p14:sldId id="317"/>
            <p14:sldId id="379"/>
            <p14:sldId id="384"/>
            <p14:sldId id="319"/>
            <p14:sldId id="391"/>
            <p14:sldId id="400"/>
            <p14:sldId id="353"/>
            <p14:sldId id="392"/>
            <p14:sldId id="393"/>
            <p14:sldId id="398"/>
            <p14:sldId id="401"/>
            <p14:sldId id="394"/>
            <p14:sldId id="402"/>
            <p14:sldId id="399"/>
            <p14:sldId id="403"/>
          </p14:sldIdLst>
        </p14:section>
        <p14:section name="CO LMI Sources" id="{D0CA5F68-8F29-42DF-8BB3-F5285D3FBDEB}">
          <p14:sldIdLst>
            <p14:sldId id="315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1"/>
    <a:srgbClr val="FFF2D1"/>
    <a:srgbClr val="FFECBD"/>
    <a:srgbClr val="FFDEBD"/>
    <a:srgbClr val="6BA42C"/>
    <a:srgbClr val="CC6600"/>
    <a:srgbClr val="2D5A87"/>
    <a:srgbClr val="000000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705" autoAdjust="0"/>
  </p:normalViewPr>
  <p:slideViewPr>
    <p:cSldViewPr>
      <p:cViewPr varScale="1">
        <p:scale>
          <a:sx n="94" d="100"/>
          <a:sy n="94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2FB9E-F0D7-485C-A5B1-B8271C4FEF2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5C11F3-09B9-4CC7-803E-77E7A11DA61A}">
      <dgm:prSet phldrT="[Text]"/>
      <dgm:spPr>
        <a:xfrm>
          <a:off x="1174699" y="2412882"/>
          <a:ext cx="1383792" cy="1187825"/>
        </a:xfrm>
      </dgm:spPr>
      <dgm:t>
        <a:bodyPr/>
        <a:lstStyle/>
        <a:p>
          <a:r>
            <a:rPr lang="en-US" smtClean="0"/>
            <a:t>Traditional LMI</a:t>
          </a:r>
          <a:endParaRPr lang="en-US" dirty="0"/>
        </a:p>
      </dgm:t>
    </dgm:pt>
    <dgm:pt modelId="{1A178F76-B532-437F-94EA-C222853F946B}" type="parTrans" cxnId="{03E41291-AEEB-4649-A0D2-395C84D9C549}">
      <dgm:prSet/>
      <dgm:spPr/>
      <dgm:t>
        <a:bodyPr/>
        <a:lstStyle/>
        <a:p>
          <a:endParaRPr lang="en-US"/>
        </a:p>
      </dgm:t>
    </dgm:pt>
    <dgm:pt modelId="{482063E5-BCFC-48E6-83A9-05E052CCD1FD}" type="sibTrans" cxnId="{03E41291-AEEB-4649-A0D2-395C84D9C549}">
      <dgm:prSet/>
      <dgm:spPr>
        <a:xfrm>
          <a:off x="0" y="1767202"/>
          <a:ext cx="1383792" cy="1187825"/>
        </a:xfr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FEC13EB-B1B8-40DD-98D9-115C1359D1E0}">
      <dgm:prSet phldrT="[Text]"/>
      <dgm:spPr>
        <a:xfrm>
          <a:off x="2348179" y="1758103"/>
          <a:ext cx="1383792" cy="1187825"/>
        </a:xfrm>
      </dgm:spPr>
      <dgm:t>
        <a:bodyPr/>
        <a:lstStyle/>
        <a:p>
          <a:r>
            <a:rPr lang="en-US" dirty="0" smtClean="0"/>
            <a:t>Real-time LMI</a:t>
          </a:r>
          <a:endParaRPr lang="en-US" dirty="0"/>
        </a:p>
      </dgm:t>
    </dgm:pt>
    <dgm:pt modelId="{1638E4AB-29B2-4876-869B-88418A57DD15}" type="parTrans" cxnId="{06129AA4-651E-42FC-A645-D7A07E7BB68D}">
      <dgm:prSet/>
      <dgm:spPr/>
      <dgm:t>
        <a:bodyPr/>
        <a:lstStyle/>
        <a:p>
          <a:endParaRPr lang="en-US"/>
        </a:p>
      </dgm:t>
    </dgm:pt>
    <dgm:pt modelId="{6FBF4EC6-798D-410C-90D6-5451E81FEE5F}" type="sibTrans" cxnId="{06129AA4-651E-42FC-A645-D7A07E7BB68D}">
      <dgm:prSet/>
      <dgm:spPr>
        <a:xfrm>
          <a:off x="3527755" y="2410999"/>
          <a:ext cx="1383792" cy="1187825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B0E75561-3AA0-4958-9BA3-7604E587A28E}">
      <dgm:prSet/>
      <dgm:spPr/>
      <dgm:t>
        <a:bodyPr/>
        <a:lstStyle/>
        <a:p>
          <a:r>
            <a:rPr lang="en-US" dirty="0" smtClean="0"/>
            <a:t>Employer Advisories</a:t>
          </a:r>
          <a:endParaRPr lang="en-US" dirty="0"/>
        </a:p>
      </dgm:t>
    </dgm:pt>
    <dgm:pt modelId="{15BAC810-5C1C-4309-8F00-A648058B7C80}" type="parTrans" cxnId="{40007B3C-E9D1-4856-859E-2138602F1AB8}">
      <dgm:prSet/>
      <dgm:spPr/>
      <dgm:t>
        <a:bodyPr/>
        <a:lstStyle/>
        <a:p>
          <a:endParaRPr lang="en-US"/>
        </a:p>
      </dgm:t>
    </dgm:pt>
    <dgm:pt modelId="{957FD432-E2A4-4655-8CA5-03C9F6D7C7FB}" type="sibTrans" cxnId="{40007B3C-E9D1-4856-859E-2138602F1AB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8D0F731-AA9A-49E5-B3BE-24C47B7AB52C}" type="pres">
      <dgm:prSet presAssocID="{2DB2FB9E-F0D7-485C-A5B1-B8271C4FEF2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12478ED-232D-401D-B559-B4B76A9398F2}" type="pres">
      <dgm:prSet presAssocID="{665C11F3-09B9-4CC7-803E-77E7A11DA61A}" presName="text1" presStyleCnt="0"/>
      <dgm:spPr/>
      <dgm:t>
        <a:bodyPr/>
        <a:lstStyle/>
        <a:p>
          <a:endParaRPr lang="en-US"/>
        </a:p>
      </dgm:t>
    </dgm:pt>
    <dgm:pt modelId="{8A5F3667-B07D-4D90-8A96-0144811DD644}" type="pres">
      <dgm:prSet presAssocID="{665C11F3-09B9-4CC7-803E-77E7A11DA61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F30ED-F30E-442A-88AF-946E880F3E68}" type="pres">
      <dgm:prSet presAssocID="{665C11F3-09B9-4CC7-803E-77E7A11DA61A}" presName="textaccent1" presStyleCnt="0"/>
      <dgm:spPr/>
      <dgm:t>
        <a:bodyPr/>
        <a:lstStyle/>
        <a:p>
          <a:endParaRPr lang="en-US"/>
        </a:p>
      </dgm:t>
    </dgm:pt>
    <dgm:pt modelId="{DDB4691C-0878-41B9-8DC7-17BC217DF7AA}" type="pres">
      <dgm:prSet presAssocID="{665C11F3-09B9-4CC7-803E-77E7A11DA61A}" presName="accentRepeatNode" presStyleLbl="solidAlignAcc1" presStyleIdx="0" presStyleCnt="6"/>
      <dgm:spPr>
        <a:xfrm>
          <a:off x="1217980" y="2937772"/>
          <a:ext cx="161544" cy="139301"/>
        </a:xfrm>
      </dgm:spPr>
      <dgm:t>
        <a:bodyPr/>
        <a:lstStyle/>
        <a:p>
          <a:endParaRPr lang="en-US"/>
        </a:p>
      </dgm:t>
    </dgm:pt>
    <dgm:pt modelId="{44673DA1-88E4-43EA-9160-5846D33380D1}" type="pres">
      <dgm:prSet presAssocID="{482063E5-BCFC-48E6-83A9-05E052CCD1FD}" presName="image1" presStyleCnt="0"/>
      <dgm:spPr/>
      <dgm:t>
        <a:bodyPr/>
        <a:lstStyle/>
        <a:p>
          <a:endParaRPr lang="en-US"/>
        </a:p>
      </dgm:t>
    </dgm:pt>
    <dgm:pt modelId="{FA08BB32-C0FE-47B1-8763-46CB0E9C3B59}" type="pres">
      <dgm:prSet presAssocID="{482063E5-BCFC-48E6-83A9-05E052CCD1FD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36FC6921-9E95-4B09-AC20-E654224B53AF}" type="pres">
      <dgm:prSet presAssocID="{482063E5-BCFC-48E6-83A9-05E052CCD1FD}" presName="imageaccent1" presStyleCnt="0"/>
      <dgm:spPr/>
      <dgm:t>
        <a:bodyPr/>
        <a:lstStyle/>
        <a:p>
          <a:endParaRPr lang="en-US"/>
        </a:p>
      </dgm:t>
    </dgm:pt>
    <dgm:pt modelId="{056C6E5B-0C9D-480E-8AD5-8EC95C42C45B}" type="pres">
      <dgm:prSet presAssocID="{482063E5-BCFC-48E6-83A9-05E052CCD1FD}" presName="accentRepeatNode" presStyleLbl="solidAlignAcc1" presStyleIdx="1" presStyleCnt="6"/>
      <dgm:spPr>
        <a:xfrm>
          <a:off x="936955" y="2790313"/>
          <a:ext cx="161544" cy="139301"/>
        </a:xfrm>
      </dgm:spPr>
      <dgm:t>
        <a:bodyPr/>
        <a:lstStyle/>
        <a:p>
          <a:endParaRPr lang="en-US"/>
        </a:p>
      </dgm:t>
    </dgm:pt>
    <dgm:pt modelId="{03D1EADB-BFC4-4969-99DD-6B5416F8A118}" type="pres">
      <dgm:prSet presAssocID="{EFEC13EB-B1B8-40DD-98D9-115C1359D1E0}" presName="text2" presStyleCnt="0"/>
      <dgm:spPr/>
      <dgm:t>
        <a:bodyPr/>
        <a:lstStyle/>
        <a:p>
          <a:endParaRPr lang="en-US"/>
        </a:p>
      </dgm:t>
    </dgm:pt>
    <dgm:pt modelId="{4125EDDC-724E-47D8-B6D9-0D1577CCF318}" type="pres">
      <dgm:prSet presAssocID="{EFEC13EB-B1B8-40DD-98D9-115C1359D1E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55F3-6770-4285-A2B0-FB49E071A8FB}" type="pres">
      <dgm:prSet presAssocID="{EFEC13EB-B1B8-40DD-98D9-115C1359D1E0}" presName="textaccent2" presStyleCnt="0"/>
      <dgm:spPr/>
      <dgm:t>
        <a:bodyPr/>
        <a:lstStyle/>
        <a:p>
          <a:endParaRPr lang="en-US"/>
        </a:p>
      </dgm:t>
    </dgm:pt>
    <dgm:pt modelId="{4AD3A4A0-06FA-4543-810E-E8FA8CE88C48}" type="pres">
      <dgm:prSet presAssocID="{EFEC13EB-B1B8-40DD-98D9-115C1359D1E0}" presName="accentRepeatNode" presStyleLbl="solidAlignAcc1" presStyleIdx="2" presStyleCnt="6"/>
      <dgm:spPr>
        <a:xfrm>
          <a:off x="3296107" y="2779960"/>
          <a:ext cx="161544" cy="139301"/>
        </a:xfrm>
      </dgm:spPr>
      <dgm:t>
        <a:bodyPr/>
        <a:lstStyle/>
        <a:p>
          <a:endParaRPr lang="en-US"/>
        </a:p>
      </dgm:t>
    </dgm:pt>
    <dgm:pt modelId="{30E48940-FD51-49CF-A200-A5780DD87327}" type="pres">
      <dgm:prSet presAssocID="{6FBF4EC6-798D-410C-90D6-5451E81FEE5F}" presName="image2" presStyleCnt="0"/>
      <dgm:spPr/>
      <dgm:t>
        <a:bodyPr/>
        <a:lstStyle/>
        <a:p>
          <a:endParaRPr lang="en-US"/>
        </a:p>
      </dgm:t>
    </dgm:pt>
    <dgm:pt modelId="{0795210B-FFA7-41DE-8770-AF2953FC3C80}" type="pres">
      <dgm:prSet presAssocID="{6FBF4EC6-798D-410C-90D6-5451E81FEE5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E7F56A59-96A7-4BA6-8A45-4DFF986BCDED}" type="pres">
      <dgm:prSet presAssocID="{6FBF4EC6-798D-410C-90D6-5451E81FEE5F}" presName="imageaccent2" presStyleCnt="0"/>
      <dgm:spPr/>
      <dgm:t>
        <a:bodyPr/>
        <a:lstStyle/>
        <a:p>
          <a:endParaRPr lang="en-US"/>
        </a:p>
      </dgm:t>
    </dgm:pt>
    <dgm:pt modelId="{500B8288-9DDE-4664-A602-12399B7C6944}" type="pres">
      <dgm:prSet presAssocID="{6FBF4EC6-798D-410C-90D6-5451E81FEE5F}" presName="accentRepeatNode" presStyleLbl="solidAlignAcc1" presStyleIdx="3" presStyleCnt="6"/>
      <dgm:spPr>
        <a:xfrm>
          <a:off x="3559454" y="2943105"/>
          <a:ext cx="161544" cy="139301"/>
        </a:xfrm>
      </dgm:spPr>
      <dgm:t>
        <a:bodyPr/>
        <a:lstStyle/>
        <a:p>
          <a:endParaRPr lang="en-US"/>
        </a:p>
      </dgm:t>
    </dgm:pt>
    <dgm:pt modelId="{1E431075-908B-4041-8EBA-D910C5C30E85}" type="pres">
      <dgm:prSet presAssocID="{B0E75561-3AA0-4958-9BA3-7604E587A28E}" presName="text3" presStyleCnt="0"/>
      <dgm:spPr/>
      <dgm:t>
        <a:bodyPr/>
        <a:lstStyle/>
        <a:p>
          <a:endParaRPr lang="en-US"/>
        </a:p>
      </dgm:t>
    </dgm:pt>
    <dgm:pt modelId="{408B49CA-F817-4BDE-924B-CA46CDBD207C}" type="pres">
      <dgm:prSet presAssocID="{B0E75561-3AA0-4958-9BA3-7604E587A28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2870A-EAD4-4D14-BB5B-E4566E40DBC4}" type="pres">
      <dgm:prSet presAssocID="{B0E75561-3AA0-4958-9BA3-7604E587A28E}" presName="textaccent3" presStyleCnt="0"/>
      <dgm:spPr/>
      <dgm:t>
        <a:bodyPr/>
        <a:lstStyle/>
        <a:p>
          <a:endParaRPr lang="en-US"/>
        </a:p>
      </dgm:t>
    </dgm:pt>
    <dgm:pt modelId="{72CB940A-ABF4-4331-964E-18BD62C3C4BC}" type="pres">
      <dgm:prSet presAssocID="{B0E75561-3AA0-4958-9BA3-7604E587A28E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18AB954A-C6D2-4521-8B30-B69D38A05C64}" type="pres">
      <dgm:prSet presAssocID="{957FD432-E2A4-4655-8CA5-03C9F6D7C7FB}" presName="image3" presStyleCnt="0"/>
      <dgm:spPr/>
      <dgm:t>
        <a:bodyPr/>
        <a:lstStyle/>
        <a:p>
          <a:endParaRPr lang="en-US"/>
        </a:p>
      </dgm:t>
    </dgm:pt>
    <dgm:pt modelId="{0FF1356C-02E8-48C8-A23E-F56391F09A8C}" type="pres">
      <dgm:prSet presAssocID="{957FD432-E2A4-4655-8CA5-03C9F6D7C7FB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2EFA6E90-EB04-456F-9CDE-E1A91DDF7D0E}" type="pres">
      <dgm:prSet presAssocID="{957FD432-E2A4-4655-8CA5-03C9F6D7C7FB}" presName="imageaccent3" presStyleCnt="0"/>
      <dgm:spPr/>
      <dgm:t>
        <a:bodyPr/>
        <a:lstStyle/>
        <a:p>
          <a:endParaRPr lang="en-US"/>
        </a:p>
      </dgm:t>
    </dgm:pt>
    <dgm:pt modelId="{04F6160A-7510-4508-BB51-7AEDB1ACD918}" type="pres">
      <dgm:prSet presAssocID="{957FD432-E2A4-4655-8CA5-03C9F6D7C7FB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03E41291-AEEB-4649-A0D2-395C84D9C549}" srcId="{2DB2FB9E-F0D7-485C-A5B1-B8271C4FEF25}" destId="{665C11F3-09B9-4CC7-803E-77E7A11DA61A}" srcOrd="0" destOrd="0" parTransId="{1A178F76-B532-437F-94EA-C222853F946B}" sibTransId="{482063E5-BCFC-48E6-83A9-05E052CCD1FD}"/>
    <dgm:cxn modelId="{294301C7-C137-4C2D-9F7F-A51B2AFD5205}" type="presOf" srcId="{957FD432-E2A4-4655-8CA5-03C9F6D7C7FB}" destId="{0FF1356C-02E8-48C8-A23E-F56391F09A8C}" srcOrd="0" destOrd="0" presId="urn:microsoft.com/office/officeart/2008/layout/HexagonCluster"/>
    <dgm:cxn modelId="{06129AA4-651E-42FC-A645-D7A07E7BB68D}" srcId="{2DB2FB9E-F0D7-485C-A5B1-B8271C4FEF25}" destId="{EFEC13EB-B1B8-40DD-98D9-115C1359D1E0}" srcOrd="1" destOrd="0" parTransId="{1638E4AB-29B2-4876-869B-88418A57DD15}" sibTransId="{6FBF4EC6-798D-410C-90D6-5451E81FEE5F}"/>
    <dgm:cxn modelId="{7124EE54-742F-4C46-A53C-464EC65FD544}" type="presOf" srcId="{482063E5-BCFC-48E6-83A9-05E052CCD1FD}" destId="{FA08BB32-C0FE-47B1-8763-46CB0E9C3B59}" srcOrd="0" destOrd="0" presId="urn:microsoft.com/office/officeart/2008/layout/HexagonCluster"/>
    <dgm:cxn modelId="{38926C35-A784-41BC-8CFB-1087D88D5BCC}" type="presOf" srcId="{EFEC13EB-B1B8-40DD-98D9-115C1359D1E0}" destId="{4125EDDC-724E-47D8-B6D9-0D1577CCF318}" srcOrd="0" destOrd="0" presId="urn:microsoft.com/office/officeart/2008/layout/HexagonCluster"/>
    <dgm:cxn modelId="{A7F3B5EA-C633-4D39-97F2-1F5749598094}" type="presOf" srcId="{2DB2FB9E-F0D7-485C-A5B1-B8271C4FEF25}" destId="{08D0F731-AA9A-49E5-B3BE-24C47B7AB52C}" srcOrd="0" destOrd="0" presId="urn:microsoft.com/office/officeart/2008/layout/HexagonCluster"/>
    <dgm:cxn modelId="{0B0187FD-55CF-4EE0-89EA-E0ED3E19D742}" type="presOf" srcId="{665C11F3-09B9-4CC7-803E-77E7A11DA61A}" destId="{8A5F3667-B07D-4D90-8A96-0144811DD644}" srcOrd="0" destOrd="0" presId="urn:microsoft.com/office/officeart/2008/layout/HexagonCluster"/>
    <dgm:cxn modelId="{40007B3C-E9D1-4856-859E-2138602F1AB8}" srcId="{2DB2FB9E-F0D7-485C-A5B1-B8271C4FEF25}" destId="{B0E75561-3AA0-4958-9BA3-7604E587A28E}" srcOrd="2" destOrd="0" parTransId="{15BAC810-5C1C-4309-8F00-A648058B7C80}" sibTransId="{957FD432-E2A4-4655-8CA5-03C9F6D7C7FB}"/>
    <dgm:cxn modelId="{646AED98-2B71-4928-B36D-117BE79D905B}" type="presOf" srcId="{6FBF4EC6-798D-410C-90D6-5451E81FEE5F}" destId="{0795210B-FFA7-41DE-8770-AF2953FC3C80}" srcOrd="0" destOrd="0" presId="urn:microsoft.com/office/officeart/2008/layout/HexagonCluster"/>
    <dgm:cxn modelId="{E82CC557-F179-49CC-9E00-FD1B7608A3C8}" type="presOf" srcId="{B0E75561-3AA0-4958-9BA3-7604E587A28E}" destId="{408B49CA-F817-4BDE-924B-CA46CDBD207C}" srcOrd="0" destOrd="0" presId="urn:microsoft.com/office/officeart/2008/layout/HexagonCluster"/>
    <dgm:cxn modelId="{6A5F1458-838A-4389-AD53-DE801516CE1B}" type="presParOf" srcId="{08D0F731-AA9A-49E5-B3BE-24C47B7AB52C}" destId="{312478ED-232D-401D-B559-B4B76A9398F2}" srcOrd="0" destOrd="0" presId="urn:microsoft.com/office/officeart/2008/layout/HexagonCluster"/>
    <dgm:cxn modelId="{8EFBB98E-E0F4-4184-A82E-749C26FDE3F8}" type="presParOf" srcId="{312478ED-232D-401D-B559-B4B76A9398F2}" destId="{8A5F3667-B07D-4D90-8A96-0144811DD644}" srcOrd="0" destOrd="0" presId="urn:microsoft.com/office/officeart/2008/layout/HexagonCluster"/>
    <dgm:cxn modelId="{0CBB27B8-A94D-46BE-9914-07D98DCA7687}" type="presParOf" srcId="{08D0F731-AA9A-49E5-B3BE-24C47B7AB52C}" destId="{FFBF30ED-F30E-442A-88AF-946E880F3E68}" srcOrd="1" destOrd="0" presId="urn:microsoft.com/office/officeart/2008/layout/HexagonCluster"/>
    <dgm:cxn modelId="{27EBBD4E-4720-44A5-8CE5-2799357BC5D8}" type="presParOf" srcId="{FFBF30ED-F30E-442A-88AF-946E880F3E68}" destId="{DDB4691C-0878-41B9-8DC7-17BC217DF7AA}" srcOrd="0" destOrd="0" presId="urn:microsoft.com/office/officeart/2008/layout/HexagonCluster"/>
    <dgm:cxn modelId="{71443DFF-55CF-4E1A-8A0A-E6F58710FEDB}" type="presParOf" srcId="{08D0F731-AA9A-49E5-B3BE-24C47B7AB52C}" destId="{44673DA1-88E4-43EA-9160-5846D33380D1}" srcOrd="2" destOrd="0" presId="urn:microsoft.com/office/officeart/2008/layout/HexagonCluster"/>
    <dgm:cxn modelId="{CF761BFB-36AC-45D4-A749-5B6164D475A8}" type="presParOf" srcId="{44673DA1-88E4-43EA-9160-5846D33380D1}" destId="{FA08BB32-C0FE-47B1-8763-46CB0E9C3B59}" srcOrd="0" destOrd="0" presId="urn:microsoft.com/office/officeart/2008/layout/HexagonCluster"/>
    <dgm:cxn modelId="{B041E652-F211-43ED-9DA4-6C0C5E905528}" type="presParOf" srcId="{08D0F731-AA9A-49E5-B3BE-24C47B7AB52C}" destId="{36FC6921-9E95-4B09-AC20-E654224B53AF}" srcOrd="3" destOrd="0" presId="urn:microsoft.com/office/officeart/2008/layout/HexagonCluster"/>
    <dgm:cxn modelId="{488BA626-1C77-4351-AD3A-DBBFE50357F2}" type="presParOf" srcId="{36FC6921-9E95-4B09-AC20-E654224B53AF}" destId="{056C6E5B-0C9D-480E-8AD5-8EC95C42C45B}" srcOrd="0" destOrd="0" presId="urn:microsoft.com/office/officeart/2008/layout/HexagonCluster"/>
    <dgm:cxn modelId="{8918A89C-CA68-4860-B68D-DC8B6771A7D9}" type="presParOf" srcId="{08D0F731-AA9A-49E5-B3BE-24C47B7AB52C}" destId="{03D1EADB-BFC4-4969-99DD-6B5416F8A118}" srcOrd="4" destOrd="0" presId="urn:microsoft.com/office/officeart/2008/layout/HexagonCluster"/>
    <dgm:cxn modelId="{B4AF208D-39AA-4D14-9943-CD030E6FBEA6}" type="presParOf" srcId="{03D1EADB-BFC4-4969-99DD-6B5416F8A118}" destId="{4125EDDC-724E-47D8-B6D9-0D1577CCF318}" srcOrd="0" destOrd="0" presId="urn:microsoft.com/office/officeart/2008/layout/HexagonCluster"/>
    <dgm:cxn modelId="{081B639C-43F9-4503-99F5-639D7F40769A}" type="presParOf" srcId="{08D0F731-AA9A-49E5-B3BE-24C47B7AB52C}" destId="{6EF255F3-6770-4285-A2B0-FB49E071A8FB}" srcOrd="5" destOrd="0" presId="urn:microsoft.com/office/officeart/2008/layout/HexagonCluster"/>
    <dgm:cxn modelId="{60DBF038-0E91-40B6-854E-FC431A14FDEB}" type="presParOf" srcId="{6EF255F3-6770-4285-A2B0-FB49E071A8FB}" destId="{4AD3A4A0-06FA-4543-810E-E8FA8CE88C48}" srcOrd="0" destOrd="0" presId="urn:microsoft.com/office/officeart/2008/layout/HexagonCluster"/>
    <dgm:cxn modelId="{81F52DAB-1760-4C09-A8DD-272AFFD96326}" type="presParOf" srcId="{08D0F731-AA9A-49E5-B3BE-24C47B7AB52C}" destId="{30E48940-FD51-49CF-A200-A5780DD87327}" srcOrd="6" destOrd="0" presId="urn:microsoft.com/office/officeart/2008/layout/HexagonCluster"/>
    <dgm:cxn modelId="{3CA950A2-A0C1-4BE6-BC1A-6AFAD371B594}" type="presParOf" srcId="{30E48940-FD51-49CF-A200-A5780DD87327}" destId="{0795210B-FFA7-41DE-8770-AF2953FC3C80}" srcOrd="0" destOrd="0" presId="urn:microsoft.com/office/officeart/2008/layout/HexagonCluster"/>
    <dgm:cxn modelId="{08A0BEA0-67D2-4B0D-8025-FE48B42F537F}" type="presParOf" srcId="{08D0F731-AA9A-49E5-B3BE-24C47B7AB52C}" destId="{E7F56A59-96A7-4BA6-8A45-4DFF986BCDED}" srcOrd="7" destOrd="0" presId="urn:microsoft.com/office/officeart/2008/layout/HexagonCluster"/>
    <dgm:cxn modelId="{158F3C0A-A49F-436C-8DF9-D935EF0EC879}" type="presParOf" srcId="{E7F56A59-96A7-4BA6-8A45-4DFF986BCDED}" destId="{500B8288-9DDE-4664-A602-12399B7C6944}" srcOrd="0" destOrd="0" presId="urn:microsoft.com/office/officeart/2008/layout/HexagonCluster"/>
    <dgm:cxn modelId="{778BB4AB-7A03-4BB2-ABBA-6A3CED27CB04}" type="presParOf" srcId="{08D0F731-AA9A-49E5-B3BE-24C47B7AB52C}" destId="{1E431075-908B-4041-8EBA-D910C5C30E85}" srcOrd="8" destOrd="0" presId="urn:microsoft.com/office/officeart/2008/layout/HexagonCluster"/>
    <dgm:cxn modelId="{305E6EEF-878F-4440-AB27-F03EA1FBD9AA}" type="presParOf" srcId="{1E431075-908B-4041-8EBA-D910C5C30E85}" destId="{408B49CA-F817-4BDE-924B-CA46CDBD207C}" srcOrd="0" destOrd="0" presId="urn:microsoft.com/office/officeart/2008/layout/HexagonCluster"/>
    <dgm:cxn modelId="{0467240C-505A-4D0F-82CF-A9DC0126267F}" type="presParOf" srcId="{08D0F731-AA9A-49E5-B3BE-24C47B7AB52C}" destId="{0652870A-EAD4-4D14-BB5B-E4566E40DBC4}" srcOrd="9" destOrd="0" presId="urn:microsoft.com/office/officeart/2008/layout/HexagonCluster"/>
    <dgm:cxn modelId="{D449C229-9B0D-472A-A513-634F1451A933}" type="presParOf" srcId="{0652870A-EAD4-4D14-BB5B-E4566E40DBC4}" destId="{72CB940A-ABF4-4331-964E-18BD62C3C4BC}" srcOrd="0" destOrd="0" presId="urn:microsoft.com/office/officeart/2008/layout/HexagonCluster"/>
    <dgm:cxn modelId="{8EB4B5DD-4317-4FE7-90D5-3C0B0A9D10E7}" type="presParOf" srcId="{08D0F731-AA9A-49E5-B3BE-24C47B7AB52C}" destId="{18AB954A-C6D2-4521-8B30-B69D38A05C64}" srcOrd="10" destOrd="0" presId="urn:microsoft.com/office/officeart/2008/layout/HexagonCluster"/>
    <dgm:cxn modelId="{F8A69E02-FD73-4F67-A65D-A66D43A7C310}" type="presParOf" srcId="{18AB954A-C6D2-4521-8B30-B69D38A05C64}" destId="{0FF1356C-02E8-48C8-A23E-F56391F09A8C}" srcOrd="0" destOrd="0" presId="urn:microsoft.com/office/officeart/2008/layout/HexagonCluster"/>
    <dgm:cxn modelId="{CBB80950-1918-49F8-8B55-FC02ED0B2DBE}" type="presParOf" srcId="{08D0F731-AA9A-49E5-B3BE-24C47B7AB52C}" destId="{2EFA6E90-EB04-456F-9CDE-E1A91DDF7D0E}" srcOrd="11" destOrd="0" presId="urn:microsoft.com/office/officeart/2008/layout/HexagonCluster"/>
    <dgm:cxn modelId="{0E7240F4-E724-4F7A-8497-AC9EFF54DB27}" type="presParOf" srcId="{2EFA6E90-EB04-456F-9CDE-E1A91DDF7D0E}" destId="{04F6160A-7510-4508-BB51-7AEDB1ACD91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F3667-B07D-4D90-8A96-0144811DD644}">
      <dsp:nvSpPr>
        <dsp:cNvPr id="0" name=""/>
        <dsp:cNvSpPr/>
      </dsp:nvSpPr>
      <dsp:spPr>
        <a:xfrm>
          <a:off x="1975361" y="2225840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Traditional LMI</a:t>
          </a:r>
          <a:endParaRPr lang="en-US" sz="2000" kern="1200" dirty="0"/>
        </a:p>
      </dsp:txBody>
      <dsp:txXfrm>
        <a:off x="2219346" y="2436197"/>
        <a:ext cx="1084287" cy="934845"/>
      </dsp:txXfrm>
    </dsp:sp>
    <dsp:sp modelId="{DDB4691C-0878-41B9-8DC7-17BC217DF7AA}">
      <dsp:nvSpPr>
        <dsp:cNvPr id="0" name=""/>
        <dsp:cNvSpPr/>
      </dsp:nvSpPr>
      <dsp:spPr>
        <a:xfrm>
          <a:off x="2016206" y="282429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8BB32-C0FE-47B1-8763-46CB0E9C3B59}">
      <dsp:nvSpPr>
        <dsp:cNvPr id="0" name=""/>
        <dsp:cNvSpPr/>
      </dsp:nvSpPr>
      <dsp:spPr>
        <a:xfrm>
          <a:off x="631389" y="1497741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C6E5B-0C9D-480E-8AD5-8EC95C42C45B}">
      <dsp:nvSpPr>
        <dsp:cNvPr id="0" name=""/>
        <dsp:cNvSpPr/>
      </dsp:nvSpPr>
      <dsp:spPr>
        <a:xfrm>
          <a:off x="1701755" y="2674231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5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5EDDC-724E-47D8-B6D9-0D1577CCF318}">
      <dsp:nvSpPr>
        <dsp:cNvPr id="0" name=""/>
        <dsp:cNvSpPr/>
      </dsp:nvSpPr>
      <dsp:spPr>
        <a:xfrm>
          <a:off x="3314857" y="1481625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1451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Real-time LMI</a:t>
          </a:r>
          <a:endParaRPr lang="en-US" sz="2000" kern="1200" dirty="0"/>
        </a:p>
      </dsp:txBody>
      <dsp:txXfrm>
        <a:off x="3558842" y="1691982"/>
        <a:ext cx="1084287" cy="934845"/>
      </dsp:txXfrm>
    </dsp:sp>
    <dsp:sp modelId="{4AD3A4A0-06FA-4543-810E-E8FA8CE88C48}">
      <dsp:nvSpPr>
        <dsp:cNvPr id="0" name=""/>
        <dsp:cNvSpPr/>
      </dsp:nvSpPr>
      <dsp:spPr>
        <a:xfrm>
          <a:off x="4389699" y="265668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1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5210B-FFA7-41DE-8770-AF2953FC3C80}">
      <dsp:nvSpPr>
        <dsp:cNvPr id="0" name=""/>
        <dsp:cNvSpPr/>
      </dsp:nvSpPr>
      <dsp:spPr>
        <a:xfrm>
          <a:off x="4654353" y="2225840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4">
              <a:hueOff val="0"/>
              <a:satOff val="0"/>
              <a:lumOff val="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B8288-9DDE-4664-A602-12399B7C6944}">
      <dsp:nvSpPr>
        <dsp:cNvPr id="0" name=""/>
        <dsp:cNvSpPr/>
      </dsp:nvSpPr>
      <dsp:spPr>
        <a:xfrm>
          <a:off x="4695198" y="282429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7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49CA-F817-4BDE-924B-CA46CDBD207C}">
      <dsp:nvSpPr>
        <dsp:cNvPr id="0" name=""/>
        <dsp:cNvSpPr/>
      </dsp:nvSpPr>
      <dsp:spPr>
        <a:xfrm>
          <a:off x="1975361" y="740633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29019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Employer Advisories</a:t>
          </a:r>
          <a:endParaRPr lang="en-US" sz="2000" kern="1200" dirty="0"/>
        </a:p>
      </dsp:txBody>
      <dsp:txXfrm>
        <a:off x="2219346" y="950990"/>
        <a:ext cx="1084287" cy="934845"/>
      </dsp:txXfrm>
    </dsp:sp>
    <dsp:sp modelId="{72CB940A-ABF4-4331-964E-18BD62C3C4BC}">
      <dsp:nvSpPr>
        <dsp:cNvPr id="0" name=""/>
        <dsp:cNvSpPr/>
      </dsp:nvSpPr>
      <dsp:spPr>
        <a:xfrm>
          <a:off x="3041251" y="770000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3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1356C-02E8-48C8-A23E-F56391F09A8C}">
      <dsp:nvSpPr>
        <dsp:cNvPr id="0" name=""/>
        <dsp:cNvSpPr/>
      </dsp:nvSpPr>
      <dsp:spPr>
        <a:xfrm>
          <a:off x="3314857" y="0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6160A-7510-4508-BB51-7AEDB1ACD918}">
      <dsp:nvSpPr>
        <dsp:cNvPr id="0" name=""/>
        <dsp:cNvSpPr/>
      </dsp:nvSpPr>
      <dsp:spPr>
        <a:xfrm>
          <a:off x="3361297" y="595228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7FD2D01-75D4-4F25-8801-B40D254A0B2A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230523A0-A0A1-4D50-AFCD-7E56FB04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AAF3CDB1-90AD-4FAC-BD0F-B80145ACF3D0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565E62F5-D6F3-4162-9D8D-C253D331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B6A7-2D8C-4B25-9566-D3294EEE7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38F00910-BE69-47AC-8C49-131B58AAB7A2}" type="slidenum">
              <a:rPr lang="en-US" b="0">
                <a:solidFill>
                  <a:prstClr val="black"/>
                </a:solidFill>
              </a:rPr>
              <a:pPr eaLnBrk="1" hangingPunct="1"/>
              <a:t>19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6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302" indent="-2855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002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8802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5604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2405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9204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6005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2806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91CFCD-1B04-45A4-842A-1FD73151BED4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28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968542" y="8823725"/>
            <a:ext cx="3037099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1" tIns="46545" rIns="93091" bIns="46545" anchor="b"/>
          <a:lstStyle>
            <a:lvl1pPr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AFFB77-FA8A-44D8-B4E7-756D2A1D521B}" type="slidenum">
              <a:rPr lang="en-US" sz="1300" b="0">
                <a:solidFill>
                  <a:prstClr val="black"/>
                </a:solidFill>
              </a:rPr>
              <a:pPr algn="r" eaLnBrk="1" hangingPunct="1"/>
              <a:t>28</a:t>
            </a:fld>
            <a:endParaRPr lang="en-US" sz="1300" b="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5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5B787-FD49-452E-B912-51258C70B5D0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4</a:t>
            </a:fld>
            <a:endParaRPr lang="en-US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8937" y="8823121"/>
            <a:ext cx="3036769" cy="4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6" tIns="46537" rIns="93076" bIns="46537" anchor="b"/>
          <a:lstStyle/>
          <a:p>
            <a:pPr algn="r" defTabSz="930921"/>
            <a:fld id="{44193D58-6D14-4C4A-9DCD-660DB592E21D}" type="slidenum">
              <a:rPr lang="en-US" sz="1200">
                <a:solidFill>
                  <a:prstClr val="black"/>
                </a:solidFill>
              </a:rPr>
              <a:pPr algn="r" defTabSz="930921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7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5B787-FD49-452E-B912-51258C70B5D0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5</a:t>
            </a:fld>
            <a:endParaRPr lang="en-US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8939" y="8823123"/>
            <a:ext cx="3036769" cy="4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1" tIns="46525" rIns="93051" bIns="46525" anchor="b"/>
          <a:lstStyle/>
          <a:p>
            <a:pPr algn="r" defTabSz="930676"/>
            <a:fld id="{44193D58-6D14-4C4A-9DCD-660DB592E21D}" type="slidenum">
              <a:rPr lang="en-US" sz="1200">
                <a:solidFill>
                  <a:prstClr val="black"/>
                </a:solidFill>
              </a:rPr>
              <a:pPr algn="r" defTabSz="930676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9129" indent="-349129">
              <a:spcAft>
                <a:spcPts val="611"/>
              </a:spcAft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1C1C1C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12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C59D3-0397-4D09-B23A-971DDE386F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Central requirement for remaining an accredited institution by the ACCJC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62F5-D6F3-4162-9D8D-C253D33116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FE5DC067-8730-4B16-9A2C-AAA94A873E11}" type="slidenum">
              <a:rPr lang="en-US" b="0"/>
              <a:pPr eaLnBrk="1" hangingPunct="1"/>
              <a:t>13</a:t>
            </a:fld>
            <a:endParaRPr lang="en-US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z="1800">
              <a:latin typeface="Tw Cen MT" pitchFamily="-109" charset="-18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26AE47B-1F03-418F-A4AE-D2011621BEF9}" type="slidenum">
              <a:rPr lang="en-US" b="0"/>
              <a:pPr eaLnBrk="1" hangingPunct="1"/>
              <a:t>16</a:t>
            </a:fld>
            <a:endParaRPr lang="en-US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FE5DC067-8730-4B16-9A2C-AAA94A873E11}" type="slidenum">
              <a:rPr lang="en-US" b="0">
                <a:solidFill>
                  <a:prstClr val="black"/>
                </a:solidFill>
              </a:rPr>
              <a:pPr eaLnBrk="1" hangingPunct="1"/>
              <a:t>17</a:t>
            </a:fld>
            <a:endParaRPr lang="en-US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z="1800">
              <a:latin typeface="Tw Cen MT" pitchFamily="-109" charset="-18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26AE47B-1F03-418F-A4AE-D2011621BEF9}" type="slidenum">
              <a:rPr lang="en-US" b="0"/>
              <a:pPr eaLnBrk="1" hangingPunct="1"/>
              <a:t>18</a:t>
            </a:fld>
            <a:endParaRPr 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10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400800" y="0"/>
            <a:ext cx="2743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123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324600" y="0"/>
            <a:ext cx="28194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1C1C1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676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8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12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74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7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527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315200" y="5638800"/>
            <a:ext cx="1676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315200" y="304800"/>
            <a:ext cx="1676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0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281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3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5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84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8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4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179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474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936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1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0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4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8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4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7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9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4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5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4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315200" y="5638800"/>
            <a:ext cx="1676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1C1C1C"/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315200" y="304800"/>
            <a:ext cx="1676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1C1C1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491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0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3.jpe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 dirty="0">
              <a:solidFill>
                <a:srgbClr val="1C1C1C"/>
              </a:solidFill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E_PowerPoin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738477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C1C1C"/>
              </a:solidFill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WDP_CMYK_300pp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WDP_CMYK_300pp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130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E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EWDP_CMYK_300p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C1C1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D3CF-A4F7-41BF-A39B-F4A709E110B2}" type="datetimeFigureOut">
              <a:rPr lang="en-US" smtClean="0"/>
              <a:t>7/8/15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hyperlink" Target="http://www.calpassplus.org/" TargetMode="Externa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www.path2careers.net/" TargetMode="External"/><Relationship Id="rId5" Type="http://schemas.openxmlformats.org/officeDocument/2006/relationships/hyperlink" Target="http://www.coeccc.net/" TargetMode="External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ccc.net/" TargetMode="External"/><Relationship Id="rId4" Type="http://schemas.openxmlformats.org/officeDocument/2006/relationships/hyperlink" Target="http://www.path2careers.net/" TargetMode="External"/><Relationship Id="rId1" Type="http://schemas.openxmlformats.org/officeDocument/2006/relationships/slideLayout" Target="../slideLayouts/slideLayout46.xml"/><Relationship Id="rId2" Type="http://schemas.openxmlformats.org/officeDocument/2006/relationships/hyperlink" Target="http://www.coeccc.net/contac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0" r="38056"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1"/>
            <a:ext cx="5314384" cy="236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Labor Market Rationale in Curriculum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819401"/>
            <a:ext cx="5257800" cy="3702552"/>
          </a:xfr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it and why does it matter?</a:t>
            </a:r>
            <a:b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Lori Sanchez, </a:t>
            </a:r>
            <a:r>
              <a:rPr lang="en-US" sz="2400" dirty="0"/>
              <a:t>Director, Center of </a:t>
            </a:r>
            <a:r>
              <a:rPr lang="en-US" sz="2400" dirty="0" smtClean="0"/>
              <a:t>Excellence,</a:t>
            </a:r>
            <a:r>
              <a:rPr lang="en-US" sz="2400" dirty="0"/>
              <a:t> </a:t>
            </a:r>
            <a:r>
              <a:rPr lang="en-US" sz="2400" dirty="0" smtClean="0"/>
              <a:t>Chaffey College</a:t>
            </a:r>
          </a:p>
          <a:p>
            <a:pPr algn="l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Wheeler North, </a:t>
            </a:r>
            <a:r>
              <a:rPr lang="en-US" sz="2400" dirty="0" smtClean="0"/>
              <a:t>Treasurer ASCCC </a:t>
            </a: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Institute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9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2667000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and why of labor market rationale?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 for courses or programs</a:t>
            </a:r>
          </a:p>
          <a:p>
            <a:r>
              <a:rPr lang="en-US" dirty="0" smtClean="0"/>
              <a:t>Skills and knowledge areas align with employer job requirements</a:t>
            </a:r>
          </a:p>
          <a:p>
            <a:r>
              <a:rPr lang="en-US" dirty="0" smtClean="0"/>
              <a:t>Supply of trained candidates to the regional workforce is sufficient and qualified</a:t>
            </a:r>
          </a:p>
        </p:txBody>
      </p:sp>
    </p:spTree>
    <p:extLst>
      <p:ext uri="{BB962C8B-B14F-4D97-AF65-F5344CB8AC3E}">
        <p14:creationId xmlns:p14="http://schemas.microsoft.com/office/powerpoint/2010/main" val="39344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Need/Justification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requirement for cyclical program and course assessment and review </a:t>
            </a:r>
            <a:r>
              <a:rPr lang="en-US" sz="2800" dirty="0" smtClean="0"/>
              <a:t>required by:</a:t>
            </a:r>
          </a:p>
          <a:p>
            <a:r>
              <a:rPr lang="en-US" sz="2800" dirty="0" smtClean="0"/>
              <a:t>Title </a:t>
            </a:r>
            <a:r>
              <a:rPr lang="en-US" sz="2800" dirty="0"/>
              <a:t>5 </a:t>
            </a:r>
            <a:endParaRPr lang="en-US" sz="2800" dirty="0" smtClean="0"/>
          </a:p>
          <a:p>
            <a:r>
              <a:rPr lang="en-US" sz="2800" dirty="0" smtClean="0"/>
              <a:t>Education Code</a:t>
            </a:r>
          </a:p>
          <a:p>
            <a:r>
              <a:rPr lang="en-US" sz="2800" dirty="0" smtClean="0"/>
              <a:t>Accrediting </a:t>
            </a:r>
            <a:r>
              <a:rPr lang="en-US" sz="2800" dirty="0"/>
              <a:t>Commission for Community and Junior Colleges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3262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Types of </a:t>
            </a:r>
            <a:b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Labor Market Information (LMI)</a:t>
            </a:r>
            <a:b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524000"/>
            <a:ext cx="46482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w Cen MT" pitchFamily="-109" charset="-18"/>
              </a:rPr>
              <a:t>Traditional LMI</a:t>
            </a:r>
            <a:endParaRPr lang="en-US" sz="2800" i="1" dirty="0" smtClean="0">
              <a:solidFill>
                <a:srgbClr val="606060"/>
              </a:solidFill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Tw Cen MT" pitchFamily="-109" charset="-18"/>
              </a:rPr>
              <a:t>Employer </a:t>
            </a:r>
            <a:r>
              <a:rPr lang="en-US" sz="2800" dirty="0" smtClean="0">
                <a:latin typeface="Tw Cen MT" pitchFamily="-109" charset="-18"/>
              </a:rPr>
              <a:t>Advisories</a:t>
            </a:r>
            <a:endParaRPr lang="en-US" sz="2800" dirty="0"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w Cen MT" pitchFamily="-109" charset="-18"/>
              </a:rPr>
              <a:t>Real </a:t>
            </a:r>
            <a:r>
              <a:rPr lang="en-US" sz="2800" dirty="0">
                <a:latin typeface="Tw Cen MT" pitchFamily="-109" charset="-18"/>
              </a:rPr>
              <a:t>Time LMI </a:t>
            </a:r>
            <a:r>
              <a:rPr lang="en-US" sz="2800" i="1" dirty="0">
                <a:solidFill>
                  <a:srgbClr val="606060"/>
                </a:solidFill>
                <a:latin typeface="Tw Cen MT" pitchFamily="-109" charset="-18"/>
              </a:rPr>
              <a:t> </a:t>
            </a:r>
            <a:endParaRPr lang="en-US" sz="2800" dirty="0"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endParaRPr lang="en-US" sz="2800" i="1" dirty="0">
              <a:solidFill>
                <a:srgbClr val="606060"/>
              </a:solidFill>
              <a:latin typeface="Tw Cen MT" pitchFamily="-109" charset="-18"/>
            </a:endParaRPr>
          </a:p>
          <a:p>
            <a:pPr marL="0" indent="0">
              <a:buNone/>
            </a:pPr>
            <a:endParaRPr lang="en-US" sz="2800" dirty="0" smtClean="0">
              <a:latin typeface="Tw Cen MT" pitchFamily="-109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758756"/>
              </p:ext>
            </p:extLst>
          </p:nvPr>
        </p:nvGraphicFramePr>
        <p:xfrm>
          <a:off x="1981200" y="3200400"/>
          <a:ext cx="6858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96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6" y="347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O*NET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2133600"/>
            <a:ext cx="28956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Occupational Profiles</a:t>
            </a:r>
          </a:p>
          <a:p>
            <a:pPr marL="274320" lvl="1" indent="-182880"/>
            <a:r>
              <a:rPr lang="en-US" sz="1800" dirty="0" smtClean="0"/>
              <a:t>Tasks</a:t>
            </a:r>
          </a:p>
          <a:p>
            <a:pPr marL="274320" lvl="1" indent="-182880"/>
            <a:r>
              <a:rPr lang="en-US" sz="1800" dirty="0" smtClean="0"/>
              <a:t>Abilities, tasks, knowledge</a:t>
            </a:r>
          </a:p>
          <a:p>
            <a:pPr marL="274320" lvl="1" indent="-182880"/>
            <a:r>
              <a:rPr lang="en-US" sz="1800" dirty="0" smtClean="0"/>
              <a:t>Work activities</a:t>
            </a:r>
          </a:p>
          <a:p>
            <a:pPr marL="274320" lvl="1" indent="-182880"/>
            <a:r>
              <a:rPr lang="en-US" sz="1800" dirty="0" smtClean="0"/>
              <a:t>Work context</a:t>
            </a:r>
          </a:p>
          <a:p>
            <a:pPr marL="274320" lvl="1" indent="-182880"/>
            <a:r>
              <a:rPr lang="en-US" sz="1800" dirty="0" smtClean="0"/>
              <a:t>Education</a:t>
            </a:r>
          </a:p>
          <a:p>
            <a:pPr marL="274320" lvl="1" indent="-182880"/>
            <a:r>
              <a:rPr lang="en-US" sz="1800" dirty="0" smtClean="0"/>
              <a:t>Work values</a:t>
            </a:r>
          </a:p>
          <a:p>
            <a:pPr marL="274320" lvl="1" indent="-182880"/>
            <a:r>
              <a:rPr lang="en-US" sz="1800" dirty="0" smtClean="0"/>
              <a:t>Wages &amp; employment</a:t>
            </a:r>
          </a:p>
          <a:p>
            <a:pPr marL="274320" lvl="1" indent="-182880"/>
            <a:r>
              <a:rPr lang="en-US" sz="1800" dirty="0" smtClean="0"/>
              <a:t>Related occupations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5405" r="12456" b="43861"/>
          <a:stretch/>
        </p:blipFill>
        <p:spPr bwMode="auto">
          <a:xfrm>
            <a:off x="3048000" y="152400"/>
            <a:ext cx="6035040" cy="3345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60440" t="8267" r="11069" b="32383"/>
          <a:stretch/>
        </p:blipFill>
        <p:spPr bwMode="auto">
          <a:xfrm>
            <a:off x="2743200" y="3497580"/>
            <a:ext cx="5976796" cy="336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22860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2226" y="46482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2226" y="34290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57912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www.calpassplus.org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t="7778" r="25000" b="20993"/>
          <a:stretch/>
        </p:blipFill>
        <p:spPr bwMode="auto">
          <a:xfrm>
            <a:off x="2667000" y="1524000"/>
            <a:ext cx="6177064" cy="4884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LaunchBoard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26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Economic Modeling Specialists, Inc. (EMSI)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62138"/>
            <a:ext cx="4267200" cy="491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Occupational reports (customized projections)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Staffing patterns reports (what occupations are employed in an industry)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Educational completion data conveniently packaged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Provides multiple data elements in one place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Easy to use and quick to share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360488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Benefits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62138"/>
            <a:ext cx="4191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Data </a:t>
            </a:r>
            <a:r>
              <a:rPr lang="en-US" sz="2200" b="0" dirty="0">
                <a:latin typeface="Tw Cen MT" pitchFamily="-109" charset="-18"/>
              </a:rPr>
              <a:t>limitations (e.g. reports data for 2-digit “catch-all” Government NAICS code; no breakdown for public education and other public services)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>
                <a:latin typeface="Tw Cen MT" pitchFamily="-109" charset="-18"/>
              </a:rPr>
              <a:t>No data for emerging industry or occupation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>
                <a:latin typeface="Tw Cen MT" pitchFamily="-109" charset="-18"/>
              </a:rPr>
              <a:t>Projections are based on historic </a:t>
            </a:r>
            <a:r>
              <a:rPr lang="en-US" sz="2200" b="0" dirty="0" smtClean="0">
                <a:latin typeface="Tw Cen MT" pitchFamily="-109" charset="-18"/>
              </a:rPr>
              <a:t>data</a:t>
            </a:r>
            <a:endParaRPr lang="en-US" sz="2200" b="0" dirty="0">
              <a:latin typeface="Tw Cen MT" pitchFamily="-109" charset="-18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360488"/>
            <a:ext cx="3429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84834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1628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w Cen MT" pitchFamily="-109" charset="-18"/>
              </a:rPr>
              <a:t>What data are available from traditional LMI?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60198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33968"/>
              </p:ext>
            </p:extLst>
          </p:nvPr>
        </p:nvGraphicFramePr>
        <p:xfrm>
          <a:off x="1181100" y="1828800"/>
          <a:ext cx="7086600" cy="38862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3300"/>
                <a:gridCol w="3543300"/>
              </a:tblGrid>
              <a:tr h="5214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Industry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Occupation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jobs change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jobs change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occupations employed by industry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openings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1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 quotient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typical</a:t>
                      </a:r>
                      <a:r>
                        <a:rPr lang="en-US" sz="2000" baseline="0" dirty="0" smtClean="0"/>
                        <a:t> minimum education requirement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19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		Employer Advisories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62138"/>
            <a:ext cx="4267200" cy="491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Local or regional labor market outlook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No cost to access employers – advisory committees, skills panels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Can inform necessary skills for emerging occupations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Can review existing curriculum for relevance to labor market</a:t>
            </a:r>
          </a:p>
          <a:p>
            <a:pPr marL="0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sz="2200" dirty="0" smtClean="0">
              <a:latin typeface="Tw Cen MT" pitchFamily="-109" charset="-18"/>
            </a:endParaRP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endParaRPr lang="en-US" sz="2200" dirty="0" smtClean="0">
              <a:latin typeface="Tw Cen MT" pitchFamily="-109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60488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Benefits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62138"/>
            <a:ext cx="4191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May not have diversity in employers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Rural areas do not have a large selection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Employers might not hire all occupations that a program prepares students for</a:t>
            </a: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360488"/>
            <a:ext cx="3429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2813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914400" y="228600"/>
            <a:ext cx="7848600" cy="2351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Real </a:t>
            </a: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time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LMI</a:t>
            </a:r>
            <a:endParaRPr lang="en-US" sz="38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Labor market intelligence derived from the analysis of job postings and resumes placed into public and private labor exchanges.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Constantly “</a:t>
            </a:r>
            <a:r>
              <a:rPr lang="en-US" sz="2000" dirty="0" err="1"/>
              <a:t>spidering</a:t>
            </a:r>
            <a:r>
              <a:rPr lang="en-US" sz="2000" dirty="0"/>
              <a:t>” to </a:t>
            </a:r>
            <a:r>
              <a:rPr lang="en-US" sz="2000" dirty="0" smtClean="0"/>
              <a:t>thousands of online job </a:t>
            </a:r>
            <a:r>
              <a:rPr lang="en-US" sz="2000" dirty="0"/>
              <a:t>boards such as Monster, Indeed, </a:t>
            </a:r>
            <a:r>
              <a:rPr lang="en-US" sz="2000" dirty="0" smtClean="0"/>
              <a:t>Dice…data aggregates </a:t>
            </a:r>
            <a:r>
              <a:rPr lang="en-US" sz="2000" dirty="0"/>
              <a:t>job </a:t>
            </a:r>
            <a:r>
              <a:rPr lang="en-US" sz="2000" dirty="0" smtClean="0"/>
              <a:t>posting information </a:t>
            </a:r>
            <a:r>
              <a:rPr lang="en-US" sz="2000" dirty="0"/>
              <a:t>pulled from the </a:t>
            </a:r>
            <a:r>
              <a:rPr lang="en-US" sz="2000" dirty="0" smtClean="0"/>
              <a:t>internet.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29" y="2732314"/>
            <a:ext cx="6270171" cy="3275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9904" r="57541" b="21966"/>
          <a:stretch/>
        </p:blipFill>
        <p:spPr bwMode="auto">
          <a:xfrm>
            <a:off x="3657600" y="3962400"/>
            <a:ext cx="5398129" cy="287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2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6294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What data are available from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Real-Time LMI?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96661"/>
              </p:ext>
            </p:extLst>
          </p:nvPr>
        </p:nvGraphicFramePr>
        <p:xfrm>
          <a:off x="1181100" y="1828800"/>
          <a:ext cx="7086600" cy="3276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3300"/>
                <a:gridCol w="3543300"/>
              </a:tblGrid>
              <a:tr h="5214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Industry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Occupation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 ads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</a:t>
                      </a:r>
                      <a:r>
                        <a:rPr lang="en-US" sz="2000" baseline="0" dirty="0" smtClean="0"/>
                        <a:t> ads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employers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 education level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locations (city, county, MSA)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</a:t>
                      </a:r>
                      <a:r>
                        <a:rPr lang="en-US" sz="2000" baseline="0" dirty="0" smtClean="0"/>
                        <a:t> skills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810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</a:t>
                      </a:r>
                      <a:r>
                        <a:rPr lang="en-US" sz="2000" baseline="0" dirty="0" smtClean="0"/>
                        <a:t> occupations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</a:t>
                      </a:r>
                      <a:r>
                        <a:rPr lang="en-US" sz="2000" baseline="0" dirty="0" smtClean="0"/>
                        <a:t> certificates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titles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titles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4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Where can you find data?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Institutional Effectiveness or Institutional Research offices</a:t>
            </a:r>
          </a:p>
          <a:p>
            <a:r>
              <a:rPr lang="en-US" dirty="0" smtClean="0"/>
              <a:t>Centers of Excellence</a:t>
            </a:r>
          </a:p>
          <a:p>
            <a:r>
              <a:rPr lang="en-US" dirty="0" err="1"/>
              <a:t>CalPass</a:t>
            </a:r>
            <a:r>
              <a:rPr lang="en-US" dirty="0"/>
              <a:t> </a:t>
            </a:r>
            <a:r>
              <a:rPr lang="en-US" dirty="0" err="1" smtClean="0"/>
              <a:t>Launchboard</a:t>
            </a:r>
            <a:endParaRPr lang="en-US" dirty="0" smtClean="0"/>
          </a:p>
          <a:p>
            <a:r>
              <a:rPr lang="en-US" dirty="0" smtClean="0"/>
              <a:t>Regional Deputy Sector Navigators </a:t>
            </a:r>
            <a:endParaRPr lang="en-US" dirty="0"/>
          </a:p>
          <a:p>
            <a:r>
              <a:rPr lang="en-US" dirty="0" smtClean="0"/>
              <a:t>EDD Labor Market Information Division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82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Data Uses for Faculty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 support the creation of “experimental” courses</a:t>
            </a:r>
          </a:p>
          <a:p>
            <a:r>
              <a:rPr lang="en-US" sz="3000" dirty="0" smtClean="0"/>
              <a:t>To identify program/curriculum needs to validate usefulness </a:t>
            </a:r>
          </a:p>
          <a:p>
            <a:r>
              <a:rPr lang="en-US" sz="3000" dirty="0" smtClean="0"/>
              <a:t>To align curriculum to employer hiring requirements</a:t>
            </a:r>
          </a:p>
          <a:p>
            <a:r>
              <a:rPr lang="en-US" sz="3000" dirty="0" smtClean="0"/>
              <a:t>To count program successes – students finding employment, etc.</a:t>
            </a:r>
          </a:p>
          <a:p>
            <a:r>
              <a:rPr lang="en-US" sz="3000" dirty="0" smtClean="0"/>
              <a:t>To inform overall college alignment with local labor market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75334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Data Uses for Curriculum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eview Committee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analyze alignment of curriculum with employer/labor market needs</a:t>
            </a:r>
          </a:p>
          <a:p>
            <a:r>
              <a:rPr lang="en-US" sz="3000" dirty="0" smtClean="0"/>
              <a:t>To understand projected labor market demand for occupations related to a program</a:t>
            </a:r>
          </a:p>
          <a:p>
            <a:r>
              <a:rPr lang="en-US" sz="3000" dirty="0" smtClean="0"/>
              <a:t>To review employer comments related to curriculum content</a:t>
            </a:r>
          </a:p>
          <a:p>
            <a:r>
              <a:rPr lang="en-US" sz="3000" dirty="0" smtClean="0"/>
              <a:t>To understand emerging labor market trends that may impact college program/curriculum offerings</a:t>
            </a:r>
          </a:p>
        </p:txBody>
      </p:sp>
    </p:spTree>
    <p:extLst>
      <p:ext uri="{BB962C8B-B14F-4D97-AF65-F5344CB8AC3E}">
        <p14:creationId xmlns:p14="http://schemas.microsoft.com/office/powerpoint/2010/main" val="385767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Things to look for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Projected job growth that justifies the course or program</a:t>
            </a:r>
          </a:p>
          <a:p>
            <a:r>
              <a:rPr lang="en-US" sz="3000" dirty="0" smtClean="0"/>
              <a:t>Wages that are at or above the regional living wage</a:t>
            </a:r>
          </a:p>
          <a:p>
            <a:r>
              <a:rPr lang="en-US" sz="3000" dirty="0" smtClean="0"/>
              <a:t>Information from employers about skill and knowledge expectation</a:t>
            </a:r>
          </a:p>
          <a:p>
            <a:r>
              <a:rPr lang="en-US" sz="3000" dirty="0" smtClean="0"/>
              <a:t>Identified trends in the labor market related to course or program</a:t>
            </a:r>
          </a:p>
        </p:txBody>
      </p:sp>
    </p:spTree>
    <p:extLst>
      <p:ext uri="{BB962C8B-B14F-4D97-AF65-F5344CB8AC3E}">
        <p14:creationId xmlns:p14="http://schemas.microsoft.com/office/powerpoint/2010/main" val="424414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the data is not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Not rapidly changing</a:t>
            </a:r>
          </a:p>
          <a:p>
            <a:r>
              <a:rPr lang="en-US" sz="3000" dirty="0" smtClean="0"/>
              <a:t>Not the whole picture</a:t>
            </a:r>
          </a:p>
          <a:p>
            <a:r>
              <a:rPr lang="en-US" sz="3000" dirty="0" smtClean="0"/>
              <a:t>Not representative of rural and urban areas equally</a:t>
            </a:r>
          </a:p>
          <a:p>
            <a:r>
              <a:rPr lang="en-US" sz="3000" dirty="0" smtClean="0"/>
              <a:t>Not created by COE </a:t>
            </a:r>
          </a:p>
          <a:p>
            <a:r>
              <a:rPr lang="en-US" sz="3000" dirty="0" smtClean="0"/>
              <a:t>Not the enemy</a:t>
            </a:r>
          </a:p>
          <a:p>
            <a:r>
              <a:rPr lang="en-US" sz="3000" dirty="0" smtClean="0"/>
              <a:t>Not difficult to understand nor too difficult to obtain</a:t>
            </a:r>
          </a:p>
        </p:txBody>
      </p:sp>
    </p:spTree>
    <p:extLst>
      <p:ext uri="{BB962C8B-B14F-4D97-AF65-F5344CB8AC3E}">
        <p14:creationId xmlns:p14="http://schemas.microsoft.com/office/powerpoint/2010/main" val="56803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17466" r="9297" b="10973"/>
          <a:stretch/>
        </p:blipFill>
        <p:spPr bwMode="auto">
          <a:xfrm>
            <a:off x="189180" y="1295400"/>
            <a:ext cx="6334125" cy="490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hlinkClick r:id="rId4"/>
          </p:cNvPr>
          <p:cNvSpPr/>
          <p:nvPr/>
        </p:nvSpPr>
        <p:spPr bwMode="auto">
          <a:xfrm>
            <a:off x="685800" y="6019800"/>
            <a:ext cx="2895600" cy="67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hlinkClick r:id="rId5"/>
          </p:cNvPr>
          <p:cNvSpPr/>
          <p:nvPr/>
        </p:nvSpPr>
        <p:spPr bwMode="auto">
          <a:xfrm>
            <a:off x="5314950" y="1609725"/>
            <a:ext cx="2076450" cy="67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7013"/>
            <a:ext cx="6705600" cy="733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Online @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8462" y="1609725"/>
            <a:ext cx="2381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Tw Cen MT Condensed" pitchFamily="34" charset="0"/>
                <a:ea typeface="+mn-ea"/>
              </a:rPr>
              <a:t>www.coeccc.net</a:t>
            </a:r>
          </a:p>
        </p:txBody>
      </p:sp>
    </p:spTree>
    <p:extLst>
      <p:ext uri="{BB962C8B-B14F-4D97-AF65-F5344CB8AC3E}">
        <p14:creationId xmlns:p14="http://schemas.microsoft.com/office/powerpoint/2010/main" val="2530208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16"/>
          <p:cNvSpPr/>
          <p:nvPr/>
        </p:nvSpPr>
        <p:spPr bwMode="auto">
          <a:xfrm>
            <a:off x="0" y="1524000"/>
            <a:ext cx="9144000" cy="4191000"/>
          </a:xfrm>
          <a:prstGeom prst="wave">
            <a:avLst/>
          </a:prstGeom>
          <a:solidFill>
            <a:schemeClr val="accent1">
              <a:lumMod val="75000"/>
              <a:alpha val="6196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31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38961"/>
            <a:ext cx="6477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Contact a COE near you - </a:t>
            </a:r>
            <a:r>
              <a:rPr lang="en-US" sz="2000" b="1" dirty="0" smtClean="0">
                <a:hlinkClick r:id="rId2"/>
              </a:rPr>
              <a:t>www.coeccc.net/contact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sz="2000" b="1" dirty="0" smtClean="0"/>
              <a:t>Visit us online at </a:t>
            </a:r>
            <a:r>
              <a:rPr lang="en-US" sz="2000" b="1" dirty="0" smtClean="0">
                <a:solidFill>
                  <a:srgbClr val="2D5A87"/>
                </a:solidFill>
                <a:hlinkClick r:id="rId3"/>
              </a:rPr>
              <a:t>www.coeccc.net</a:t>
            </a:r>
            <a:r>
              <a:rPr lang="en-US" sz="2000" b="1" dirty="0" smtClean="0">
                <a:solidFill>
                  <a:srgbClr val="2D5A87"/>
                </a:solidFill>
              </a:rPr>
              <a:t> </a:t>
            </a:r>
            <a:r>
              <a:rPr lang="en-US" sz="2000" b="1" dirty="0" smtClean="0"/>
              <a:t>&amp; </a:t>
            </a:r>
            <a:r>
              <a:rPr lang="en-US" sz="2000" b="1" dirty="0" smtClean="0">
                <a:hlinkClick r:id="rId4"/>
              </a:rPr>
              <a:t>www.path2careers.net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67000" y="5273644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Lori Sanchez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Desert/Inland Empire Region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ori.sanchez@chaffey.edu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13725" cy="9461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Who are the Centers of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Excellence (COE)?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76250" y="5943600"/>
            <a:ext cx="44775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 Community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College Chancellor’s Office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CCCCO)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04825" y="4191000"/>
            <a:ext cx="2231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Sector Navigators (SNs)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85775" y="3287713"/>
            <a:ext cx="3102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Deputy Sector Navigations (DSNs)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4825" y="2362200"/>
            <a:ext cx="3901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Regional Consortia Chair/Vice Chairs (RCs)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200" y="5105400"/>
            <a:ext cx="339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rgbClr val="002060"/>
                </a:solidFill>
                <a:latin typeface="+mj-lt"/>
              </a:rPr>
              <a:t>Technical Assistance Providers (TAPs)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04825" y="1524000"/>
            <a:ext cx="184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Community College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cons_Separa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19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133600"/>
            <a:ext cx="409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79" y="4897438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962400"/>
            <a:ext cx="61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136900"/>
            <a:ext cx="6111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8768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818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62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06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5072063" y="1292225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LOCAL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7891463" y="1292225"/>
            <a:ext cx="565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STATE</a:t>
            </a: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6818313" y="1076325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0" dirty="0">
                <a:latin typeface="+mj-lt"/>
              </a:rPr>
              <a:t>MULTI</a:t>
            </a:r>
          </a:p>
          <a:p>
            <a:pPr algn="ctr"/>
            <a:r>
              <a:rPr lang="en-US" sz="1400" b="0" u="sng" dirty="0">
                <a:latin typeface="+mj-lt"/>
              </a:rPr>
              <a:t>REGIONS</a:t>
            </a: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5934075" y="1292225"/>
            <a:ext cx="715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456219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13725" cy="7334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About the COE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38200" y="1905000"/>
            <a:ext cx="7772399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1200"/>
              </a:spcAft>
            </a:pP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The Centers of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Excellence deliver labor market research </a:t>
            </a: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customized for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community </a:t>
            </a: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college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decision making and workforce development.</a:t>
            </a:r>
          </a:p>
          <a:p>
            <a:pPr>
              <a:spcAft>
                <a:spcPts val="1200"/>
              </a:spcAft>
            </a:pP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As a grant-funded technical assistance provider, the COE work with colleges, regions and the sector networks to: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Identify opportunities and trends in high growth, emerging, and economically critical industries and occupations.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Estimate the gap between labor market demand, available training, 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and existing or future workers.</a:t>
            </a:r>
            <a:endParaRPr lang="en-US" sz="2000" b="0" dirty="0">
              <a:solidFill>
                <a:srgbClr val="1C1C1C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Help 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regions respond </a:t>
            </a: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to workforce needs by providing them quality information for decision-making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.</a:t>
            </a:r>
            <a:endParaRPr lang="en-US" altLang="ja-JP" sz="2000" b="0" dirty="0" smtClean="0">
              <a:solidFill>
                <a:srgbClr val="1C1C1C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altLang="ja-JP" sz="2000" b="0" dirty="0" smtClean="0">
              <a:solidFill>
                <a:srgbClr val="1C1C1C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28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6800"/>
            <a:ext cx="4846320" cy="57786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13725" cy="7334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Regional COEs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12074"/>
              </p:ext>
            </p:extLst>
          </p:nvPr>
        </p:nvGraphicFramePr>
        <p:xfrm>
          <a:off x="4572000" y="990600"/>
          <a:ext cx="4389120" cy="3860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77440"/>
                <a:gridCol w="201168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Region</a:t>
                      </a:r>
                      <a:endParaRPr lang="en-US" b="1" dirty="0">
                        <a:latin typeface="+mn-lt"/>
                      </a:endParaRPr>
                    </a:p>
                  </a:txBody>
                  <a:tcPr marL="18288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+mn-lt"/>
                        </a:rPr>
                        <a:t>Director</a:t>
                      </a:r>
                      <a:endParaRPr lang="en-US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San Diego-Imperial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Zhenya</a:t>
                      </a:r>
                      <a:r>
                        <a:rPr lang="en-US" baseline="0" dirty="0" smtClean="0">
                          <a:latin typeface="+mn-lt"/>
                        </a:rPr>
                        <a:t> Lindstrom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Inland Empire/Desert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Lori Sanchez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Los</a:t>
                      </a:r>
                      <a:r>
                        <a:rPr lang="en-US" baseline="0" dirty="0" smtClean="0">
                          <a:latin typeface="+mn-lt"/>
                        </a:rPr>
                        <a:t> Angeles-Orange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Interim 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South Central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Laura Coleman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Central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+mn-lt"/>
                        </a:rPr>
                        <a:t>Interim</a:t>
                      </a:r>
                      <a:endParaRPr lang="en-US" i="0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Bay Area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John </a:t>
                      </a:r>
                      <a:r>
                        <a:rPr lang="en-US" dirty="0" err="1" smtClean="0">
                          <a:latin typeface="+mn-lt"/>
                        </a:rPr>
                        <a:t>Carrese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North-Far North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Theresa Milan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6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CC Applications for LMI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81800" cy="4297363"/>
          </a:xfrm>
        </p:spPr>
        <p:txBody>
          <a:bodyPr>
            <a:no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Program </a:t>
            </a:r>
            <a:r>
              <a:rPr lang="en-US" sz="2400" dirty="0" smtClean="0"/>
              <a:t>Review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College or District Strategic Planning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Career </a:t>
            </a:r>
            <a:r>
              <a:rPr lang="en-US" sz="2400" dirty="0" smtClean="0"/>
              <a:t>Exploration for Students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Program </a:t>
            </a:r>
            <a:r>
              <a:rPr lang="en-US" sz="2400" dirty="0" smtClean="0"/>
              <a:t>Creation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Grant Application Support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Curriculum Creation </a:t>
            </a:r>
            <a:r>
              <a:rPr lang="en-US" sz="2400" dirty="0"/>
              <a:t>and Review </a:t>
            </a:r>
            <a:endParaRPr lang="en-US" sz="2400" dirty="0" smtClean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Employer engagement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Regional program alignment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Gap Analysis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endParaRPr lang="en-US" sz="2400" dirty="0" smtClean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endParaRPr lang="en-US" sz="2400" dirty="0"/>
          </a:p>
          <a:p>
            <a:pPr marL="0" indent="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tabLst>
                <a:tab pos="1371600" algn="l"/>
              </a:tabLst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The Course Outline of Record: A Curriculum Reference Guide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Need/Justification</a:t>
            </a:r>
          </a:p>
          <a:p>
            <a:r>
              <a:rPr lang="en-US" sz="3000" dirty="0" smtClean="0"/>
              <a:t>New CTE and transfer programs place external research requirements on demonstrating need for these programs and courses.</a:t>
            </a:r>
          </a:p>
          <a:p>
            <a:r>
              <a:rPr lang="en-US" sz="3000" dirty="0" smtClean="0"/>
              <a:t>For CTE </a:t>
            </a:r>
            <a:r>
              <a:rPr lang="en-US" sz="3000" dirty="0"/>
              <a:t>programs and courses, this </a:t>
            </a:r>
            <a:r>
              <a:rPr lang="en-US" sz="3000" dirty="0" smtClean="0"/>
              <a:t>need is more challenging and must </a:t>
            </a:r>
            <a:r>
              <a:rPr lang="en-US" sz="3000" dirty="0"/>
              <a:t>rely </a:t>
            </a:r>
            <a:r>
              <a:rPr lang="en-US" sz="3000" dirty="0" smtClean="0"/>
              <a:t>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data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potential </a:t>
            </a:r>
            <a:r>
              <a:rPr lang="en-US" dirty="0"/>
              <a:t>employer needs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advisory </a:t>
            </a:r>
            <a:r>
              <a:rPr lang="en-US" dirty="0"/>
              <a:t>committee input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job </a:t>
            </a:r>
            <a:r>
              <a:rPr lang="en-US" dirty="0"/>
              <a:t>advertising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228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ts_coe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Custom 2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e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oe" id="{E5C379F6-DBA2-4060-A3DD-19C57E38C417}" vid="{BEA4ACA3-4ABF-445D-ABA6-AE2353CF844F}"/>
    </a:ext>
  </a:extLst>
</a:theme>
</file>

<file path=ppt/theme/theme4.xml><?xml version="1.0" encoding="utf-8"?>
<a:theme xmlns:a="http://schemas.openxmlformats.org/drawingml/2006/main" name="4_Default Design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wi presentation">
  <a:themeElements>
    <a:clrScheme name="COE modified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A5B818"/>
      </a:accent1>
      <a:accent2>
        <a:srgbClr val="F7941E"/>
      </a:accent2>
      <a:accent3>
        <a:srgbClr val="0072BC"/>
      </a:accent3>
      <a:accent4>
        <a:srgbClr val="5F5F5F"/>
      </a:accent4>
      <a:accent5>
        <a:srgbClr val="A9A9A9"/>
      </a:accent5>
      <a:accent6>
        <a:srgbClr val="E1EE7E"/>
      </a:accent6>
      <a:hlink>
        <a:srgbClr val="0072BC"/>
      </a:hlink>
      <a:folHlink>
        <a:srgbClr val="0072BC"/>
      </a:folHlink>
    </a:clrScheme>
    <a:fontScheme name="COE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dots_coe</Template>
  <TotalTime>1998</TotalTime>
  <Words>1036</Words>
  <Application>Microsoft Macintosh PowerPoint</Application>
  <PresentationFormat>On-screen Show (4:3)</PresentationFormat>
  <Paragraphs>227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dots_coe</vt:lpstr>
      <vt:lpstr>2_Default Design</vt:lpstr>
      <vt:lpstr>coe</vt:lpstr>
      <vt:lpstr>4_Default Design</vt:lpstr>
      <vt:lpstr>hwi presentation</vt:lpstr>
      <vt:lpstr>Labor Market Rationale in Curriculum</vt:lpstr>
      <vt:lpstr>Today’s Conversation</vt:lpstr>
      <vt:lpstr>Today’s Conversation</vt:lpstr>
      <vt:lpstr>Who are the Centers of Excellence (COE)?</vt:lpstr>
      <vt:lpstr>About the COE</vt:lpstr>
      <vt:lpstr>Regional COEs</vt:lpstr>
      <vt:lpstr>Today’s Conversation</vt:lpstr>
      <vt:lpstr>CC Applications for LMI</vt:lpstr>
      <vt:lpstr>The Course Outline of Record: A Curriculum Reference Guide</vt:lpstr>
      <vt:lpstr>What and why of labor market rationale?</vt:lpstr>
      <vt:lpstr>Need/Justification</vt:lpstr>
      <vt:lpstr>Today’s Conversation</vt:lpstr>
      <vt:lpstr>Types of  Labor Market Information (LMI)  </vt:lpstr>
      <vt:lpstr>O*NET Online</vt:lpstr>
      <vt:lpstr>LaunchBoard</vt:lpstr>
      <vt:lpstr>Economic Modeling Specialists, Inc. (EMSI)</vt:lpstr>
      <vt:lpstr>What data are available from traditional LMI?</vt:lpstr>
      <vt:lpstr>  Employer Advisories</vt:lpstr>
      <vt:lpstr>PowerPoint Presentation</vt:lpstr>
      <vt:lpstr>What data are available from  Real-Time LMI?</vt:lpstr>
      <vt:lpstr>Where can you find data?</vt:lpstr>
      <vt:lpstr>Today’s Conversation</vt:lpstr>
      <vt:lpstr>Data Uses for Faculty</vt:lpstr>
      <vt:lpstr>Data Uses for Curriculum Review Committee</vt:lpstr>
      <vt:lpstr>Things to look for</vt:lpstr>
      <vt:lpstr>Today’s Conversation</vt:lpstr>
      <vt:lpstr>What the data is not</vt:lpstr>
      <vt:lpstr>Online @</vt:lpstr>
      <vt:lpstr>PowerPoint Presentation</vt:lpstr>
    </vt:vector>
  </TitlesOfParts>
  <Company>Los Rios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w1200020</dc:creator>
  <cp:lastModifiedBy>Wheeler North</cp:lastModifiedBy>
  <cp:revision>211</cp:revision>
  <cp:lastPrinted>2014-06-03T23:32:15Z</cp:lastPrinted>
  <dcterms:created xsi:type="dcterms:W3CDTF">2013-10-22T23:37:51Z</dcterms:created>
  <dcterms:modified xsi:type="dcterms:W3CDTF">2015-07-09T02:50:35Z</dcterms:modified>
</cp:coreProperties>
</file>