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65" r:id="rId2"/>
    <p:sldId id="257" r:id="rId3"/>
    <p:sldId id="258" r:id="rId4"/>
    <p:sldId id="259" r:id="rId5"/>
    <p:sldId id="260" r:id="rId6"/>
    <p:sldId id="261" r:id="rId7"/>
    <p:sldId id="262" r:id="rId8"/>
    <p:sldId id="263" r:id="rId9"/>
    <p:sldId id="264" r:id="rId10"/>
    <p:sldId id="266" r:id="rId11"/>
    <p:sldId id="267" r:id="rId12"/>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9"/>
  </p:normalViewPr>
  <p:slideViewPr>
    <p:cSldViewPr snapToGrid="0" snapToObjects="1">
      <p:cViewPr varScale="1">
        <p:scale>
          <a:sx n="120" d="100"/>
          <a:sy n="120" d="100"/>
        </p:scale>
        <p:origin x="200"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6" name="Shape 106"/>
          <p:cNvSpPr>
            <a:spLocks noGrp="1" noRot="1" noChangeAspect="1"/>
          </p:cNvSpPr>
          <p:nvPr>
            <p:ph type="sldImg"/>
          </p:nvPr>
        </p:nvSpPr>
        <p:spPr>
          <a:xfrm>
            <a:off x="1143000" y="685800"/>
            <a:ext cx="4572000" cy="3429000"/>
          </a:xfrm>
          <a:prstGeom prst="rect">
            <a:avLst/>
          </a:prstGeom>
        </p:spPr>
        <p:txBody>
          <a:bodyPr/>
          <a:lstStyle/>
          <a:p>
            <a:endParaRPr/>
          </a:p>
        </p:txBody>
      </p:sp>
      <p:sp>
        <p:nvSpPr>
          <p:cNvPr id="107" name="Shape 10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myworkforceconnection.org/labor-market-information/labor-market-brief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myworkforceconnection.org/labor-market-information/labor-market-brief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myworkforceconnection.org/educator-resources/career-education-guid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xfrm>
            <a:off x="381000" y="685800"/>
            <a:ext cx="6096000" cy="3429000"/>
          </a:xfrm>
          <a:prstGeom prst="rect">
            <a:avLst/>
          </a:prstGeom>
        </p:spPr>
        <p:txBody>
          <a:bodyPr/>
          <a:lstStyle/>
          <a:p>
            <a:endParaRPr/>
          </a:p>
        </p:txBody>
      </p:sp>
      <p:sp>
        <p:nvSpPr>
          <p:cNvPr id="124" name="Shape 124"/>
          <p:cNvSpPr>
            <a:spLocks noGrp="1"/>
          </p:cNvSpPr>
          <p:nvPr>
            <p:ph type="body" sz="quarter" idx="1"/>
          </p:nvPr>
        </p:nvSpPr>
        <p:spPr>
          <a:prstGeom prst="rect">
            <a:avLst/>
          </a:prstGeom>
        </p:spPr>
        <p:txBody>
          <a:bodyPr/>
          <a:lstStyle/>
          <a:p>
            <a:pPr>
              <a:defRPr sz="1100">
                <a:solidFill>
                  <a:srgbClr val="48484A"/>
                </a:solidFill>
                <a:latin typeface="Open Sans"/>
                <a:ea typeface="Open Sans"/>
                <a:cs typeface="Open Sans"/>
                <a:sym typeface="Open Sans"/>
              </a:defRPr>
            </a:pPr>
            <a:r>
              <a:t>The Centers of Excellence for Labor Market Research are part of the Workforce and Economic Development Division. </a:t>
            </a:r>
          </a:p>
          <a:p>
            <a:pPr>
              <a:defRPr sz="1100">
                <a:solidFill>
                  <a:srgbClr val="48484A"/>
                </a:solidFill>
                <a:latin typeface="Open Sans"/>
                <a:ea typeface="Open Sans"/>
                <a:cs typeface="Open Sans"/>
                <a:sym typeface="Open Sans"/>
              </a:defRPr>
            </a:pPr>
            <a:r>
              <a:t>The Centers produce reports and tools that provide a real-time picture of the labor market, where it is headed, and what programs and training are needed to meet future workforce demand. This research helps community colleges tailor their programs to support the state’s dynamic and competitive workforce. </a:t>
            </a:r>
          </a:p>
          <a:p>
            <a:pPr>
              <a:defRPr sz="1100"/>
            </a:pPr>
            <a:r>
              <a:t>https://coeccc.net/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noRot="1" noChangeAspect="1"/>
          </p:cNvSpPr>
          <p:nvPr>
            <p:ph type="sldImg"/>
          </p:nvPr>
        </p:nvSpPr>
        <p:spPr>
          <a:xfrm>
            <a:off x="381000" y="685800"/>
            <a:ext cx="6096000" cy="3429000"/>
          </a:xfrm>
          <a:prstGeom prst="rect">
            <a:avLst/>
          </a:prstGeom>
        </p:spPr>
        <p:txBody>
          <a:bodyPr/>
          <a:lstStyle/>
          <a:p>
            <a:endParaRPr/>
          </a:p>
        </p:txBody>
      </p:sp>
      <p:sp>
        <p:nvSpPr>
          <p:cNvPr id="132" name="Shape 132"/>
          <p:cNvSpPr>
            <a:spLocks noGrp="1"/>
          </p:cNvSpPr>
          <p:nvPr>
            <p:ph type="body" sz="quarter" idx="1"/>
          </p:nvPr>
        </p:nvSpPr>
        <p:spPr>
          <a:prstGeom prst="rect">
            <a:avLst/>
          </a:prstGeom>
        </p:spPr>
        <p:txBody>
          <a:bodyPr/>
          <a:lstStyle/>
          <a:p>
            <a:pPr>
              <a:defRPr sz="1100" u="sng">
                <a:solidFill>
                  <a:srgbClr val="2200CC"/>
                </a:solidFill>
              </a:defRPr>
            </a:pPr>
            <a:r>
              <a:rPr>
                <a:solidFill>
                  <a:schemeClr val="accent5"/>
                </a:solidFill>
                <a:uFill>
                  <a:solidFill>
                    <a:schemeClr val="accent5"/>
                  </a:solidFill>
                </a:uFill>
                <a:hlinkClick r:id="rId3"/>
              </a:rPr>
              <a:t>https://myworkforceconnection.org/labor-market-information/labor-market-briefs/</a:t>
            </a:r>
          </a:p>
          <a:p>
            <a:pPr>
              <a:defRPr sz="1100"/>
            </a:pPr>
            <a:endParaRPr>
              <a:solidFill>
                <a:schemeClr val="accent5"/>
              </a:solidFill>
              <a:uFill>
                <a:solidFill>
                  <a:schemeClr val="accent5"/>
                </a:solidFill>
              </a:uFill>
              <a:hlinkClick r:id="rId3"/>
            </a:endParaRPr>
          </a:p>
          <a:p>
            <a:pPr>
              <a:defRPr sz="1100"/>
            </a:pPr>
            <a:r>
              <a:t>https://docs.google.com/document/d/1h7ldKT79rHiJefrqWNzhf4VlsdEV-GopVTjbE5JEA_g/edit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noRot="1" noChangeAspect="1"/>
          </p:cNvSpPr>
          <p:nvPr>
            <p:ph type="sldImg"/>
          </p:nvPr>
        </p:nvSpPr>
        <p:spPr>
          <a:xfrm>
            <a:off x="381000" y="685800"/>
            <a:ext cx="6096000" cy="3429000"/>
          </a:xfrm>
          <a:prstGeom prst="rect">
            <a:avLst/>
          </a:prstGeom>
        </p:spPr>
        <p:txBody>
          <a:bodyPr/>
          <a:lstStyle/>
          <a:p>
            <a:endParaRPr/>
          </a:p>
        </p:txBody>
      </p:sp>
      <p:sp>
        <p:nvSpPr>
          <p:cNvPr id="138" name="Shape 138"/>
          <p:cNvSpPr>
            <a:spLocks noGrp="1"/>
          </p:cNvSpPr>
          <p:nvPr>
            <p:ph type="body" sz="quarter" idx="1"/>
          </p:nvPr>
        </p:nvSpPr>
        <p:spPr>
          <a:prstGeom prst="rect">
            <a:avLst/>
          </a:prstGeom>
        </p:spPr>
        <p:txBody>
          <a:bodyPr/>
          <a:lstStyle/>
          <a:p>
            <a:pPr indent="457200">
              <a:lnSpc>
                <a:spcPct val="115000"/>
              </a:lnSpc>
              <a:defRPr sz="1100">
                <a:latin typeface="Open Sans"/>
                <a:ea typeface="Open Sans"/>
                <a:cs typeface="Open Sans"/>
                <a:sym typeface="Open Sans"/>
              </a:defRPr>
            </a:pPr>
            <a:r>
              <a:t>Download the labor market brief.</a:t>
            </a:r>
            <a:r>
              <a:rPr sz="3100"/>
              <a:t> </a:t>
            </a:r>
            <a:endParaRPr sz="3600"/>
          </a:p>
          <a:p>
            <a:pPr>
              <a:defRPr sz="1100"/>
            </a:pPr>
            <a:endParaRPr sz="3600"/>
          </a:p>
          <a:p>
            <a:pPr>
              <a:defRPr sz="1100" u="sng">
                <a:solidFill>
                  <a:srgbClr val="2200CC"/>
                </a:solidFill>
              </a:defRPr>
            </a:pPr>
            <a:r>
              <a:rPr>
                <a:solidFill>
                  <a:schemeClr val="accent5"/>
                </a:solidFill>
                <a:uFill>
                  <a:solidFill>
                    <a:schemeClr val="accent5"/>
                  </a:solidFill>
                </a:uFill>
                <a:hlinkClick r:id="rId3"/>
              </a:rPr>
              <a:t>https://myworkforceconnection.org/labor-market-information/labor-market-briefs/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noRot="1" noChangeAspect="1"/>
          </p:cNvSpPr>
          <p:nvPr>
            <p:ph type="sldImg"/>
          </p:nvPr>
        </p:nvSpPr>
        <p:spPr>
          <a:xfrm>
            <a:off x="381000" y="685800"/>
            <a:ext cx="6096000" cy="3429000"/>
          </a:xfrm>
          <a:prstGeom prst="rect">
            <a:avLst/>
          </a:prstGeom>
        </p:spPr>
        <p:txBody>
          <a:bodyPr/>
          <a:lstStyle/>
          <a:p>
            <a:endParaRPr/>
          </a:p>
        </p:txBody>
      </p:sp>
      <p:sp>
        <p:nvSpPr>
          <p:cNvPr id="146" name="Shape 146"/>
          <p:cNvSpPr>
            <a:spLocks noGrp="1"/>
          </p:cNvSpPr>
          <p:nvPr>
            <p:ph type="body" sz="quarter" idx="1"/>
          </p:nvPr>
        </p:nvSpPr>
        <p:spPr>
          <a:prstGeom prst="rect">
            <a:avLst/>
          </a:prstGeom>
        </p:spPr>
        <p:txBody>
          <a:bodyPr/>
          <a:lstStyle/>
          <a:p>
            <a:pPr indent="457200">
              <a:lnSpc>
                <a:spcPct val="115000"/>
              </a:lnSpc>
              <a:defRPr sz="1100">
                <a:latin typeface="Open Sans"/>
                <a:ea typeface="Open Sans"/>
                <a:cs typeface="Open Sans"/>
                <a:sym typeface="Open Sans"/>
              </a:defRPr>
            </a:pPr>
            <a:r>
              <a:t>The report will also highlight the job related duties for this occupation.</a:t>
            </a:r>
          </a:p>
          <a:p>
            <a:pPr indent="457200">
              <a:lnSpc>
                <a:spcPct val="115000"/>
              </a:lnSpc>
              <a:defRPr sz="1100">
                <a:latin typeface="Open Sans"/>
                <a:ea typeface="Open Sans"/>
                <a:cs typeface="Open Sans"/>
                <a:sym typeface="Open Sans"/>
              </a:defRPr>
            </a:pPr>
            <a:r>
              <a:t>The report also shows the labor market demand for this occupation in San Diego County? (i.e., how many annual job openings can we expect to fill in the next few years?)</a:t>
            </a:r>
          </a:p>
          <a:p>
            <a:pPr indent="457200">
              <a:lnSpc>
                <a:spcPct val="115000"/>
              </a:lnSpc>
              <a:defRPr sz="1100">
                <a:latin typeface="Open Sans"/>
                <a:ea typeface="Open Sans"/>
                <a:cs typeface="Open Sans"/>
                <a:sym typeface="Open Sans"/>
              </a:defRPr>
            </a:pPr>
            <a:r>
              <a:t>How much can an individual expect to earn at the entry level? Is this wage higher or lower than the living wage in San Diego County?</a:t>
            </a:r>
          </a:p>
          <a:p>
            <a:pPr indent="457200">
              <a:lnSpc>
                <a:spcPct val="115000"/>
              </a:lnSpc>
              <a:defRPr sz="1100">
                <a:latin typeface="Open Sans"/>
                <a:ea typeface="Open Sans"/>
                <a:cs typeface="Open Sans"/>
                <a:sym typeface="Open Sans"/>
              </a:defRPr>
            </a:pPr>
            <a:r>
              <a:t>It further notes  TOP or CIP codes for this occupation as well.</a:t>
            </a:r>
          </a:p>
          <a:p>
            <a:pPr indent="457200">
              <a:lnSpc>
                <a:spcPct val="115000"/>
              </a:lnSpc>
              <a:defRPr sz="1100">
                <a:latin typeface="Open Sans"/>
                <a:ea typeface="Open Sans"/>
                <a:cs typeface="Open Sans"/>
                <a:sym typeface="Open Sans"/>
              </a:defRPr>
            </a:pPr>
            <a:r>
              <a:t>It answers the question as to there a supply gap for this occupation.</a:t>
            </a:r>
          </a:p>
          <a:p>
            <a:pPr indent="457200">
              <a:lnSpc>
                <a:spcPct val="115000"/>
              </a:lnSpc>
              <a:defRPr sz="1100"/>
            </a:pPr>
            <a:endParaRPr>
              <a:latin typeface="Open Sans"/>
              <a:ea typeface="Open Sans"/>
              <a:cs typeface="Open Sans"/>
              <a:sym typeface="Open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xfrm>
            <a:off x="381000" y="685800"/>
            <a:ext cx="6096000" cy="3429000"/>
          </a:xfrm>
          <a:prstGeom prst="rect">
            <a:avLst/>
          </a:prstGeom>
        </p:spPr>
        <p:txBody>
          <a:bodyPr/>
          <a:lstStyle/>
          <a:p>
            <a:endParaRPr/>
          </a:p>
        </p:txBody>
      </p:sp>
      <p:sp>
        <p:nvSpPr>
          <p:cNvPr id="154" name="Shape 154"/>
          <p:cNvSpPr>
            <a:spLocks noGrp="1"/>
          </p:cNvSpPr>
          <p:nvPr>
            <p:ph type="body" sz="quarter" idx="1"/>
          </p:nvPr>
        </p:nvSpPr>
        <p:spPr>
          <a:prstGeom prst="rect">
            <a:avLst/>
          </a:prstGeom>
        </p:spPr>
        <p:txBody>
          <a:bodyPr/>
          <a:lstStyle/>
          <a:p>
            <a:pPr>
              <a:defRPr sz="1100"/>
            </a:pPr>
            <a:r>
              <a:t>This report analyzes not only historical and projected (traditional LMI) data, but also recent data from online job postings (real-time LMI). </a:t>
            </a:r>
          </a:p>
          <a:p>
            <a:pPr>
              <a:defRPr sz="1100"/>
            </a:pPr>
            <a:r>
              <a:t>Online job postings may provide additional insight about recent changes in the labor market that are not captured by historical data. </a:t>
            </a:r>
          </a:p>
          <a:p>
            <a:pPr>
              <a:defRPr sz="1100"/>
            </a:pPr>
            <a:r>
              <a:t>Between 2010 and 2020, there was an average of 827 online job postings per year for Property, Real Estate, and Community Association Managers in San Diego County (Exhibit 7).</a:t>
            </a:r>
          </a:p>
          <a:p>
            <a:pPr>
              <a:defRPr sz="1100"/>
            </a:pPr>
            <a:r>
              <a:t> Please note that online job postings do not equal labor market demand; demand is represented by annual job openings (see Exhibit 1). Employers may post a position multiple times for various reasons, such as increasing the pool of applicants, for example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prstGeom prst="rect">
            <a:avLst/>
          </a:prstGeom>
        </p:spPr>
        <p:txBody>
          <a:bodyPr/>
          <a:lstStyle/>
          <a:p>
            <a:pPr>
              <a:defRPr sz="1100" u="sng">
                <a:solidFill>
                  <a:srgbClr val="2200CC"/>
                </a:solidFill>
              </a:defRPr>
            </a:pPr>
            <a:r>
              <a:rPr>
                <a:solidFill>
                  <a:schemeClr val="accent5"/>
                </a:solidFill>
                <a:uFill>
                  <a:solidFill>
                    <a:schemeClr val="accent5"/>
                  </a:solidFill>
                </a:uFill>
                <a:hlinkClick r:id="rId3"/>
              </a:rPr>
              <a:t>https://myworkforceconnection.org/educator-resources/career-education-guide/</a:t>
            </a:r>
          </a:p>
          <a:p>
            <a:pPr indent="457200">
              <a:lnSpc>
                <a:spcPct val="115000"/>
              </a:lnSpc>
              <a:defRPr sz="900">
                <a:latin typeface="Open Sans"/>
                <a:ea typeface="Open Sans"/>
                <a:cs typeface="Open Sans"/>
                <a:sym typeface="Open Sans"/>
              </a:defRPr>
            </a:pPr>
            <a:r>
              <a:t>This Career Education Guide will provide information on the type of sector you are researching to develop a new program.  </a:t>
            </a:r>
          </a:p>
          <a:p>
            <a:pPr indent="457200">
              <a:lnSpc>
                <a:spcPct val="115000"/>
              </a:lnSpc>
              <a:defRPr sz="900">
                <a:latin typeface="Open Sans"/>
                <a:ea typeface="Open Sans"/>
                <a:cs typeface="Open Sans"/>
                <a:sym typeface="Open Sans"/>
              </a:defRPr>
            </a:pPr>
            <a:r>
              <a:t>It provides information on ow many people are employed in the sector?  It also provides on average, how much do workers in this sector earn? </a:t>
            </a:r>
          </a:p>
          <a:p>
            <a:pPr indent="457200">
              <a:lnSpc>
                <a:spcPct val="115000"/>
              </a:lnSpc>
              <a:defRPr sz="900">
                <a:latin typeface="Open Sans"/>
                <a:ea typeface="Open Sans"/>
                <a:cs typeface="Open Sans"/>
                <a:sym typeface="Open Sans"/>
              </a:defRPr>
            </a:pPr>
            <a:r>
              <a:t>In San Diego County it provides how many companies are in this sector </a:t>
            </a:r>
          </a:p>
          <a:p>
            <a:pPr marL="457200" indent="-285750">
              <a:lnSpc>
                <a:spcPct val="115000"/>
              </a:lnSpc>
              <a:buClr>
                <a:srgbClr val="000000"/>
              </a:buClr>
              <a:buSzPts val="900"/>
              <a:buAutoNum type="arabicPeriod"/>
              <a:defRPr sz="900">
                <a:latin typeface="Open Sans"/>
                <a:ea typeface="Open Sans"/>
                <a:cs typeface="Open Sans"/>
                <a:sym typeface="Open Sans"/>
              </a:defRPr>
            </a:pPr>
            <a:r>
              <a:t>If you were to create a training program for this sector, the guide will provide information to on what occupations would you need to train for.</a:t>
            </a:r>
          </a:p>
          <a:p>
            <a:pPr marL="457200" indent="-285750">
              <a:lnSpc>
                <a:spcPct val="115000"/>
              </a:lnSpc>
              <a:buClr>
                <a:srgbClr val="000000"/>
              </a:buClr>
              <a:buSzPts val="900"/>
              <a:buAutoNum type="arabicPeriod"/>
              <a:defRPr sz="900">
                <a:latin typeface="Open Sans"/>
                <a:ea typeface="Open Sans"/>
                <a:cs typeface="Open Sans"/>
                <a:sym typeface="Open Sans"/>
              </a:defRPr>
            </a:pPr>
            <a:r>
              <a:t>It assists with information of the level of education and how much could an individual expect to make after completing your program?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311708" y="744574"/>
            <a:ext cx="8520601" cy="2052601"/>
          </a:xfrm>
          <a:prstGeom prst="rect">
            <a:avLst/>
          </a:prstGeom>
        </p:spPr>
        <p:txBody>
          <a:bodyPr anchor="b"/>
          <a:lstStyle>
            <a:lvl1pPr algn="ctr">
              <a:defRPr sz="5200"/>
            </a:lvl1pPr>
          </a:lstStyle>
          <a:p>
            <a:r>
              <a:t>Title Text</a:t>
            </a:r>
          </a:p>
        </p:txBody>
      </p:sp>
      <p:sp>
        <p:nvSpPr>
          <p:cNvPr id="12" name="Body Level One…"/>
          <p:cNvSpPr txBox="1">
            <a:spLocks noGrp="1"/>
          </p:cNvSpPr>
          <p:nvPr>
            <p:ph type="body" sz="quarter" idx="1"/>
          </p:nvPr>
        </p:nvSpPr>
        <p:spPr>
          <a:xfrm>
            <a:off x="311699" y="2834125"/>
            <a:ext cx="8520602" cy="792601"/>
          </a:xfrm>
          <a:prstGeom prst="rect">
            <a:avLst/>
          </a:prstGeom>
        </p:spPr>
        <p:txBody>
          <a:bodyPr/>
          <a:lstStyle>
            <a:lvl1pPr marL="342900" indent="-228600" algn="ctr">
              <a:lnSpc>
                <a:spcPct val="100000"/>
              </a:lnSpc>
              <a:buClrTx/>
              <a:buSzTx/>
              <a:buFontTx/>
              <a:buNone/>
              <a:defRPr sz="2800"/>
            </a:lvl1pPr>
            <a:lvl2pPr marL="342900" indent="254000" algn="ctr">
              <a:lnSpc>
                <a:spcPct val="100000"/>
              </a:lnSpc>
              <a:buClrTx/>
              <a:buSzTx/>
              <a:buFontTx/>
              <a:buNone/>
              <a:defRPr sz="2800"/>
            </a:lvl2pPr>
            <a:lvl3pPr marL="342900" indent="711200" algn="ctr">
              <a:lnSpc>
                <a:spcPct val="100000"/>
              </a:lnSpc>
              <a:buClrTx/>
              <a:buSzTx/>
              <a:buFontTx/>
              <a:buNone/>
              <a:defRPr sz="2800"/>
            </a:lvl3pPr>
            <a:lvl4pPr marL="342900" indent="1168400" algn="ctr">
              <a:lnSpc>
                <a:spcPct val="100000"/>
              </a:lnSpc>
              <a:buClrTx/>
              <a:buSzTx/>
              <a:buFontTx/>
              <a:buNone/>
              <a:defRPr sz="2800"/>
            </a:lvl4pPr>
            <a:lvl5pPr marL="342900" indent="1625600" algn="ctr">
              <a:lnSpc>
                <a:spcPct val="100000"/>
              </a:lnSpc>
              <a:buClrTx/>
              <a:buSzTx/>
              <a:buFontTx/>
              <a:buNone/>
              <a:defRPr sz="28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IG_NUMBER">
    <p:spTree>
      <p:nvGrpSpPr>
        <p:cNvPr id="1" name=""/>
        <p:cNvGrpSpPr/>
        <p:nvPr/>
      </p:nvGrpSpPr>
      <p:grpSpPr>
        <a:xfrm>
          <a:off x="0" y="0"/>
          <a:ext cx="0" cy="0"/>
          <a:chOff x="0" y="0"/>
          <a:chExt cx="0" cy="0"/>
        </a:xfrm>
      </p:grpSpPr>
      <p:sp>
        <p:nvSpPr>
          <p:cNvPr id="91" name="xx%"/>
          <p:cNvSpPr txBox="1">
            <a:spLocks noGrp="1"/>
          </p:cNvSpPr>
          <p:nvPr>
            <p:ph type="title" hasCustomPrompt="1"/>
          </p:nvPr>
        </p:nvSpPr>
        <p:spPr>
          <a:xfrm>
            <a:off x="311699" y="1106125"/>
            <a:ext cx="8520602" cy="1963500"/>
          </a:xfrm>
          <a:prstGeom prst="rect">
            <a:avLst/>
          </a:prstGeom>
        </p:spPr>
        <p:txBody>
          <a:bodyPr anchor="b"/>
          <a:lstStyle>
            <a:lvl1pPr algn="ctr">
              <a:defRPr sz="12000"/>
            </a:lvl1pPr>
          </a:lstStyle>
          <a:p>
            <a:r>
              <a:t>xx%</a:t>
            </a:r>
          </a:p>
        </p:txBody>
      </p:sp>
      <p:sp>
        <p:nvSpPr>
          <p:cNvPr id="92" name="Body Level One…"/>
          <p:cNvSpPr txBox="1">
            <a:spLocks noGrp="1"/>
          </p:cNvSpPr>
          <p:nvPr>
            <p:ph type="body" sz="half" idx="1"/>
          </p:nvPr>
        </p:nvSpPr>
        <p:spPr>
          <a:xfrm>
            <a:off x="311699" y="3152225"/>
            <a:ext cx="8520602" cy="1300800"/>
          </a:xfrm>
          <a:prstGeom prst="rect">
            <a:avLst/>
          </a:prstGeom>
        </p:spPr>
        <p:txBody>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19254" y="3560760"/>
            <a:ext cx="7824187" cy="1302495"/>
          </a:xfrm>
        </p:spPr>
        <p:txBody>
          <a:bodyPr anchor="t">
            <a:normAutofit/>
          </a:bodyPr>
          <a:lstStyle>
            <a:lvl1pPr algn="ctr">
              <a:lnSpc>
                <a:spcPct val="100000"/>
              </a:lnSpc>
              <a:defRPr sz="33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867527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_HEADER">
    <p:spTree>
      <p:nvGrpSpPr>
        <p:cNvPr id="1" name=""/>
        <p:cNvGrpSpPr/>
        <p:nvPr/>
      </p:nvGrpSpPr>
      <p:grpSpPr>
        <a:xfrm>
          <a:off x="0" y="0"/>
          <a:ext cx="0" cy="0"/>
          <a:chOff x="0" y="0"/>
          <a:chExt cx="0" cy="0"/>
        </a:xfrm>
      </p:grpSpPr>
      <p:sp>
        <p:nvSpPr>
          <p:cNvPr id="20" name="Title Text"/>
          <p:cNvSpPr txBox="1">
            <a:spLocks noGrp="1"/>
          </p:cNvSpPr>
          <p:nvPr>
            <p:ph type="title"/>
          </p:nvPr>
        </p:nvSpPr>
        <p:spPr>
          <a:xfrm>
            <a:off x="311699" y="2150849"/>
            <a:ext cx="8520602" cy="841801"/>
          </a:xfrm>
          <a:prstGeom prst="rect">
            <a:avLst/>
          </a:prstGeom>
        </p:spPr>
        <p:txBody>
          <a:bodyPr anchor="ctr"/>
          <a:lstStyle>
            <a:lvl1pPr algn="ctr">
              <a:defRPr sz="3600"/>
            </a:lvl1pPr>
          </a:lstStyle>
          <a:p>
            <a:r>
              <a:t>Title Text</a:t>
            </a:r>
          </a:p>
        </p:txBody>
      </p:sp>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28" name="Title Text"/>
          <p:cNvSpPr txBox="1">
            <a:spLocks noGrp="1"/>
          </p:cNvSpPr>
          <p:nvPr>
            <p:ph type="title"/>
          </p:nvPr>
        </p:nvSpPr>
        <p:spPr>
          <a:prstGeom prst="rect">
            <a:avLst/>
          </a:prstGeom>
        </p:spPr>
        <p:txBody>
          <a:bodyPr/>
          <a:lstStyle/>
          <a:p>
            <a:r>
              <a:t>Title Text</a:t>
            </a:r>
          </a:p>
        </p:txBody>
      </p:sp>
      <p:sp>
        <p:nvSpPr>
          <p:cNvPr id="2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_AND_TWO_COLUMNS">
    <p:spTree>
      <p:nvGrpSpPr>
        <p:cNvPr id="1" name=""/>
        <p:cNvGrpSpPr/>
        <p:nvPr/>
      </p:nvGrpSpPr>
      <p:grpSpPr>
        <a:xfrm>
          <a:off x="0" y="0"/>
          <a:ext cx="0" cy="0"/>
          <a:chOff x="0" y="0"/>
          <a:chExt cx="0" cy="0"/>
        </a:xfrm>
      </p:grpSpPr>
      <p:sp>
        <p:nvSpPr>
          <p:cNvPr id="37" name="Title Text"/>
          <p:cNvSpPr txBox="1">
            <a:spLocks noGrp="1"/>
          </p:cNvSpPr>
          <p:nvPr>
            <p:ph type="title"/>
          </p:nvPr>
        </p:nvSpPr>
        <p:spPr>
          <a:prstGeom prst="rect">
            <a:avLst/>
          </a:prstGeom>
        </p:spPr>
        <p:txBody>
          <a:bodyPr/>
          <a:lstStyle/>
          <a:p>
            <a:r>
              <a:t>Title Text</a:t>
            </a:r>
          </a:p>
        </p:txBody>
      </p:sp>
      <p:sp>
        <p:nvSpPr>
          <p:cNvPr id="38" name="Body Level One…"/>
          <p:cNvSpPr txBox="1">
            <a:spLocks noGrp="1"/>
          </p:cNvSpPr>
          <p:nvPr>
            <p:ph type="body" sz="half" idx="1"/>
          </p:nvPr>
        </p:nvSpPr>
        <p:spPr>
          <a:xfrm>
            <a:off x="311699" y="1152475"/>
            <a:ext cx="3999902" cy="3416400"/>
          </a:xfrm>
          <a:prstGeom prst="rect">
            <a:avLst/>
          </a:prstGeom>
        </p:spPr>
        <p:txBody>
          <a:bodyPr/>
          <a:lstStyle>
            <a:lvl1pPr indent="-317500">
              <a:buSzPts val="1400"/>
              <a:defRPr sz="1400"/>
            </a:lvl1pPr>
            <a:lvl2pPr marL="965200" indent="-355600">
              <a:buSzPts val="1400"/>
              <a:defRPr sz="1400"/>
            </a:lvl2pPr>
            <a:lvl3pPr marL="1422400" indent="-355600">
              <a:buSzPts val="1400"/>
              <a:defRPr sz="1400"/>
            </a:lvl3pPr>
            <a:lvl4pPr marL="1879600" indent="-355600">
              <a:buSzPts val="1400"/>
              <a:defRPr sz="1400"/>
            </a:lvl4pPr>
            <a:lvl5pPr marL="2336800" indent="-355600">
              <a:buSzPts val="1400"/>
              <a:defRPr sz="1400"/>
            </a:lvl5pPr>
          </a:lstStyle>
          <a:p>
            <a:r>
              <a:t>Body Level One</a:t>
            </a:r>
          </a:p>
          <a:p>
            <a:pPr lvl="1"/>
            <a:r>
              <a:t>Body Level Two</a:t>
            </a:r>
          </a:p>
          <a:p>
            <a:pPr lvl="2"/>
            <a:r>
              <a:t>Body Level Three</a:t>
            </a:r>
          </a:p>
          <a:p>
            <a:pPr lvl="3"/>
            <a:r>
              <a:t>Body Level Four</a:t>
            </a:r>
          </a:p>
          <a:p>
            <a:pPr lvl="4"/>
            <a:r>
              <a:t>Body Level Five</a:t>
            </a:r>
          </a:p>
        </p:txBody>
      </p:sp>
      <p:sp>
        <p:nvSpPr>
          <p:cNvPr id="39" name="Google Shape;23;p5"/>
          <p:cNvSpPr txBox="1">
            <a:spLocks noGrp="1"/>
          </p:cNvSpPr>
          <p:nvPr>
            <p:ph type="body" sz="half" idx="21"/>
          </p:nvPr>
        </p:nvSpPr>
        <p:spPr>
          <a:xfrm>
            <a:off x="4832399" y="1152475"/>
            <a:ext cx="3999902" cy="3416400"/>
          </a:xfrm>
          <a:prstGeom prst="rect">
            <a:avLst/>
          </a:prstGeom>
        </p:spPr>
        <p:txBody>
          <a:bodyPr/>
          <a:lstStyle/>
          <a:p>
            <a:pPr indent="-317500">
              <a:buSzPts val="1400"/>
              <a:defRPr sz="1400"/>
            </a:pPr>
            <a:endParaRP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ONE_COLUMN_TEXT">
    <p:spTree>
      <p:nvGrpSpPr>
        <p:cNvPr id="1" name=""/>
        <p:cNvGrpSpPr/>
        <p:nvPr/>
      </p:nvGrpSpPr>
      <p:grpSpPr>
        <a:xfrm>
          <a:off x="0" y="0"/>
          <a:ext cx="0" cy="0"/>
          <a:chOff x="0" y="0"/>
          <a:chExt cx="0" cy="0"/>
        </a:xfrm>
      </p:grpSpPr>
      <p:sp>
        <p:nvSpPr>
          <p:cNvPr id="55" name="Title Text"/>
          <p:cNvSpPr txBox="1">
            <a:spLocks noGrp="1"/>
          </p:cNvSpPr>
          <p:nvPr>
            <p:ph type="title"/>
          </p:nvPr>
        </p:nvSpPr>
        <p:spPr>
          <a:xfrm>
            <a:off x="311699" y="555600"/>
            <a:ext cx="2808001" cy="755700"/>
          </a:xfrm>
          <a:prstGeom prst="rect">
            <a:avLst/>
          </a:prstGeom>
        </p:spPr>
        <p:txBody>
          <a:bodyPr anchor="b"/>
          <a:lstStyle>
            <a:lvl1pPr>
              <a:defRPr sz="2400"/>
            </a:lvl1pPr>
          </a:lstStyle>
          <a:p>
            <a:r>
              <a:t>Title Text</a:t>
            </a:r>
          </a:p>
        </p:txBody>
      </p:sp>
      <p:sp>
        <p:nvSpPr>
          <p:cNvPr id="56" name="Body Level One…"/>
          <p:cNvSpPr txBox="1">
            <a:spLocks noGrp="1"/>
          </p:cNvSpPr>
          <p:nvPr>
            <p:ph type="body" sz="quarter" idx="1"/>
          </p:nvPr>
        </p:nvSpPr>
        <p:spPr>
          <a:xfrm>
            <a:off x="311699" y="1389599"/>
            <a:ext cx="2808001" cy="3179401"/>
          </a:xfrm>
          <a:prstGeom prst="rect">
            <a:avLst/>
          </a:prstGeom>
        </p:spPr>
        <p:txBody>
          <a:bodyPr/>
          <a:lstStyle>
            <a:lvl1pPr indent="-304800">
              <a:buSzPts val="1200"/>
              <a:defRPr sz="1200"/>
            </a:lvl1pPr>
            <a:lvl2pPr marL="914400" indent="-304800">
              <a:buSzPts val="1200"/>
              <a:defRPr sz="1200"/>
            </a:lvl2pPr>
            <a:lvl3pPr marL="1371600" indent="-304800">
              <a:buSzPts val="1200"/>
              <a:defRPr sz="1200"/>
            </a:lvl3pPr>
            <a:lvl4pPr marL="1828800" indent="-304800">
              <a:buSzPts val="1200"/>
              <a:defRPr sz="1200"/>
            </a:lvl4pPr>
            <a:lvl5pPr marL="2286000" indent="-304800">
              <a:buSzPts val="1200"/>
              <a:defRPr sz="1200"/>
            </a:lvl5pPr>
          </a:lstStyle>
          <a:p>
            <a:r>
              <a:t>Body Level One</a:t>
            </a:r>
          </a:p>
          <a:p>
            <a:pPr lvl="1"/>
            <a:r>
              <a:t>Body Level Two</a:t>
            </a:r>
          </a:p>
          <a:p>
            <a:pPr lvl="2"/>
            <a:r>
              <a:t>Body Level Three</a:t>
            </a:r>
          </a:p>
          <a:p>
            <a:pPr lvl="3"/>
            <a:r>
              <a:t>Body Level Four</a:t>
            </a:r>
          </a:p>
          <a:p>
            <a:pPr lvl="4"/>
            <a:r>
              <a:t>Body Level Five</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MAIN_POINT">
    <p:spTree>
      <p:nvGrpSpPr>
        <p:cNvPr id="1" name=""/>
        <p:cNvGrpSpPr/>
        <p:nvPr/>
      </p:nvGrpSpPr>
      <p:grpSpPr>
        <a:xfrm>
          <a:off x="0" y="0"/>
          <a:ext cx="0" cy="0"/>
          <a:chOff x="0" y="0"/>
          <a:chExt cx="0" cy="0"/>
        </a:xfrm>
      </p:grpSpPr>
      <p:sp>
        <p:nvSpPr>
          <p:cNvPr id="64" name="Title Text"/>
          <p:cNvSpPr txBox="1">
            <a:spLocks noGrp="1"/>
          </p:cNvSpPr>
          <p:nvPr>
            <p:ph type="title"/>
          </p:nvPr>
        </p:nvSpPr>
        <p:spPr>
          <a:xfrm>
            <a:off x="490250" y="450149"/>
            <a:ext cx="6367801" cy="4090801"/>
          </a:xfrm>
          <a:prstGeom prst="rect">
            <a:avLst/>
          </a:prstGeom>
        </p:spPr>
        <p:txBody>
          <a:bodyPr anchor="ctr"/>
          <a:lstStyle>
            <a:lvl1pPr>
              <a:defRPr sz="4800"/>
            </a:lvl1pPr>
          </a:lstStyle>
          <a:p>
            <a:r>
              <a:t>Title Text</a:t>
            </a:r>
          </a:p>
        </p:txBody>
      </p:sp>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ECTION_TITLE_AND_DESCRIPTION">
    <p:spTree>
      <p:nvGrpSpPr>
        <p:cNvPr id="1" name=""/>
        <p:cNvGrpSpPr/>
        <p:nvPr/>
      </p:nvGrpSpPr>
      <p:grpSpPr>
        <a:xfrm>
          <a:off x="0" y="0"/>
          <a:ext cx="0" cy="0"/>
          <a:chOff x="0" y="0"/>
          <a:chExt cx="0" cy="0"/>
        </a:xfrm>
      </p:grpSpPr>
      <p:sp>
        <p:nvSpPr>
          <p:cNvPr id="72" name="Google Shape;36;p9"/>
          <p:cNvSpPr/>
          <p:nvPr/>
        </p:nvSpPr>
        <p:spPr>
          <a:xfrm>
            <a:off x="4572000" y="-125"/>
            <a:ext cx="4572000" cy="5143501"/>
          </a:xfrm>
          <a:prstGeom prst="rect">
            <a:avLst/>
          </a:prstGeom>
          <a:solidFill>
            <a:srgbClr val="EEEEEE"/>
          </a:solidFill>
          <a:ln w="12700">
            <a:miter lim="400000"/>
          </a:ln>
        </p:spPr>
        <p:txBody>
          <a:bodyPr lIns="0" tIns="0" rIns="0" bIns="0" anchor="ctr"/>
          <a:lstStyle/>
          <a:p>
            <a:endParaRPr/>
          </a:p>
        </p:txBody>
      </p:sp>
      <p:sp>
        <p:nvSpPr>
          <p:cNvPr id="73" name="Title Text"/>
          <p:cNvSpPr txBox="1">
            <a:spLocks noGrp="1"/>
          </p:cNvSpPr>
          <p:nvPr>
            <p:ph type="title"/>
          </p:nvPr>
        </p:nvSpPr>
        <p:spPr>
          <a:xfrm>
            <a:off x="265500" y="1233175"/>
            <a:ext cx="4045200" cy="1482301"/>
          </a:xfrm>
          <a:prstGeom prst="rect">
            <a:avLst/>
          </a:prstGeom>
        </p:spPr>
        <p:txBody>
          <a:bodyPr anchor="b"/>
          <a:lstStyle>
            <a:lvl1pPr algn="ctr">
              <a:defRPr sz="4200"/>
            </a:lvl1pPr>
          </a:lstStyle>
          <a:p>
            <a:r>
              <a:t>Title Text</a:t>
            </a:r>
          </a:p>
        </p:txBody>
      </p:sp>
      <p:sp>
        <p:nvSpPr>
          <p:cNvPr id="74" name="Body Level One…"/>
          <p:cNvSpPr txBox="1">
            <a:spLocks noGrp="1"/>
          </p:cNvSpPr>
          <p:nvPr>
            <p:ph type="body" sz="quarter" idx="1"/>
          </p:nvPr>
        </p:nvSpPr>
        <p:spPr>
          <a:xfrm>
            <a:off x="265500" y="2803075"/>
            <a:ext cx="4045200" cy="1235101"/>
          </a:xfrm>
          <a:prstGeom prst="rect">
            <a:avLst/>
          </a:prstGeom>
        </p:spPr>
        <p:txBody>
          <a:bodyPr/>
          <a:lstStyle>
            <a:lvl1pPr marL="342900" indent="-228600" algn="ctr">
              <a:lnSpc>
                <a:spcPct val="100000"/>
              </a:lnSpc>
              <a:buClrTx/>
              <a:buSzTx/>
              <a:buFontTx/>
              <a:buNone/>
              <a:defRPr sz="2100"/>
            </a:lvl1pPr>
            <a:lvl2pPr marL="342900" indent="254000" algn="ctr">
              <a:lnSpc>
                <a:spcPct val="100000"/>
              </a:lnSpc>
              <a:buClrTx/>
              <a:buSzTx/>
              <a:buFontTx/>
              <a:buNone/>
              <a:defRPr sz="2100"/>
            </a:lvl2pPr>
            <a:lvl3pPr marL="342900" indent="711200" algn="ctr">
              <a:lnSpc>
                <a:spcPct val="100000"/>
              </a:lnSpc>
              <a:buClrTx/>
              <a:buSzTx/>
              <a:buFontTx/>
              <a:buNone/>
              <a:defRPr sz="2100"/>
            </a:lvl3pPr>
            <a:lvl4pPr marL="342900" indent="1168400" algn="ctr">
              <a:lnSpc>
                <a:spcPct val="100000"/>
              </a:lnSpc>
              <a:buClrTx/>
              <a:buSzTx/>
              <a:buFontTx/>
              <a:buNone/>
              <a:defRPr sz="2100"/>
            </a:lvl4pPr>
            <a:lvl5pPr marL="342900" indent="1625600" algn="ctr">
              <a:lnSpc>
                <a:spcPct val="100000"/>
              </a:lnSpc>
              <a:buClrTx/>
              <a:buSzTx/>
              <a:buFontTx/>
              <a:buNone/>
              <a:defRPr sz="2100"/>
            </a:lvl5pPr>
          </a:lstStyle>
          <a:p>
            <a:r>
              <a:t>Body Level One</a:t>
            </a:r>
          </a:p>
          <a:p>
            <a:pPr lvl="1"/>
            <a:r>
              <a:t>Body Level Two</a:t>
            </a:r>
          </a:p>
          <a:p>
            <a:pPr lvl="2"/>
            <a:r>
              <a:t>Body Level Three</a:t>
            </a:r>
          </a:p>
          <a:p>
            <a:pPr lvl="3"/>
            <a:r>
              <a:t>Body Level Four</a:t>
            </a:r>
          </a:p>
          <a:p>
            <a:pPr lvl="4"/>
            <a:r>
              <a:t>Body Level Five</a:t>
            </a:r>
          </a:p>
        </p:txBody>
      </p:sp>
      <p:sp>
        <p:nvSpPr>
          <p:cNvPr id="75" name="Google Shape;39;p9"/>
          <p:cNvSpPr txBox="1">
            <a:spLocks noGrp="1"/>
          </p:cNvSpPr>
          <p:nvPr>
            <p:ph type="body" sz="half" idx="21"/>
          </p:nvPr>
        </p:nvSpPr>
        <p:spPr>
          <a:xfrm>
            <a:off x="4939500" y="724074"/>
            <a:ext cx="3837000" cy="3695102"/>
          </a:xfrm>
          <a:prstGeom prst="rect">
            <a:avLst/>
          </a:prstGeom>
        </p:spPr>
        <p:txBody>
          <a:bodyPr anchor="ctr"/>
          <a:lstStyle/>
          <a:p>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APTION_ONLY">
    <p:spTree>
      <p:nvGrpSpPr>
        <p:cNvPr id="1" name=""/>
        <p:cNvGrpSpPr/>
        <p:nvPr/>
      </p:nvGrpSpPr>
      <p:grpSpPr>
        <a:xfrm>
          <a:off x="0" y="0"/>
          <a:ext cx="0" cy="0"/>
          <a:chOff x="0" y="0"/>
          <a:chExt cx="0" cy="0"/>
        </a:xfrm>
      </p:grpSpPr>
      <p:sp>
        <p:nvSpPr>
          <p:cNvPr id="83" name="Body Level One…"/>
          <p:cNvSpPr txBox="1">
            <a:spLocks noGrp="1"/>
          </p:cNvSpPr>
          <p:nvPr>
            <p:ph type="body" sz="quarter" idx="1"/>
          </p:nvPr>
        </p:nvSpPr>
        <p:spPr>
          <a:xfrm>
            <a:off x="311699" y="4230575"/>
            <a:ext cx="5998802" cy="6051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11699" y="445025"/>
            <a:ext cx="8520602" cy="572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ormAutofit/>
          </a:bodyPr>
          <a:lstStyle/>
          <a:p>
            <a:r>
              <a:t>Title Text</a:t>
            </a:r>
          </a:p>
        </p:txBody>
      </p:sp>
      <p:sp>
        <p:nvSpPr>
          <p:cNvPr id="3" name="Body Level One…"/>
          <p:cNvSpPr txBox="1">
            <a:spLocks noGrp="1"/>
          </p:cNvSpPr>
          <p:nvPr>
            <p:ph type="body" idx="1"/>
          </p:nvPr>
        </p:nvSpPr>
        <p:spPr>
          <a:xfrm>
            <a:off x="311699" y="1152475"/>
            <a:ext cx="8520602" cy="341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684345" y="4700819"/>
            <a:ext cx="336814" cy="318396"/>
          </a:xfrm>
          <a:prstGeom prst="rect">
            <a:avLst/>
          </a:prstGeom>
          <a:ln w="12700">
            <a:miter lim="400000"/>
          </a:ln>
        </p:spPr>
        <p:txBody>
          <a:bodyPr wrap="none" lIns="91424" tIns="91424" rIns="91424" bIns="91424" anchor="ctr">
            <a:spAutoFit/>
          </a:bodyPr>
          <a:lstStyle>
            <a:lvl1pPr algn="r">
              <a:defRPr sz="1000">
                <a:solidFill>
                  <a:schemeClr val="accent2">
                    <a:lumOff val="21764"/>
                  </a:scheme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9pPr>
    </p:titleStyle>
    <p:bodyStyle>
      <a:lvl1pPr marL="457200" marR="0" indent="-342900"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j-lt"/>
          <a:ea typeface="+mj-ea"/>
          <a:cs typeface="+mj-cs"/>
          <a:sym typeface="Arial"/>
        </a:defRPr>
      </a:lvl1pPr>
      <a:lvl2pPr marL="10051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j-lt"/>
          <a:ea typeface="+mj-ea"/>
          <a:cs typeface="+mj-cs"/>
          <a:sym typeface="Arial"/>
        </a:defRPr>
      </a:lvl2pPr>
      <a:lvl3pPr marL="14623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j-lt"/>
          <a:ea typeface="+mj-ea"/>
          <a:cs typeface="+mj-cs"/>
          <a:sym typeface="Arial"/>
        </a:defRPr>
      </a:lvl3pPr>
      <a:lvl4pPr marL="19195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j-lt"/>
          <a:ea typeface="+mj-ea"/>
          <a:cs typeface="+mj-cs"/>
          <a:sym typeface="Arial"/>
        </a:defRPr>
      </a:lvl4pPr>
      <a:lvl5pPr marL="23767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j-lt"/>
          <a:ea typeface="+mj-ea"/>
          <a:cs typeface="+mj-cs"/>
          <a:sym typeface="Arial"/>
        </a:defRPr>
      </a:lvl5pPr>
      <a:lvl6pPr marL="28339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j-lt"/>
          <a:ea typeface="+mj-ea"/>
          <a:cs typeface="+mj-cs"/>
          <a:sym typeface="Arial"/>
        </a:defRPr>
      </a:lvl6pPr>
      <a:lvl7pPr marL="32911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j-lt"/>
          <a:ea typeface="+mj-ea"/>
          <a:cs typeface="+mj-cs"/>
          <a:sym typeface="Arial"/>
        </a:defRPr>
      </a:lvl7pPr>
      <a:lvl8pPr marL="37483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j-lt"/>
          <a:ea typeface="+mj-ea"/>
          <a:cs typeface="+mj-cs"/>
          <a:sym typeface="Arial"/>
        </a:defRPr>
      </a:lvl8pPr>
      <a:lvl9pPr marL="42055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hyperlink" Target="https://myworkforceconnection.org/labor-market-information/labor-market-brief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labormarketinfo.edd.ca.gov/customers/educators-trainers.html" TargetMode="External"/><Relationship Id="rId1" Type="http://schemas.openxmlformats.org/officeDocument/2006/relationships/slideLayout" Target="../slideLayouts/slideLayout3.xml"/><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AA250F80-C27E-2049-9EEA-4C8186D8701D}"/>
              </a:ext>
            </a:extLst>
          </p:cNvPr>
          <p:cNvSpPr>
            <a:spLocks noGrp="1" noChangeArrowheads="1"/>
          </p:cNvSpPr>
          <p:nvPr>
            <p:ph type="title"/>
          </p:nvPr>
        </p:nvSpPr>
        <p:spPr>
          <a:xfrm>
            <a:off x="719137" y="3512344"/>
            <a:ext cx="7824788" cy="1302544"/>
          </a:xfrm>
        </p:spPr>
        <p:txBody>
          <a:bodyPr>
            <a:normAutofit fontScale="90000"/>
          </a:bodyPr>
          <a:lstStyle/>
          <a:p>
            <a:r>
              <a:rPr lang="en-US" dirty="0"/>
              <a:t>Labor Market Information </a:t>
            </a:r>
            <a:br>
              <a:rPr lang="en-US" dirty="0"/>
            </a:br>
            <a:r>
              <a:rPr lang="en-US" dirty="0"/>
              <a:t>Review on Emerging Trends</a:t>
            </a:r>
            <a:br>
              <a:rPr lang="en-US" dirty="0"/>
            </a:br>
            <a:r>
              <a:rPr lang="en-US" sz="2200" dirty="0"/>
              <a:t>Sharon Sampson &amp; Leticia Barajas</a:t>
            </a:r>
            <a:br>
              <a:rPr lang="en-US" dirty="0"/>
            </a:b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D6958-914B-B9A3-4712-33DA33C9538E}"/>
              </a:ext>
            </a:extLst>
          </p:cNvPr>
          <p:cNvSpPr>
            <a:spLocks noGrp="1"/>
          </p:cNvSpPr>
          <p:nvPr>
            <p:ph type="title"/>
          </p:nvPr>
        </p:nvSpPr>
        <p:spPr/>
        <p:txBody>
          <a:bodyPr>
            <a:normAutofit fontScale="90000"/>
          </a:bodyPr>
          <a:lstStyle/>
          <a:p>
            <a:endParaRPr lang="en-US"/>
          </a:p>
        </p:txBody>
      </p:sp>
      <p:sp>
        <p:nvSpPr>
          <p:cNvPr id="3" name="Text Placeholder 2">
            <a:extLst>
              <a:ext uri="{FF2B5EF4-FFF2-40B4-BE49-F238E27FC236}">
                <a16:creationId xmlns:a16="http://schemas.microsoft.com/office/drawing/2014/main" id="{B9F7D021-C2E2-77C9-3B91-D10B1E0A7B47}"/>
              </a:ext>
            </a:extLst>
          </p:cNvPr>
          <p:cNvSpPr>
            <a:spLocks noGrp="1"/>
          </p:cNvSpPr>
          <p:nvPr>
            <p:ph type="body" idx="1"/>
          </p:nvPr>
        </p:nvSpPr>
        <p:spPr/>
        <p:txBody>
          <a:bodyPr/>
          <a:lstStyle/>
          <a:p>
            <a:endParaRPr lang="en-US" dirty="0"/>
          </a:p>
        </p:txBody>
      </p:sp>
      <p:pic>
        <p:nvPicPr>
          <p:cNvPr id="5" name="Picture 4" descr="Graphical user interface, website&#10;&#10;Description automatically generated">
            <a:extLst>
              <a:ext uri="{FF2B5EF4-FFF2-40B4-BE49-F238E27FC236}">
                <a16:creationId xmlns:a16="http://schemas.microsoft.com/office/drawing/2014/main" id="{F6F0140A-C3DD-88B7-12FD-E5A0F9245D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 y="365760"/>
            <a:ext cx="9143834" cy="4412060"/>
          </a:xfrm>
          <a:prstGeom prst="rect">
            <a:avLst/>
          </a:prstGeom>
        </p:spPr>
      </p:pic>
    </p:spTree>
    <p:extLst>
      <p:ext uri="{BB962C8B-B14F-4D97-AF65-F5344CB8AC3E}">
        <p14:creationId xmlns:p14="http://schemas.microsoft.com/office/powerpoint/2010/main" val="172228912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403C5-B748-99E2-63D9-5D0F17A42EB5}"/>
              </a:ext>
            </a:extLst>
          </p:cNvPr>
          <p:cNvSpPr>
            <a:spLocks noGrp="1"/>
          </p:cNvSpPr>
          <p:nvPr>
            <p:ph type="title"/>
          </p:nvPr>
        </p:nvSpPr>
        <p:spPr/>
        <p:txBody>
          <a:bodyPr>
            <a:normAutofit fontScale="90000"/>
          </a:bodyPr>
          <a:lstStyle/>
          <a:p>
            <a:endParaRPr lang="en-US" dirty="0"/>
          </a:p>
        </p:txBody>
      </p:sp>
      <p:sp>
        <p:nvSpPr>
          <p:cNvPr id="3" name="Text Placeholder 2">
            <a:extLst>
              <a:ext uri="{FF2B5EF4-FFF2-40B4-BE49-F238E27FC236}">
                <a16:creationId xmlns:a16="http://schemas.microsoft.com/office/drawing/2014/main" id="{EC0B0E3E-FAEA-AFC4-21D4-706AEDFC7927}"/>
              </a:ext>
            </a:extLst>
          </p:cNvPr>
          <p:cNvSpPr>
            <a:spLocks noGrp="1"/>
          </p:cNvSpPr>
          <p:nvPr>
            <p:ph type="body" idx="1"/>
          </p:nvPr>
        </p:nvSpPr>
        <p:spPr/>
        <p:txBody>
          <a:bodyPr/>
          <a:lstStyle/>
          <a:p>
            <a:endParaRPr lang="en-US" dirty="0"/>
          </a:p>
        </p:txBody>
      </p:sp>
      <p:pic>
        <p:nvPicPr>
          <p:cNvPr id="5" name="Picture 4" descr="Graphical user interface, text, application&#10;&#10;Description automatically generated">
            <a:extLst>
              <a:ext uri="{FF2B5EF4-FFF2-40B4-BE49-F238E27FC236}">
                <a16:creationId xmlns:a16="http://schemas.microsoft.com/office/drawing/2014/main" id="{4897E164-339C-E88F-7DB5-40C31BC337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0480" y="2681107"/>
            <a:ext cx="5166360" cy="2308203"/>
          </a:xfrm>
          <a:prstGeom prst="rect">
            <a:avLst/>
          </a:prstGeom>
        </p:spPr>
      </p:pic>
      <p:pic>
        <p:nvPicPr>
          <p:cNvPr id="7" name="Picture 6" descr="Text&#10;&#10;Description automatically generated with low confidence">
            <a:extLst>
              <a:ext uri="{FF2B5EF4-FFF2-40B4-BE49-F238E27FC236}">
                <a16:creationId xmlns:a16="http://schemas.microsoft.com/office/drawing/2014/main" id="{51CDBD91-CB73-E9DB-1A65-2C340E9D2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312" y="1152475"/>
            <a:ext cx="3630168" cy="2041219"/>
          </a:xfrm>
          <a:prstGeom prst="rect">
            <a:avLst/>
          </a:prstGeom>
        </p:spPr>
      </p:pic>
    </p:spTree>
    <p:extLst>
      <p:ext uri="{BB962C8B-B14F-4D97-AF65-F5344CB8AC3E}">
        <p14:creationId xmlns:p14="http://schemas.microsoft.com/office/powerpoint/2010/main" val="425194945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118" name="Google Shape;66;p14" descr="Google Shape;66;p14"/>
          <p:cNvPicPr>
            <a:picLocks noChangeAspect="1"/>
          </p:cNvPicPr>
          <p:nvPr/>
        </p:nvPicPr>
        <p:blipFill>
          <a:blip r:embed="rId3"/>
          <a:srcRect t="60663"/>
          <a:stretch>
            <a:fillRect/>
          </a:stretch>
        </p:blipFill>
        <p:spPr>
          <a:xfrm>
            <a:off x="0" y="2574324"/>
            <a:ext cx="9144000" cy="2569200"/>
          </a:xfrm>
          <a:prstGeom prst="rect">
            <a:avLst/>
          </a:prstGeom>
          <a:ln w="12700">
            <a:miter lim="400000"/>
          </a:ln>
        </p:spPr>
      </p:pic>
      <p:sp>
        <p:nvSpPr>
          <p:cNvPr id="119" name="Google Shape;67;p14"/>
          <p:cNvSpPr/>
          <p:nvPr/>
        </p:nvSpPr>
        <p:spPr>
          <a:xfrm>
            <a:off x="0" y="0"/>
            <a:ext cx="9144000" cy="2569200"/>
          </a:xfrm>
          <a:prstGeom prst="rect">
            <a:avLst/>
          </a:prstGeom>
          <a:solidFill>
            <a:srgbClr val="F4C7C3"/>
          </a:solidFill>
          <a:ln w="12700">
            <a:miter lim="400000"/>
          </a:ln>
        </p:spPr>
        <p:txBody>
          <a:bodyPr lIns="0" tIns="0" rIns="0" bIns="0" anchor="ctr"/>
          <a:lstStyle/>
          <a:p>
            <a:endParaRPr/>
          </a:p>
        </p:txBody>
      </p:sp>
      <p:sp>
        <p:nvSpPr>
          <p:cNvPr id="120" name="Google Shape;69;p14"/>
          <p:cNvSpPr/>
          <p:nvPr/>
        </p:nvSpPr>
        <p:spPr>
          <a:xfrm rot="15958220">
            <a:off x="4126874" y="598044"/>
            <a:ext cx="4025753" cy="3535261"/>
          </a:xfrm>
          <a:prstGeom prst="roundRect">
            <a:avLst>
              <a:gd name="adj" fmla="val 0"/>
            </a:avLst>
          </a:prstGeom>
          <a:solidFill>
            <a:srgbClr val="F4C7C3"/>
          </a:solidFill>
          <a:ln w="12700">
            <a:miter lim="400000"/>
          </a:ln>
          <a:effectLst>
            <a:outerShdw blurRad="228600" dist="50800" dir="5400000" rotWithShape="0">
              <a:srgbClr val="000000">
                <a:alpha val="54900"/>
              </a:srgbClr>
            </a:outerShdw>
          </a:effectLst>
        </p:spPr>
        <p:txBody>
          <a:bodyPr lIns="0" tIns="0" rIns="0" bIns="0" anchor="ctr"/>
          <a:lstStyle/>
          <a:p>
            <a:endParaRPr/>
          </a:p>
        </p:txBody>
      </p:sp>
      <p:sp>
        <p:nvSpPr>
          <p:cNvPr id="121" name="Google Shape;70;p14"/>
          <p:cNvSpPr txBox="1"/>
          <p:nvPr/>
        </p:nvSpPr>
        <p:spPr>
          <a:xfrm>
            <a:off x="328300" y="2569200"/>
            <a:ext cx="3556800" cy="2227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nSpc>
                <a:spcPct val="200000"/>
              </a:lnSpc>
              <a:defRPr sz="1900">
                <a:solidFill>
                  <a:srgbClr val="48484A"/>
                </a:solidFill>
                <a:latin typeface="Open Sans"/>
                <a:ea typeface="Open Sans"/>
                <a:cs typeface="Open Sans"/>
                <a:sym typeface="Open Sans"/>
              </a:defRPr>
            </a:lvl1pPr>
          </a:lstStyle>
          <a:p>
            <a:r>
              <a:t>COE produces in-depth research that supports community college program development.</a:t>
            </a:r>
          </a:p>
        </p:txBody>
      </p:sp>
      <p:sp>
        <p:nvSpPr>
          <p:cNvPr id="122" name="Google Shape;71;p14"/>
          <p:cNvSpPr txBox="1"/>
          <p:nvPr/>
        </p:nvSpPr>
        <p:spPr>
          <a:xfrm rot="20868153">
            <a:off x="4492661" y="1847521"/>
            <a:ext cx="3297030" cy="10339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ctr">
              <a:defRPr sz="3000"/>
            </a:lvl1pPr>
          </a:lstStyle>
          <a:p>
            <a:r>
              <a:t>C.O.E. Centers of Excellence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126" name="Google Shape;76;p15" descr="Google Shape;76;p15"/>
          <p:cNvPicPr>
            <a:picLocks noChangeAspect="1"/>
          </p:cNvPicPr>
          <p:nvPr/>
        </p:nvPicPr>
        <p:blipFill>
          <a:blip r:embed="rId3"/>
          <a:srcRect t="60663"/>
          <a:stretch>
            <a:fillRect/>
          </a:stretch>
        </p:blipFill>
        <p:spPr>
          <a:xfrm>
            <a:off x="0" y="2574324"/>
            <a:ext cx="9144000" cy="2569200"/>
          </a:xfrm>
          <a:prstGeom prst="rect">
            <a:avLst/>
          </a:prstGeom>
          <a:ln w="12700">
            <a:miter lim="400000"/>
          </a:ln>
        </p:spPr>
      </p:pic>
      <p:sp>
        <p:nvSpPr>
          <p:cNvPr id="127" name="Google Shape;77;p15"/>
          <p:cNvSpPr/>
          <p:nvPr/>
        </p:nvSpPr>
        <p:spPr>
          <a:xfrm>
            <a:off x="0" y="0"/>
            <a:ext cx="9144000" cy="2569200"/>
          </a:xfrm>
          <a:prstGeom prst="rect">
            <a:avLst/>
          </a:prstGeom>
          <a:solidFill>
            <a:srgbClr val="B7E1CD"/>
          </a:solidFill>
          <a:ln w="12700">
            <a:miter lim="400000"/>
          </a:ln>
        </p:spPr>
        <p:txBody>
          <a:bodyPr lIns="0" tIns="0" rIns="0" bIns="0" anchor="ctr"/>
          <a:lstStyle/>
          <a:p>
            <a:endParaRPr/>
          </a:p>
        </p:txBody>
      </p:sp>
      <p:sp>
        <p:nvSpPr>
          <p:cNvPr id="128" name="Google Shape;78;p15"/>
          <p:cNvSpPr/>
          <p:nvPr/>
        </p:nvSpPr>
        <p:spPr>
          <a:xfrm rot="15959866">
            <a:off x="3933335" y="-485348"/>
            <a:ext cx="1057380" cy="2963140"/>
          </a:xfrm>
          <a:prstGeom prst="roundRect">
            <a:avLst>
              <a:gd name="adj" fmla="val 0"/>
            </a:avLst>
          </a:prstGeom>
          <a:solidFill>
            <a:srgbClr val="FFFFFF"/>
          </a:solidFill>
          <a:ln w="12700">
            <a:miter lim="400000"/>
          </a:ln>
          <a:effectLst>
            <a:outerShdw blurRad="228600" dist="50800" dir="5400000" rotWithShape="0">
              <a:srgbClr val="000000">
                <a:alpha val="54900"/>
              </a:srgbClr>
            </a:outerShdw>
          </a:effectLst>
        </p:spPr>
        <p:txBody>
          <a:bodyPr lIns="0" tIns="0" rIns="0" bIns="0" anchor="ctr"/>
          <a:lstStyle/>
          <a:p>
            <a:endParaRPr/>
          </a:p>
        </p:txBody>
      </p:sp>
      <p:sp>
        <p:nvSpPr>
          <p:cNvPr id="129" name="Google Shape;79;p15"/>
          <p:cNvSpPr txBox="1"/>
          <p:nvPr/>
        </p:nvSpPr>
        <p:spPr>
          <a:xfrm rot="21216907">
            <a:off x="3226506" y="540103"/>
            <a:ext cx="2419810" cy="6271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ctr">
              <a:defRPr sz="3100">
                <a:solidFill>
                  <a:schemeClr val="accent2">
                    <a:lumOff val="21764"/>
                  </a:schemeClr>
                </a:solidFill>
              </a:defRPr>
            </a:lvl1pPr>
          </a:lstStyle>
          <a:p>
            <a:r>
              <a:t>Exercise</a:t>
            </a:r>
          </a:p>
        </p:txBody>
      </p:sp>
      <p:sp>
        <p:nvSpPr>
          <p:cNvPr id="130" name="Google Shape;81;p15"/>
          <p:cNvSpPr txBox="1"/>
          <p:nvPr/>
        </p:nvSpPr>
        <p:spPr>
          <a:xfrm>
            <a:off x="0" y="3109899"/>
            <a:ext cx="7824600" cy="13918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marL="457200" indent="-361950">
              <a:lnSpc>
                <a:spcPct val="115000"/>
              </a:lnSpc>
              <a:buClr>
                <a:srgbClr val="000000"/>
              </a:buClr>
              <a:buSzPts val="1400"/>
              <a:buFont typeface="Arial"/>
              <a:buChar char="●"/>
              <a:defRPr b="1">
                <a:latin typeface="Open Sans"/>
                <a:ea typeface="Open Sans"/>
                <a:cs typeface="Open Sans"/>
                <a:sym typeface="Open Sans"/>
              </a:defRPr>
            </a:pPr>
            <a:r>
              <a:t>You have been asked to research if there is a labor market need for a new training program. In this scenario, your stakeholders are interested in creating a training program for the occupation: </a:t>
            </a:r>
            <a:r>
              <a:rPr i="1"/>
              <a:t>Property, Real Estate, and Community Association Managers.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134" name="Google Shape;86;p16" descr="Google Shape;86;p16"/>
          <p:cNvPicPr>
            <a:picLocks noChangeAspect="1"/>
          </p:cNvPicPr>
          <p:nvPr/>
        </p:nvPicPr>
        <p:blipFill>
          <a:blip r:embed="rId3"/>
          <a:srcRect t="60663"/>
          <a:stretch>
            <a:fillRect/>
          </a:stretch>
        </p:blipFill>
        <p:spPr>
          <a:xfrm>
            <a:off x="0" y="2574324"/>
            <a:ext cx="9144000" cy="2569200"/>
          </a:xfrm>
          <a:prstGeom prst="rect">
            <a:avLst/>
          </a:prstGeom>
          <a:ln w="12700">
            <a:miter lim="400000"/>
          </a:ln>
        </p:spPr>
      </p:pic>
      <p:sp>
        <p:nvSpPr>
          <p:cNvPr id="135" name="Google Shape;87;p16"/>
          <p:cNvSpPr/>
          <p:nvPr/>
        </p:nvSpPr>
        <p:spPr>
          <a:xfrm>
            <a:off x="0" y="0"/>
            <a:ext cx="9144000" cy="2569200"/>
          </a:xfrm>
          <a:prstGeom prst="rect">
            <a:avLst/>
          </a:prstGeom>
          <a:solidFill>
            <a:srgbClr val="C6DAFC"/>
          </a:solidFill>
          <a:ln w="12700">
            <a:miter lim="400000"/>
          </a:ln>
        </p:spPr>
        <p:txBody>
          <a:bodyPr lIns="0" tIns="0" rIns="0" bIns="0" anchor="ctr"/>
          <a:lstStyle/>
          <a:p>
            <a:endParaRPr/>
          </a:p>
        </p:txBody>
      </p:sp>
      <p:sp>
        <p:nvSpPr>
          <p:cNvPr id="136" name="Google Shape;89;p16"/>
          <p:cNvSpPr txBox="1"/>
          <p:nvPr/>
        </p:nvSpPr>
        <p:spPr>
          <a:xfrm>
            <a:off x="-1" y="0"/>
            <a:ext cx="9042302" cy="45472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indent="457200">
              <a:lnSpc>
                <a:spcPct val="115000"/>
              </a:lnSpc>
              <a:defRPr sz="3100">
                <a:latin typeface="Open Sans"/>
                <a:ea typeface="Open Sans"/>
                <a:cs typeface="Open Sans"/>
                <a:sym typeface="Open Sans"/>
              </a:defRPr>
            </a:pPr>
            <a:r>
              <a:t>*</a:t>
            </a:r>
            <a:r>
              <a:rPr u="sng">
                <a:solidFill>
                  <a:schemeClr val="accent5"/>
                </a:solidFill>
                <a:uFill>
                  <a:solidFill>
                    <a:schemeClr val="accent5"/>
                  </a:solidFill>
                </a:uFill>
                <a:hlinkClick r:id="rId4"/>
              </a:rPr>
              <a:t>myworkforceconnection.org/labor-market-information/labor-market-briefs</a:t>
            </a:r>
            <a:r>
              <a:t> </a:t>
            </a:r>
          </a:p>
          <a:p>
            <a:pPr indent="457200">
              <a:lnSpc>
                <a:spcPct val="115000"/>
              </a:lnSpc>
            </a:pPr>
            <a:endParaRPr sz="3100">
              <a:latin typeface="Open Sans"/>
              <a:ea typeface="Open Sans"/>
              <a:cs typeface="Open Sans"/>
              <a:sym typeface="Open Sans"/>
            </a:endParaRPr>
          </a:p>
          <a:p>
            <a:pPr indent="457200">
              <a:lnSpc>
                <a:spcPct val="115000"/>
              </a:lnSpc>
              <a:defRPr sz="2700">
                <a:latin typeface="Open Sans"/>
                <a:ea typeface="Open Sans"/>
                <a:cs typeface="Open Sans"/>
                <a:sym typeface="Open Sans"/>
              </a:defRPr>
            </a:pPr>
            <a:r>
              <a:t>*Click on </a:t>
            </a:r>
            <a:r>
              <a:rPr i="1"/>
              <a:t>Business &amp; Entrepreneurship</a:t>
            </a:r>
            <a:r>
              <a:t>, which will lead to a drop-down menu. </a:t>
            </a:r>
          </a:p>
          <a:p>
            <a:pPr indent="457200">
              <a:lnSpc>
                <a:spcPct val="115000"/>
              </a:lnSpc>
            </a:pPr>
            <a:endParaRPr sz="2700">
              <a:latin typeface="Open Sans"/>
              <a:ea typeface="Open Sans"/>
              <a:cs typeface="Open Sans"/>
              <a:sym typeface="Open Sans"/>
            </a:endParaRPr>
          </a:p>
          <a:p>
            <a:pPr indent="457200">
              <a:lnSpc>
                <a:spcPct val="115000"/>
              </a:lnSpc>
              <a:defRPr sz="2700">
                <a:latin typeface="Open Sans"/>
                <a:ea typeface="Open Sans"/>
                <a:cs typeface="Open Sans"/>
                <a:sym typeface="Open Sans"/>
              </a:defRPr>
            </a:pPr>
            <a:r>
              <a:t>*Click on </a:t>
            </a:r>
            <a:r>
              <a:rPr i="1"/>
              <a:t>Property, Real Estate, and Community Association Managers</a:t>
            </a:r>
            <a:r>
              <a:t> and a new tab will open in your browser.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140" name="Google Shape;94;p17" descr="Google Shape;94;p17"/>
          <p:cNvPicPr>
            <a:picLocks noChangeAspect="1"/>
          </p:cNvPicPr>
          <p:nvPr/>
        </p:nvPicPr>
        <p:blipFill>
          <a:blip r:embed="rId3"/>
          <a:srcRect t="60663"/>
          <a:stretch>
            <a:fillRect/>
          </a:stretch>
        </p:blipFill>
        <p:spPr>
          <a:xfrm>
            <a:off x="0" y="2574324"/>
            <a:ext cx="9144000" cy="2569200"/>
          </a:xfrm>
          <a:prstGeom prst="rect">
            <a:avLst/>
          </a:prstGeom>
          <a:ln w="12700">
            <a:miter lim="400000"/>
          </a:ln>
        </p:spPr>
      </p:pic>
      <p:sp>
        <p:nvSpPr>
          <p:cNvPr id="141" name="Google Shape;95;p17"/>
          <p:cNvSpPr/>
          <p:nvPr/>
        </p:nvSpPr>
        <p:spPr>
          <a:xfrm>
            <a:off x="0" y="0"/>
            <a:ext cx="9144000" cy="2569200"/>
          </a:xfrm>
          <a:prstGeom prst="rect">
            <a:avLst/>
          </a:prstGeom>
          <a:solidFill>
            <a:srgbClr val="FADA80"/>
          </a:solidFill>
          <a:ln w="12700">
            <a:miter lim="400000"/>
          </a:ln>
        </p:spPr>
        <p:txBody>
          <a:bodyPr lIns="0" tIns="0" rIns="0" bIns="0" anchor="ctr"/>
          <a:lstStyle/>
          <a:p>
            <a:endParaRPr/>
          </a:p>
        </p:txBody>
      </p:sp>
      <p:grpSp>
        <p:nvGrpSpPr>
          <p:cNvPr id="144" name="Google Shape;97;p17"/>
          <p:cNvGrpSpPr/>
          <p:nvPr/>
        </p:nvGrpSpPr>
        <p:grpSpPr>
          <a:xfrm>
            <a:off x="1997199" y="1079624"/>
            <a:ext cx="5923203" cy="2963402"/>
            <a:chOff x="0" y="0"/>
            <a:chExt cx="5923201" cy="2963400"/>
          </a:xfrm>
        </p:grpSpPr>
        <p:sp>
          <p:nvSpPr>
            <p:cNvPr id="142" name="Rectangle"/>
            <p:cNvSpPr/>
            <p:nvPr/>
          </p:nvSpPr>
          <p:spPr>
            <a:xfrm>
              <a:off x="0" y="0"/>
              <a:ext cx="5923201" cy="2963400"/>
            </a:xfrm>
            <a:prstGeom prst="roundRect">
              <a:avLst>
                <a:gd name="adj" fmla="val 0"/>
              </a:avLst>
            </a:prstGeom>
            <a:solidFill>
              <a:srgbClr val="FFFFFF"/>
            </a:solidFill>
            <a:ln w="12700" cap="flat">
              <a:noFill/>
              <a:miter lim="400000"/>
            </a:ln>
            <a:effectLst>
              <a:outerShdw blurRad="228600" dist="50800" dir="5400000" rotWithShape="0">
                <a:srgbClr val="000000">
                  <a:alpha val="54900"/>
                </a:srgbClr>
              </a:outerShdw>
            </a:effectLst>
          </p:spPr>
          <p:txBody>
            <a:bodyPr wrap="square" lIns="0" tIns="0" rIns="0" bIns="0" numCol="1" anchor="ctr">
              <a:noAutofit/>
            </a:bodyPr>
            <a:lstStyle/>
            <a:p>
              <a:pPr>
                <a:lnSpc>
                  <a:spcPct val="115000"/>
                </a:lnSpc>
                <a:defRPr sz="2000"/>
              </a:pPr>
              <a:endParaRPr/>
            </a:p>
          </p:txBody>
        </p:sp>
        <p:sp>
          <p:nvSpPr>
            <p:cNvPr id="143" name="The report  notes the Standard Occupational Classification (SOC) code for Property, Real Estate, and Community Association Managers?"/>
            <p:cNvSpPr txBox="1"/>
            <p:nvPr/>
          </p:nvSpPr>
          <p:spPr>
            <a:xfrm>
              <a:off x="225006" y="622956"/>
              <a:ext cx="5465134" cy="17174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ctr">
              <a:spAutoFit/>
            </a:bodyPr>
            <a:lstStyle/>
            <a:p>
              <a:pPr indent="457200">
                <a:lnSpc>
                  <a:spcPct val="115000"/>
                </a:lnSpc>
                <a:defRPr sz="2200">
                  <a:latin typeface="Open Sans"/>
                  <a:ea typeface="Open Sans"/>
                  <a:cs typeface="Open Sans"/>
                  <a:sym typeface="Open Sans"/>
                </a:defRPr>
              </a:pPr>
              <a:r>
                <a:rPr dirty="0"/>
                <a:t>The report  notes the Standard Occupational Classification (SOC) code for </a:t>
              </a:r>
              <a:r>
                <a:rPr i="1" dirty="0"/>
                <a:t>Property, Real Estate, and Community Association Managers</a:t>
              </a:r>
              <a:r>
                <a:rPr dirty="0"/>
                <a:t>? </a:t>
              </a:r>
            </a:p>
          </p:txBody>
        </p:sp>
      </p:gr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148" name="Google Shape;102;p18" descr="Google Shape;102;p18"/>
          <p:cNvPicPr>
            <a:picLocks noChangeAspect="1"/>
          </p:cNvPicPr>
          <p:nvPr/>
        </p:nvPicPr>
        <p:blipFill>
          <a:blip r:embed="rId3"/>
          <a:srcRect t="60663"/>
          <a:stretch>
            <a:fillRect/>
          </a:stretch>
        </p:blipFill>
        <p:spPr>
          <a:xfrm>
            <a:off x="0" y="2574324"/>
            <a:ext cx="9144000" cy="2569200"/>
          </a:xfrm>
          <a:prstGeom prst="rect">
            <a:avLst/>
          </a:prstGeom>
          <a:ln w="12700">
            <a:miter lim="400000"/>
          </a:ln>
        </p:spPr>
      </p:pic>
      <p:grpSp>
        <p:nvGrpSpPr>
          <p:cNvPr id="151" name="Google Shape;103;p18"/>
          <p:cNvGrpSpPr/>
          <p:nvPr/>
        </p:nvGrpSpPr>
        <p:grpSpPr>
          <a:xfrm>
            <a:off x="0" y="0"/>
            <a:ext cx="9144000" cy="2569200"/>
            <a:chOff x="0" y="0"/>
            <a:chExt cx="9144000" cy="2569199"/>
          </a:xfrm>
        </p:grpSpPr>
        <p:sp>
          <p:nvSpPr>
            <p:cNvPr id="149" name="Rectangle"/>
            <p:cNvSpPr/>
            <p:nvPr/>
          </p:nvSpPr>
          <p:spPr>
            <a:xfrm>
              <a:off x="0" y="0"/>
              <a:ext cx="9144000" cy="2569200"/>
            </a:xfrm>
            <a:prstGeom prst="rect">
              <a:avLst/>
            </a:prstGeom>
            <a:solidFill>
              <a:srgbClr val="FADA80"/>
            </a:solidFill>
            <a:ln w="12700" cap="flat">
              <a:noFill/>
              <a:miter lim="400000"/>
            </a:ln>
            <a:effectLst/>
          </p:spPr>
          <p:txBody>
            <a:bodyPr wrap="square" lIns="0" tIns="0" rIns="0" bIns="0" numCol="1" anchor="ctr">
              <a:noAutofit/>
            </a:bodyPr>
            <a:lstStyle/>
            <a:p>
              <a:pPr algn="ctr">
                <a:defRPr sz="3100"/>
              </a:pPr>
              <a:endParaRPr/>
            </a:p>
          </p:txBody>
        </p:sp>
        <p:sp>
          <p:nvSpPr>
            <p:cNvPr id="150" name="Online Job Postings"/>
            <p:cNvSpPr txBox="1"/>
            <p:nvPr/>
          </p:nvSpPr>
          <p:spPr>
            <a:xfrm>
              <a:off x="0" y="971014"/>
              <a:ext cx="9144000" cy="62717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ctr">
              <a:spAutoFit/>
            </a:bodyPr>
            <a:lstStyle>
              <a:lvl1pPr algn="ctr">
                <a:defRPr sz="3100"/>
              </a:lvl1pPr>
            </a:lstStyle>
            <a:p>
              <a:r>
                <a:t>Online Job Postings </a:t>
              </a:r>
            </a:p>
          </p:txBody>
        </p:sp>
      </p:grpSp>
      <p:sp>
        <p:nvSpPr>
          <p:cNvPr id="152" name="Google Shape;106;p18"/>
          <p:cNvSpPr txBox="1"/>
          <p:nvPr/>
        </p:nvSpPr>
        <p:spPr>
          <a:xfrm>
            <a:off x="0" y="3347875"/>
            <a:ext cx="9144000" cy="674341"/>
          </a:xfrm>
          <a:prstGeom prst="rect">
            <a:avLst/>
          </a:prstGeom>
          <a:solidFill>
            <a:srgbClr val="FFE59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indent="457200">
              <a:lnSpc>
                <a:spcPct val="115000"/>
              </a:lnSpc>
              <a:defRPr sz="1500">
                <a:latin typeface="Open Sans"/>
                <a:ea typeface="Open Sans"/>
                <a:cs typeface="Open Sans"/>
                <a:sym typeface="Open Sans"/>
              </a:defRPr>
            </a:lvl1pPr>
          </a:lstStyle>
          <a:p>
            <a:r>
              <a:t>Based on how frequently employers post online job postings for this occupation in the past few years, do you think employers are having difficulty hiring for these types of positions?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156" name="Google Shape;111;p19" descr="Google Shape;111;p19"/>
          <p:cNvPicPr>
            <a:picLocks noChangeAspect="1"/>
          </p:cNvPicPr>
          <p:nvPr/>
        </p:nvPicPr>
        <p:blipFill>
          <a:blip r:embed="rId3"/>
          <a:srcRect t="60663"/>
          <a:stretch>
            <a:fillRect/>
          </a:stretch>
        </p:blipFill>
        <p:spPr>
          <a:xfrm>
            <a:off x="0" y="2574324"/>
            <a:ext cx="9144000" cy="2569200"/>
          </a:xfrm>
          <a:prstGeom prst="rect">
            <a:avLst/>
          </a:prstGeom>
          <a:ln w="12700">
            <a:miter lim="400000"/>
          </a:ln>
        </p:spPr>
      </p:pic>
      <p:sp>
        <p:nvSpPr>
          <p:cNvPr id="157" name="Google Shape;112;p19"/>
          <p:cNvSpPr/>
          <p:nvPr/>
        </p:nvSpPr>
        <p:spPr>
          <a:xfrm>
            <a:off x="0" y="0"/>
            <a:ext cx="9144000" cy="2569200"/>
          </a:xfrm>
          <a:prstGeom prst="rect">
            <a:avLst/>
          </a:prstGeom>
          <a:solidFill>
            <a:srgbClr val="D9D9D9"/>
          </a:solidFill>
          <a:ln w="12700">
            <a:miter lim="400000"/>
          </a:ln>
        </p:spPr>
        <p:txBody>
          <a:bodyPr lIns="0" tIns="0" rIns="0" bIns="0" anchor="ctr"/>
          <a:lstStyle/>
          <a:p>
            <a:endParaRPr/>
          </a:p>
        </p:txBody>
      </p:sp>
      <p:grpSp>
        <p:nvGrpSpPr>
          <p:cNvPr id="160" name="Google Shape;114;p19"/>
          <p:cNvGrpSpPr/>
          <p:nvPr/>
        </p:nvGrpSpPr>
        <p:grpSpPr>
          <a:xfrm>
            <a:off x="2828194" y="536082"/>
            <a:ext cx="3487612" cy="1497013"/>
            <a:chOff x="0" y="0"/>
            <a:chExt cx="3487611" cy="1497012"/>
          </a:xfrm>
        </p:grpSpPr>
        <p:sp>
          <p:nvSpPr>
            <p:cNvPr id="158" name="Rectangle"/>
            <p:cNvSpPr/>
            <p:nvPr/>
          </p:nvSpPr>
          <p:spPr>
            <a:xfrm rot="21352103">
              <a:off x="40779" y="121069"/>
              <a:ext cx="3406053" cy="1254876"/>
            </a:xfrm>
            <a:prstGeom prst="roundRect">
              <a:avLst>
                <a:gd name="adj" fmla="val 0"/>
              </a:avLst>
            </a:prstGeom>
            <a:solidFill>
              <a:srgbClr val="FFFFFF"/>
            </a:solidFill>
            <a:ln w="12700" cap="flat">
              <a:noFill/>
              <a:miter lim="400000"/>
            </a:ln>
            <a:effectLst>
              <a:outerShdw blurRad="228600" dist="50800" dir="5400000" rotWithShape="0">
                <a:srgbClr val="000000">
                  <a:alpha val="54900"/>
                </a:srgbClr>
              </a:outerShdw>
            </a:effectLst>
          </p:spPr>
          <p:txBody>
            <a:bodyPr wrap="square" lIns="0" tIns="0" rIns="0" bIns="0" numCol="1" anchor="ctr">
              <a:noAutofit/>
            </a:bodyPr>
            <a:lstStyle/>
            <a:p>
              <a:pPr algn="ctr">
                <a:defRPr sz="2200"/>
              </a:pPr>
              <a:endParaRPr/>
            </a:p>
          </p:txBody>
        </p:sp>
        <p:sp>
          <p:nvSpPr>
            <p:cNvPr id="159" name="Career Education Guide"/>
            <p:cNvSpPr txBox="1"/>
            <p:nvPr/>
          </p:nvSpPr>
          <p:spPr>
            <a:xfrm rot="21352103">
              <a:off x="40779" y="496551"/>
              <a:ext cx="3406053" cy="50391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ctr">
              <a:spAutoFit/>
            </a:bodyPr>
            <a:lstStyle>
              <a:lvl1pPr algn="ctr">
                <a:defRPr sz="2200"/>
              </a:lvl1pPr>
            </a:lstStyle>
            <a:p>
              <a:r>
                <a:t>Career Education Guide</a:t>
              </a:r>
            </a:p>
          </p:txBody>
        </p:sp>
      </p:grpSp>
      <p:sp>
        <p:nvSpPr>
          <p:cNvPr id="161" name="Google Shape;115;p19"/>
          <p:cNvSpPr txBox="1"/>
          <p:nvPr/>
        </p:nvSpPr>
        <p:spPr>
          <a:xfrm>
            <a:off x="-1" y="3110400"/>
            <a:ext cx="9014702" cy="8590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indent="457200">
              <a:defRPr sz="2300"/>
            </a:lvl1pPr>
          </a:lstStyle>
          <a:p>
            <a:r>
              <a:t>https://myworkforceconnection.org/strong-workforce-program/workgroups-2/ms-hs-engagement/</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75AA3-F7DD-DC55-77D0-A7E8CC5B0C92}"/>
              </a:ext>
            </a:extLst>
          </p:cNvPr>
          <p:cNvSpPr>
            <a:spLocks noGrp="1"/>
          </p:cNvSpPr>
          <p:nvPr>
            <p:ph type="title"/>
          </p:nvPr>
        </p:nvSpPr>
        <p:spPr>
          <a:xfrm>
            <a:off x="719254" y="3560760"/>
            <a:ext cx="7824187" cy="1302495"/>
          </a:xfrm>
        </p:spPr>
        <p:txBody>
          <a:bodyPr anchor="t">
            <a:normAutofit/>
          </a:bodyPr>
          <a:lstStyle/>
          <a:p>
            <a:pPr>
              <a:lnSpc>
                <a:spcPct val="90000"/>
              </a:lnSpc>
            </a:pPr>
            <a:r>
              <a:rPr lang="en-US" sz="2600"/>
              <a:t>LMI Resources &amp; Professional Learning</a:t>
            </a:r>
            <a:br>
              <a:rPr lang="en-US" sz="2600"/>
            </a:br>
            <a:br>
              <a:rPr lang="en-US" sz="2600"/>
            </a:br>
            <a:endParaRPr lang="en-US" sz="2600"/>
          </a:p>
        </p:txBody>
      </p:sp>
    </p:spTree>
    <p:extLst>
      <p:ext uri="{BB962C8B-B14F-4D97-AF65-F5344CB8AC3E}">
        <p14:creationId xmlns:p14="http://schemas.microsoft.com/office/powerpoint/2010/main" val="41114411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9E480D-FA21-B18E-7928-F0AB62BC6C05}"/>
              </a:ext>
            </a:extLst>
          </p:cNvPr>
          <p:cNvSpPr>
            <a:spLocks noGrp="1"/>
          </p:cNvSpPr>
          <p:nvPr>
            <p:ph type="title"/>
          </p:nvPr>
        </p:nvSpPr>
        <p:spPr/>
        <p:txBody>
          <a:bodyPr>
            <a:normAutofit fontScale="90000"/>
          </a:bodyPr>
          <a:lstStyle/>
          <a:p>
            <a:r>
              <a:rPr lang="en-US" dirty="0"/>
              <a:t>Considerations...</a:t>
            </a:r>
          </a:p>
        </p:txBody>
      </p:sp>
      <p:sp>
        <p:nvSpPr>
          <p:cNvPr id="4" name="Text Placeholder 3">
            <a:extLst>
              <a:ext uri="{FF2B5EF4-FFF2-40B4-BE49-F238E27FC236}">
                <a16:creationId xmlns:a16="http://schemas.microsoft.com/office/drawing/2014/main" id="{1EC1F6EB-6ACE-1634-3014-52C70DEFEF0A}"/>
              </a:ext>
            </a:extLst>
          </p:cNvPr>
          <p:cNvSpPr>
            <a:spLocks noGrp="1"/>
          </p:cNvSpPr>
          <p:nvPr>
            <p:ph type="body" idx="1"/>
          </p:nvPr>
        </p:nvSpPr>
        <p:spPr/>
        <p:txBody>
          <a:bodyPr/>
          <a:lstStyle/>
          <a:p>
            <a:r>
              <a:rPr lang="en-US" dirty="0"/>
              <a:t>Start with the End in Mind</a:t>
            </a:r>
          </a:p>
          <a:p>
            <a:r>
              <a:rPr lang="en-US" dirty="0"/>
              <a:t>Tools and Timing...When do Deploy</a:t>
            </a:r>
          </a:p>
          <a:p>
            <a:r>
              <a:rPr lang="en-US" dirty="0"/>
              <a:t>Understanding terms</a:t>
            </a:r>
          </a:p>
          <a:p>
            <a:pPr lvl="1"/>
            <a:r>
              <a:rPr lang="en-US" dirty="0"/>
              <a:t>Centers of Excellence (Regional and Industry/Sector)</a:t>
            </a:r>
          </a:p>
          <a:p>
            <a:pPr lvl="1"/>
            <a:r>
              <a:rPr lang="en-US" dirty="0"/>
              <a:t>Bureau of Labor Statistics</a:t>
            </a:r>
          </a:p>
          <a:p>
            <a:pPr lvl="1"/>
            <a:r>
              <a:rPr lang="en-US" dirty="0">
                <a:hlinkClick r:id="rId2"/>
              </a:rPr>
              <a:t>https://www.labormarketinfo.edd.ca.gov/customers/educators-trainers.html</a:t>
            </a:r>
            <a:endParaRPr lang="en-US" dirty="0"/>
          </a:p>
          <a:p>
            <a:endParaRPr lang="en-US" dirty="0"/>
          </a:p>
          <a:p>
            <a:pPr marL="114300" indent="0">
              <a:buNone/>
            </a:pPr>
            <a:endParaRPr lang="en-US" dirty="0"/>
          </a:p>
        </p:txBody>
      </p:sp>
      <p:pic>
        <p:nvPicPr>
          <p:cNvPr id="6" name="Picture 5" descr="Logo&#10;&#10;Description automatically generated">
            <a:extLst>
              <a:ext uri="{FF2B5EF4-FFF2-40B4-BE49-F238E27FC236}">
                <a16:creationId xmlns:a16="http://schemas.microsoft.com/office/drawing/2014/main" id="{83DDBDDD-5730-5E3D-6973-2AD240E869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2688" y="3991025"/>
            <a:ext cx="4775200" cy="914400"/>
          </a:xfrm>
          <a:prstGeom prst="rect">
            <a:avLst/>
          </a:prstGeom>
        </p:spPr>
      </p:pic>
      <p:pic>
        <p:nvPicPr>
          <p:cNvPr id="8" name="Graphic 7">
            <a:extLst>
              <a:ext uri="{FF2B5EF4-FFF2-40B4-BE49-F238E27FC236}">
                <a16:creationId xmlns:a16="http://schemas.microsoft.com/office/drawing/2014/main" id="{247B58CC-AA92-CEF5-4BDE-D273464A8AD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1293" y="3902125"/>
            <a:ext cx="2857500" cy="1003300"/>
          </a:xfrm>
          <a:prstGeom prst="rect">
            <a:avLst/>
          </a:prstGeom>
        </p:spPr>
      </p:pic>
    </p:spTree>
    <p:extLst>
      <p:ext uri="{BB962C8B-B14F-4D97-AF65-F5344CB8AC3E}">
        <p14:creationId xmlns:p14="http://schemas.microsoft.com/office/powerpoint/2010/main" val="887658418"/>
      </p:ext>
    </p:extLst>
  </p:cSld>
  <p:clrMapOvr>
    <a:masterClrMapping/>
  </p:clrMapOvr>
  <p:transition spd="med"/>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760</TotalTime>
  <Words>729</Words>
  <Application>Microsoft Macintosh PowerPoint</Application>
  <PresentationFormat>On-screen Show (16:9)</PresentationFormat>
  <Paragraphs>47</Paragraphs>
  <Slides>11</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Open Sans</vt:lpstr>
      <vt:lpstr>Simple Light</vt:lpstr>
      <vt:lpstr>Labor Market Information  Review on Emerging Trends Sharon Sampson &amp; Leticia Barajas </vt:lpstr>
      <vt:lpstr>PowerPoint Presentation</vt:lpstr>
      <vt:lpstr>PowerPoint Presentation</vt:lpstr>
      <vt:lpstr>PowerPoint Presentation</vt:lpstr>
      <vt:lpstr>PowerPoint Presentation</vt:lpstr>
      <vt:lpstr>PowerPoint Presentation</vt:lpstr>
      <vt:lpstr>PowerPoint Presentation</vt:lpstr>
      <vt:lpstr>LMI Resources &amp; Professional Learning  </vt:lpstr>
      <vt:lpstr>Considerations...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 Market Information  Review on Emerging Trends </dc:title>
  <cp:lastModifiedBy>Barajas, Leticia L</cp:lastModifiedBy>
  <cp:revision>2</cp:revision>
  <dcterms:modified xsi:type="dcterms:W3CDTF">2022-05-13T19:36:32Z</dcterms:modified>
</cp:coreProperties>
</file>