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CF3B9D2-81C6-7F4D-80E7-9CE71898A5EE}">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9"/>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p:restoredTop sz="94631"/>
  </p:normalViewPr>
  <p:slideViewPr>
    <p:cSldViewPr snapToGrid="0" snapToObjects="1">
      <p:cViewPr varScale="1">
        <p:scale>
          <a:sx n="109" d="100"/>
          <a:sy n="109" d="100"/>
        </p:scale>
        <p:origin x="184"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 heard Laura speak on Monday and she said they are working on guidelines for GED/Hi/SET placement guides. Also RP noted that adult transcripts still have validity 10 years out for placement.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There is some discussion as to what noncredit courses can be construed as beginning the clock. Noncredit can still offer basic math and basic English for students wanting to improve in these areas. What the Chancellors doesn’t want to happen is credit students going to noncredit to do remedial work. Noncredit ESL and credit ESL boundaries still under determination.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JY: I don’t like your last bullet!!  AB705 has already said that noncredit could be used as a corequisite. The issue is that noncredit courses can not be required. For example, we are piloting a noncredit coreq where students can </a:t>
            </a:r>
            <a:endParaRPr b="1"/>
          </a:p>
          <a:p>
            <a:pPr marL="0" lvl="0" indent="0" rtl="0">
              <a:spcBef>
                <a:spcPts val="0"/>
              </a:spcBef>
              <a:spcAft>
                <a:spcPts val="0"/>
              </a:spcAft>
              <a:buNone/>
            </a:pPr>
            <a:r>
              <a:rPr lang="en" b="1"/>
              <a:t>choose </a:t>
            </a:r>
            <a:r>
              <a:rPr lang="en"/>
              <a:t>to either take one level below transfer course (if that is where they were placed) OR start with the transfer level course with a noncredit co-req. Advantages of noncredit: no use of financial aid. Downside may affect units needed for financial aid. As far as the comment of parent course being at the transfer level, what is the difference if a student has SI in the course, or embedded tutoring, or visits the learning center.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One of my pet peeves of Guided Pathways is suggesting noncredit is a form of on-ramping only!! This concept plays into concept that guided pathways is about transfer students only. Noncredit can be an excellent way to explore via short term courses, an intro to meta majors, or career paths via Workforce Training certificates or Short term voc. Benefit of guided pathways is re-emphasis on articulation between noncredit and credit to promote attractive pathways.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Again, this slide seems so anti-noncredit. How about unit creep in credit!!!  Grading policies are already established P or NP. Better than letter grade of Credit. And if credit co-req what happens if a student fails the parent course but passes the coreq.? The student can’t repeat the coreq as a credit model.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51920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Shape 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14" name="Shape 14"/>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Shape 5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Shape 5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58" name="Shape 5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Shape 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61" name="Shape 61"/>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Shape 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18" name="Shape 1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23" name="Shape 2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29" name="Shape 2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33" name="Shape 3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Shape 3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38" name="Shape 3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42" name="Shape 42"/>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Shape 4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Shape 4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Shape 4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49" name="Shape 4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53" name="Shape 5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
        <p:nvSpPr>
          <p:cNvPr id="9" name="Shape 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californiacommunitycolleges.cccco.edu/Portals/0/Reports/2017-CDCP-Report-Final-ADA.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asccc.org/services" TargetMode="External"/><Relationship Id="rId3" Type="http://schemas.openxmlformats.org/officeDocument/2006/relationships/hyperlink" Target="http://asccc.org/" TargetMode="External"/><Relationship Id="rId7" Type="http://schemas.openxmlformats.org/officeDocument/2006/relationships/hyperlink" Target="http://asccc.org/calendar/list/event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asccc.org/publications" TargetMode="External"/><Relationship Id="rId5" Type="http://schemas.openxmlformats.org/officeDocument/2006/relationships/hyperlink" Target="http://asccc.org/content/application-statewide-service" TargetMode="External"/><Relationship Id="rId4" Type="http://schemas.openxmlformats.org/officeDocument/2006/relationships/hyperlink" Target="mailto:info@asccc.org" TargetMode="External"/><Relationship Id="rId9" Type="http://schemas.openxmlformats.org/officeDocument/2006/relationships/hyperlink" Target="http://asccc.org/disciplines-lis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311700" y="1483225"/>
            <a:ext cx="8520600" cy="13140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sz="3200">
                <a:latin typeface="Times New Roman"/>
                <a:ea typeface="Times New Roman"/>
                <a:cs typeface="Times New Roman"/>
                <a:sym typeface="Times New Roman"/>
              </a:rPr>
              <a:t>Laying the Groundwork: Noncredit Courses as Prerequisites and Corequisites to Credit Courses</a:t>
            </a:r>
            <a:endParaRPr sz="3200">
              <a:latin typeface="Times New Roman"/>
              <a:ea typeface="Times New Roman"/>
              <a:cs typeface="Times New Roman"/>
              <a:sym typeface="Times New Roman"/>
            </a:endParaRPr>
          </a:p>
        </p:txBody>
      </p:sp>
      <p:sp>
        <p:nvSpPr>
          <p:cNvPr id="67" name="Shape 67"/>
          <p:cNvSpPr txBox="1">
            <a:spLocks noGrp="1"/>
          </p:cNvSpPr>
          <p:nvPr>
            <p:ph type="subTitle" idx="1"/>
          </p:nvPr>
        </p:nvSpPr>
        <p:spPr>
          <a:xfrm>
            <a:off x="311700" y="2880775"/>
            <a:ext cx="8520600" cy="78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Times New Roman"/>
                <a:ea typeface="Times New Roman"/>
                <a:cs typeface="Times New Roman"/>
                <a:sym typeface="Times New Roman"/>
              </a:rPr>
              <a:t>Randy Beach, ASCCC Executive Committee</a:t>
            </a:r>
            <a:br>
              <a:rPr lang="en" sz="2000">
                <a:latin typeface="Times New Roman"/>
                <a:ea typeface="Times New Roman"/>
                <a:cs typeface="Times New Roman"/>
                <a:sym typeface="Times New Roman"/>
              </a:rPr>
            </a:br>
            <a:r>
              <a:rPr lang="en" sz="2000">
                <a:latin typeface="Times New Roman"/>
                <a:ea typeface="Times New Roman"/>
                <a:cs typeface="Times New Roman"/>
                <a:sym typeface="Times New Roman"/>
              </a:rPr>
              <a:t>Diane Edwards-LiPera, Southwestern College</a:t>
            </a:r>
            <a:endParaRPr sz="20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000">
                <a:latin typeface="Times New Roman"/>
                <a:ea typeface="Times New Roman"/>
                <a:cs typeface="Times New Roman"/>
                <a:sym typeface="Times New Roman"/>
              </a:rPr>
              <a:t>2018 ASCCC Career and Noncredit Education Leadership Institute</a:t>
            </a:r>
            <a:br>
              <a:rPr lang="en" sz="2000">
                <a:latin typeface="Times New Roman"/>
                <a:ea typeface="Times New Roman"/>
                <a:cs typeface="Times New Roman"/>
                <a:sym typeface="Times New Roman"/>
              </a:rPr>
            </a:br>
            <a:r>
              <a:rPr lang="en" sz="2000">
                <a:latin typeface="Times New Roman"/>
                <a:ea typeface="Times New Roman"/>
                <a:cs typeface="Times New Roman"/>
                <a:sym typeface="Times New Roman"/>
              </a:rPr>
              <a:t>May 3-5, 2018 Westin South Coast Plaza</a:t>
            </a:r>
            <a:endParaRPr sz="2000">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2000">
              <a:latin typeface="Times New Roman"/>
              <a:ea typeface="Times New Roman"/>
              <a:cs typeface="Times New Roman"/>
              <a:sym typeface="Times New Roman"/>
            </a:endParaRPr>
          </a:p>
        </p:txBody>
      </p:sp>
      <p:pic>
        <p:nvPicPr>
          <p:cNvPr id="68" name="Shape 68"/>
          <p:cNvPicPr preferRelativeResize="0"/>
          <p:nvPr/>
        </p:nvPicPr>
        <p:blipFill>
          <a:blip r:embed="rId3">
            <a:alphaModFix/>
          </a:blip>
          <a:stretch>
            <a:fillRect/>
          </a:stretch>
        </p:blipFill>
        <p:spPr>
          <a:xfrm>
            <a:off x="2986075" y="583800"/>
            <a:ext cx="3171825" cy="581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Title 5 §55003 Policies for Prerequisites, Corequisites and Advisories on Recommended Preparation</a:t>
            </a:r>
            <a:endParaRPr sz="2400"/>
          </a:p>
        </p:txBody>
      </p:sp>
      <p:sp>
        <p:nvSpPr>
          <p:cNvPr id="140" name="Shape 140"/>
          <p:cNvSpPr txBox="1">
            <a:spLocks noGrp="1"/>
          </p:cNvSpPr>
          <p:nvPr>
            <p:ph type="body" idx="1"/>
          </p:nvPr>
        </p:nvSpPr>
        <p:spPr>
          <a:xfrm>
            <a:off x="311700" y="1469575"/>
            <a:ext cx="8520600" cy="30993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§55003(d) Prerequisites or corequisites may be established only for any of the following purposes:</a:t>
            </a:r>
            <a:br>
              <a:rPr lang="en" dirty="0"/>
            </a:br>
            <a:r>
              <a:rPr lang="en" dirty="0"/>
              <a:t>(1) the prerequisite or corequisite is expressly required or expressly authorized by </a:t>
            </a:r>
            <a:r>
              <a:rPr lang="en" b="1" dirty="0"/>
              <a:t>statute or regulation</a:t>
            </a:r>
            <a:r>
              <a:rPr lang="en" dirty="0"/>
              <a:t>; or</a:t>
            </a:r>
            <a:br>
              <a:rPr lang="en" dirty="0"/>
            </a:br>
            <a:r>
              <a:rPr lang="en" dirty="0"/>
              <a:t>(2) the prerequisite will assure, consistent with section 55002, that a student has the skills, concepts, and/or information that is presupposed in terms of the course or program for which it is being established, such that a student who has not met the prerequisite is </a:t>
            </a:r>
            <a:r>
              <a:rPr lang="en" b="1" dirty="0"/>
              <a:t>highly unlikely to receive a satisfactory grade in the course </a:t>
            </a:r>
            <a:r>
              <a:rPr lang="en" dirty="0"/>
              <a:t>(or at least one course within the program) for which the prerequisite is being established; or</a:t>
            </a:r>
            <a:endParaRPr dirty="0"/>
          </a:p>
        </p:txBody>
      </p:sp>
      <p:sp>
        <p:nvSpPr>
          <p:cNvPr id="141" name="Shape 1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10</a:t>
            </a:fld>
            <a:endParaRPr/>
          </a:p>
        </p:txBody>
      </p:sp>
      <p:sp>
        <p:nvSpPr>
          <p:cNvPr id="142" name="Shape 142"/>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Title 5 §55003 Policies for Prerequisites, Corequisites and Advisories on Recommended Preparation</a:t>
            </a:r>
            <a:endParaRPr sz="2400"/>
          </a:p>
        </p:txBody>
      </p:sp>
      <p:sp>
        <p:nvSpPr>
          <p:cNvPr id="148" name="Shape 148"/>
          <p:cNvSpPr txBox="1">
            <a:spLocks noGrp="1"/>
          </p:cNvSpPr>
          <p:nvPr>
            <p:ph type="body" idx="1"/>
          </p:nvPr>
        </p:nvSpPr>
        <p:spPr>
          <a:xfrm>
            <a:off x="311700" y="1469575"/>
            <a:ext cx="8520600" cy="30993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dirty="0"/>
              <a:t>(3) the </a:t>
            </a:r>
            <a:r>
              <a:rPr lang="en" sz="2000" b="1" dirty="0"/>
              <a:t>corequisite course </a:t>
            </a:r>
            <a:r>
              <a:rPr lang="en" sz="2000" dirty="0"/>
              <a:t>will assure, consistent with section 55002, that a student acquires the necessary skills, concepts, and/or information, such that a student who has not enrolled in the corequisite is </a:t>
            </a:r>
            <a:r>
              <a:rPr lang="en" sz="2000" b="1" dirty="0"/>
              <a:t>highly unlikely to receive a satisfactory grade in the course or program for which the corequisite is being established</a:t>
            </a:r>
            <a:r>
              <a:rPr lang="en" sz="2000" dirty="0"/>
              <a:t>; or</a:t>
            </a:r>
            <a:br>
              <a:rPr lang="en" sz="2000" dirty="0"/>
            </a:br>
            <a:r>
              <a:rPr lang="en" sz="2000" dirty="0"/>
              <a:t>(4) the prerequisite or corequisite is necessary to protect the health or safety of a student or the </a:t>
            </a:r>
            <a:r>
              <a:rPr lang="en" sz="2000" b="1" dirty="0"/>
              <a:t>health or safety </a:t>
            </a:r>
            <a:r>
              <a:rPr lang="en" sz="2000" dirty="0"/>
              <a:t>of others.</a:t>
            </a:r>
            <a:endParaRPr sz="2000" dirty="0"/>
          </a:p>
        </p:txBody>
      </p:sp>
      <p:sp>
        <p:nvSpPr>
          <p:cNvPr id="149" name="Shape 1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11</a:t>
            </a:fld>
            <a:endParaRPr/>
          </a:p>
        </p:txBody>
      </p:sp>
      <p:sp>
        <p:nvSpPr>
          <p:cNvPr id="150" name="Shape 150"/>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Title 5 §58106 Limitations on Enrollment </a:t>
            </a:r>
            <a:endParaRPr sz="2400"/>
          </a:p>
        </p:txBody>
      </p:sp>
      <p:sp>
        <p:nvSpPr>
          <p:cNvPr id="156" name="Shape 1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 dirty="0"/>
              <a:t>Enrollment may be limited to students meeting prerequisites and corequisites established pursuant to section 55003,</a:t>
            </a:r>
            <a:br>
              <a:rPr lang="en" dirty="0"/>
            </a:br>
            <a:r>
              <a:rPr lang="en" dirty="0"/>
              <a:t>(b) Enrollment may be limited due to </a:t>
            </a:r>
            <a:r>
              <a:rPr lang="en" b="1" dirty="0"/>
              <a:t>health and safety </a:t>
            </a:r>
            <a:r>
              <a:rPr lang="en" dirty="0"/>
              <a:t>considerations, </a:t>
            </a:r>
            <a:r>
              <a:rPr lang="en" b="1" dirty="0"/>
              <a:t>facility limitations</a:t>
            </a:r>
            <a:r>
              <a:rPr lang="en" dirty="0"/>
              <a:t>, </a:t>
            </a:r>
            <a:r>
              <a:rPr lang="en" b="1" dirty="0"/>
              <a:t>faculty workload, the availability of qualified instructors, funding limitations</a:t>
            </a:r>
            <a:r>
              <a:rPr lang="en" dirty="0"/>
              <a:t>, the constraints of regional planning or legal requirements imposed by </a:t>
            </a:r>
            <a:r>
              <a:rPr lang="en" b="1" dirty="0"/>
              <a:t>statutes, regulations, or contracts</a:t>
            </a:r>
            <a:r>
              <a:rPr lang="en" dirty="0"/>
              <a:t>. The governing board shall adopt policies identifying any such limitations and requiring fair and equitable procedures for determining who may enroll in affected courses or programs. </a:t>
            </a:r>
            <a:endParaRPr dirty="0"/>
          </a:p>
        </p:txBody>
      </p:sp>
      <p:sp>
        <p:nvSpPr>
          <p:cNvPr id="157" name="Shape 1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12</a:t>
            </a:fld>
            <a:endParaRPr/>
          </a:p>
        </p:txBody>
      </p:sp>
      <p:sp>
        <p:nvSpPr>
          <p:cNvPr id="158" name="Shape 158"/>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Title 5 §58106 Limitations on Enrollment </a:t>
            </a:r>
            <a:endParaRPr sz="2400"/>
          </a:p>
        </p:txBody>
      </p:sp>
      <p:sp>
        <p:nvSpPr>
          <p:cNvPr id="164" name="Shape 1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2"/>
              </a:buClr>
              <a:buSzPts val="2000"/>
              <a:buFont typeface="Arial"/>
              <a:buChar char="●"/>
            </a:pPr>
            <a:r>
              <a:rPr lang="en" sz="2000" dirty="0"/>
              <a:t>Such procedures shall be consistent with one or more of the following approaches:</a:t>
            </a:r>
            <a:endParaRPr sz="2000" dirty="0"/>
          </a:p>
          <a:p>
            <a:pPr marL="914400" marR="0" lvl="1" indent="-342900" algn="l" rtl="0">
              <a:lnSpc>
                <a:spcPct val="115000"/>
              </a:lnSpc>
              <a:spcBef>
                <a:spcPts val="0"/>
              </a:spcBef>
              <a:spcAft>
                <a:spcPts val="0"/>
              </a:spcAft>
              <a:buClr>
                <a:schemeClr val="dk2"/>
              </a:buClr>
              <a:buSzPts val="1800"/>
              <a:buFont typeface="Arial"/>
              <a:buChar char="○"/>
            </a:pPr>
            <a:r>
              <a:rPr lang="en" sz="1800" dirty="0"/>
              <a:t>(4) limiting enrollment in one or more sections of a course to </a:t>
            </a:r>
            <a:r>
              <a:rPr lang="en" sz="1800" b="1" dirty="0"/>
              <a:t>a cohort of students </a:t>
            </a:r>
            <a:r>
              <a:rPr lang="en" sz="1800" dirty="0"/>
              <a:t>enrolled in one or more other courses, provided however, that a </a:t>
            </a:r>
            <a:r>
              <a:rPr lang="en" sz="1800" b="1" dirty="0"/>
              <a:t>reasonable percentage of all sections of the course do not have such restrictions</a:t>
            </a:r>
            <a:endParaRPr sz="1800" b="1" dirty="0"/>
          </a:p>
          <a:p>
            <a:pPr marL="457200" marR="0" lvl="0" indent="-342900" algn="l" rtl="0">
              <a:lnSpc>
                <a:spcPct val="115000"/>
              </a:lnSpc>
              <a:spcBef>
                <a:spcPts val="0"/>
              </a:spcBef>
              <a:spcAft>
                <a:spcPts val="0"/>
              </a:spcAft>
              <a:buSzPts val="1800"/>
              <a:buChar char="●"/>
            </a:pPr>
            <a:r>
              <a:rPr lang="en" sz="2000" dirty="0"/>
              <a:t>Typically used with learning comm</a:t>
            </a:r>
            <a:r>
              <a:rPr lang="en" dirty="0"/>
              <a:t>unities</a:t>
            </a:r>
            <a:endParaRPr dirty="0"/>
          </a:p>
        </p:txBody>
      </p:sp>
      <p:sp>
        <p:nvSpPr>
          <p:cNvPr id="165" name="Shape 1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13</a:t>
            </a:fld>
            <a:endParaRPr/>
          </a:p>
        </p:txBody>
      </p:sp>
      <p:sp>
        <p:nvSpPr>
          <p:cNvPr id="166" name="Shape 166"/>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Title 5 §58106 Limitations on Enrollment </a:t>
            </a:r>
            <a:endParaRPr sz="2400"/>
          </a:p>
        </p:txBody>
      </p:sp>
      <p:sp>
        <p:nvSpPr>
          <p:cNvPr id="172" name="Shape 1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
              <a:t>Students may challenge on any of the following grounds:</a:t>
            </a:r>
            <a:br>
              <a:rPr lang="en"/>
            </a:br>
            <a:r>
              <a:rPr lang="en"/>
              <a:t>(1) the enrollment limitation is either unlawfully discriminatory or is being applied in an unlawfully discriminatory manner;</a:t>
            </a:r>
            <a:br>
              <a:rPr lang="en"/>
            </a:br>
            <a:r>
              <a:rPr lang="en"/>
              <a:t>(2) the district is not following its policy on enrollment limitations;</a:t>
            </a:r>
            <a:br>
              <a:rPr lang="en"/>
            </a:br>
            <a:r>
              <a:rPr lang="en"/>
              <a:t>(3) the basis upon which the district has established an enrollment limitation does not in fact exist; or</a:t>
            </a:r>
            <a:br>
              <a:rPr lang="en"/>
            </a:br>
            <a:r>
              <a:rPr lang="en"/>
              <a:t>(4) any other criteria established by the district</a:t>
            </a:r>
            <a:br>
              <a:rPr lang="en"/>
            </a:br>
            <a:r>
              <a:rPr lang="en"/>
              <a:t>(d) The student shall bear the burden of showing that grounds exists for the challenge</a:t>
            </a:r>
            <a:endParaRPr/>
          </a:p>
        </p:txBody>
      </p:sp>
      <p:sp>
        <p:nvSpPr>
          <p:cNvPr id="173" name="Shape 1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14</a:t>
            </a:fld>
            <a:endParaRPr/>
          </a:p>
        </p:txBody>
      </p:sp>
      <p:sp>
        <p:nvSpPr>
          <p:cNvPr id="174" name="Shape 174"/>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about AB 705?</a:t>
            </a:r>
            <a:endParaRPr/>
          </a:p>
        </p:txBody>
      </p:sp>
      <p:sp>
        <p:nvSpPr>
          <p:cNvPr id="180" name="Shape 1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All about placement processes</a:t>
            </a:r>
            <a:endParaRPr sz="2000"/>
          </a:p>
          <a:p>
            <a:pPr marL="457200" lvl="0" indent="-355600" rtl="0">
              <a:spcBef>
                <a:spcPts val="0"/>
              </a:spcBef>
              <a:spcAft>
                <a:spcPts val="0"/>
              </a:spcAft>
              <a:buSzPts val="2000"/>
              <a:buChar char="●"/>
            </a:pPr>
            <a:r>
              <a:rPr lang="en" sz="2000"/>
              <a:t>AB 705 (signed October 13, 2017) requires colleges to use one or more of the following when placing students into courses in math and English:</a:t>
            </a:r>
            <a:endParaRPr sz="2000"/>
          </a:p>
          <a:p>
            <a:pPr marL="914400" lvl="1" indent="-355600" rtl="0">
              <a:spcBef>
                <a:spcPts val="0"/>
              </a:spcBef>
              <a:spcAft>
                <a:spcPts val="0"/>
              </a:spcAft>
              <a:buSzPts val="2000"/>
              <a:buChar char="○"/>
            </a:pPr>
            <a:r>
              <a:rPr lang="en" sz="2000"/>
              <a:t>High School Coursework</a:t>
            </a:r>
            <a:endParaRPr sz="2000"/>
          </a:p>
          <a:p>
            <a:pPr marL="914400" lvl="1" indent="-355600" rtl="0">
              <a:spcBef>
                <a:spcPts val="0"/>
              </a:spcBef>
              <a:spcAft>
                <a:spcPts val="0"/>
              </a:spcAft>
              <a:buSzPts val="2000"/>
              <a:buChar char="○"/>
            </a:pPr>
            <a:r>
              <a:rPr lang="en" sz="2000"/>
              <a:t>High School GPA</a:t>
            </a:r>
            <a:endParaRPr sz="2000"/>
          </a:p>
          <a:p>
            <a:pPr marL="914400" lvl="1" indent="-355600" rtl="0">
              <a:spcBef>
                <a:spcPts val="0"/>
              </a:spcBef>
              <a:spcAft>
                <a:spcPts val="0"/>
              </a:spcAft>
              <a:buSzPts val="2000"/>
              <a:buChar char="○"/>
            </a:pPr>
            <a:r>
              <a:rPr lang="en" sz="2000"/>
              <a:t>High School Grades </a:t>
            </a:r>
            <a:endParaRPr sz="2000"/>
          </a:p>
          <a:p>
            <a:pPr marL="457200" lvl="0" indent="-355600">
              <a:spcBef>
                <a:spcPts val="0"/>
              </a:spcBef>
              <a:spcAft>
                <a:spcPts val="0"/>
              </a:spcAft>
              <a:buSzPts val="2000"/>
              <a:buChar char="●"/>
            </a:pPr>
            <a:r>
              <a:rPr lang="en" sz="2000"/>
              <a:t>If colleges are not able to obtain official transcript data, they can use self reported data or guided placement</a:t>
            </a:r>
            <a:br>
              <a:rPr lang="en" sz="2000"/>
            </a:br>
            <a:endParaRPr sz="2000"/>
          </a:p>
        </p:txBody>
      </p:sp>
      <p:sp>
        <p:nvSpPr>
          <p:cNvPr id="181" name="Shape 1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about AB 705?</a:t>
            </a:r>
            <a:endParaRPr/>
          </a:p>
        </p:txBody>
      </p:sp>
      <p:sp>
        <p:nvSpPr>
          <p:cNvPr id="187" name="Shape 18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A community college district or college shall maximize the probability that a student will enter and complete transfer-level coursework in English and mathematics within a one-year timeframe </a:t>
            </a:r>
            <a:endParaRPr sz="2000"/>
          </a:p>
          <a:p>
            <a:pPr marL="457200" lvl="0" indent="-355600" rtl="0">
              <a:spcBef>
                <a:spcPts val="0"/>
              </a:spcBef>
              <a:spcAft>
                <a:spcPts val="0"/>
              </a:spcAft>
              <a:buSzPts val="2000"/>
              <a:buChar char="●"/>
            </a:pPr>
            <a:r>
              <a:rPr lang="en" sz="2000"/>
              <a:t>One year will be defined as two semesters</a:t>
            </a:r>
            <a:endParaRPr sz="2000"/>
          </a:p>
          <a:p>
            <a:pPr marL="457200" lvl="0" indent="-355600" rtl="0">
              <a:spcBef>
                <a:spcPts val="0"/>
              </a:spcBef>
              <a:spcAft>
                <a:spcPts val="0"/>
              </a:spcAft>
              <a:buSzPts val="2000"/>
              <a:buChar char="●"/>
            </a:pPr>
            <a:r>
              <a:rPr lang="en" sz="2000"/>
              <a:t>Currently, these two semesters are not required to be consecutive because colleges cannot force students into a specific behavior.</a:t>
            </a:r>
            <a:endParaRPr sz="2000"/>
          </a:p>
          <a:p>
            <a:pPr marL="457200" lvl="0" indent="-355600" rtl="0">
              <a:spcBef>
                <a:spcPts val="0"/>
              </a:spcBef>
              <a:spcAft>
                <a:spcPts val="0"/>
              </a:spcAft>
              <a:buSzPts val="2000"/>
              <a:buChar char="●"/>
            </a:pPr>
            <a:r>
              <a:rPr lang="en" sz="2000"/>
              <a:t>The “clock” will begin when the student enrolls in a course that is part of the sequence leading to transfer level. </a:t>
            </a:r>
            <a:r>
              <a:rPr lang="en" sz="2000" b="1"/>
              <a:t>The initial course could be credit or noncredit.</a:t>
            </a:r>
            <a:br>
              <a:rPr lang="en" sz="2000"/>
            </a:br>
            <a:endParaRPr sz="2000"/>
          </a:p>
        </p:txBody>
      </p:sp>
      <p:sp>
        <p:nvSpPr>
          <p:cNvPr id="188" name="Shape 1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about AB 705?</a:t>
            </a:r>
            <a:endParaRPr/>
          </a:p>
        </p:txBody>
      </p:sp>
      <p:sp>
        <p:nvSpPr>
          <p:cNvPr id="194" name="Shape 19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The likelihood of students succeeding at the transfer level can be increased by offering some type of support (tutoring, SI, corequisite course)</a:t>
            </a:r>
            <a:endParaRPr sz="2000"/>
          </a:p>
          <a:p>
            <a:pPr marL="457200" lvl="0" indent="-355600" rtl="0">
              <a:spcBef>
                <a:spcPts val="0"/>
              </a:spcBef>
              <a:spcAft>
                <a:spcPts val="0"/>
              </a:spcAft>
              <a:buSzPts val="2000"/>
              <a:buChar char="●"/>
            </a:pPr>
            <a:r>
              <a:rPr lang="en" sz="2000"/>
              <a:t>AB 705 specifically permits colleges to implement corequisite models</a:t>
            </a:r>
            <a:endParaRPr sz="2000"/>
          </a:p>
          <a:p>
            <a:pPr marL="914400" lvl="1" indent="-342900" rtl="0">
              <a:spcBef>
                <a:spcPts val="0"/>
              </a:spcBef>
              <a:spcAft>
                <a:spcPts val="0"/>
              </a:spcAft>
              <a:buSzPts val="1800"/>
              <a:buChar char="○"/>
            </a:pPr>
            <a:r>
              <a:rPr lang="en" sz="1800"/>
              <a:t>A community college district or college may require students to enroll in additional concurrent support, including additional language support for ESL students, during the same semester that they take a transfer-level English or mathematics course, but only if it is determined that the support will increase their likelihood of passing the transfer-level English or mathematics course. </a:t>
            </a:r>
            <a:br>
              <a:rPr lang="en" sz="1800"/>
            </a:br>
            <a:endParaRPr sz="1800"/>
          </a:p>
        </p:txBody>
      </p:sp>
      <p:sp>
        <p:nvSpPr>
          <p:cNvPr id="195" name="Shape 1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about AB 705?</a:t>
            </a:r>
            <a:endParaRPr/>
          </a:p>
        </p:txBody>
      </p:sp>
      <p:sp>
        <p:nvSpPr>
          <p:cNvPr id="201" name="Shape 20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2"/>
              </a:buClr>
              <a:buSzPts val="2000"/>
              <a:buFont typeface="Arial"/>
              <a:buChar char="●"/>
            </a:pPr>
            <a:r>
              <a:rPr lang="en" sz="2000" dirty="0"/>
              <a:t>How are these corequisites validated? Does the language in Title 5 §55003 need to be modified?</a:t>
            </a:r>
            <a:endParaRPr sz="2000" dirty="0"/>
          </a:p>
          <a:p>
            <a:pPr marL="457200" marR="0" lvl="0" indent="-355600" algn="l" rtl="0">
              <a:lnSpc>
                <a:spcPct val="115000"/>
              </a:lnSpc>
              <a:spcBef>
                <a:spcPts val="0"/>
              </a:spcBef>
              <a:spcAft>
                <a:spcPts val="0"/>
              </a:spcAft>
              <a:buClr>
                <a:schemeClr val="dk2"/>
              </a:buClr>
              <a:buSzPts val="2000"/>
              <a:buFont typeface="Arial"/>
              <a:buChar char="●"/>
            </a:pPr>
            <a:r>
              <a:rPr lang="en" sz="2000" dirty="0"/>
              <a:t>What data will need to be collected to ensure there is no disproportionate impact?</a:t>
            </a:r>
            <a:endParaRPr sz="2000" dirty="0"/>
          </a:p>
          <a:p>
            <a:pPr marL="457200" marR="0" lvl="0" indent="-355600" algn="l" rtl="0">
              <a:lnSpc>
                <a:spcPct val="115000"/>
              </a:lnSpc>
              <a:spcBef>
                <a:spcPts val="0"/>
              </a:spcBef>
              <a:spcAft>
                <a:spcPts val="0"/>
              </a:spcAft>
              <a:buClr>
                <a:schemeClr val="dk2"/>
              </a:buClr>
              <a:buSzPts val="2000"/>
              <a:buFont typeface="Arial"/>
              <a:buChar char="●"/>
            </a:pPr>
            <a:r>
              <a:rPr lang="en" sz="2000" dirty="0"/>
              <a:t>Will there be different levels of corequisite support for a single parent course? If yes, how can a placement model be developed to choose the “ideal” amount of support?</a:t>
            </a:r>
            <a:br>
              <a:rPr lang="en" sz="2000" dirty="0"/>
            </a:br>
            <a:endParaRPr sz="1800" dirty="0"/>
          </a:p>
        </p:txBody>
      </p:sp>
      <p:sp>
        <p:nvSpPr>
          <p:cNvPr id="202" name="Shape 2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Noncredit and Guided Pathways</a:t>
            </a:r>
            <a:endParaRPr/>
          </a:p>
        </p:txBody>
      </p:sp>
      <p:sp>
        <p:nvSpPr>
          <p:cNvPr id="208" name="Shape 20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dirty="0"/>
              <a:t>Flexibility of noncredit allows for modularized and competency-based support for selecting, entering, or navigating a program</a:t>
            </a:r>
            <a:endParaRPr sz="2000" dirty="0"/>
          </a:p>
          <a:p>
            <a:pPr marL="457200" lvl="0" indent="-355600" rtl="0">
              <a:spcBef>
                <a:spcPts val="0"/>
              </a:spcBef>
              <a:spcAft>
                <a:spcPts val="0"/>
              </a:spcAft>
              <a:buSzPts val="2000"/>
              <a:buChar char="●"/>
            </a:pPr>
            <a:r>
              <a:rPr lang="en" sz="2000" dirty="0"/>
              <a:t>Contextualized basic skills review or career exploration courses can be housed in noncredit</a:t>
            </a:r>
            <a:endParaRPr sz="2000" dirty="0"/>
          </a:p>
          <a:p>
            <a:pPr marL="457200" lvl="0" indent="-355600" rtl="0">
              <a:spcBef>
                <a:spcPts val="0"/>
              </a:spcBef>
              <a:spcAft>
                <a:spcPts val="0"/>
              </a:spcAft>
              <a:buSzPts val="2000"/>
              <a:buChar char="●"/>
            </a:pPr>
            <a:r>
              <a:rPr lang="en" sz="2000" dirty="0"/>
              <a:t>Career Exploration via Workforce Training or Short term Vocational</a:t>
            </a:r>
            <a:endParaRPr sz="2000" dirty="0"/>
          </a:p>
          <a:p>
            <a:pPr marL="457200" lvl="0" indent="-355600" rtl="0">
              <a:spcBef>
                <a:spcPts val="0"/>
              </a:spcBef>
              <a:spcAft>
                <a:spcPts val="0"/>
              </a:spcAft>
              <a:buSzPts val="2000"/>
              <a:buChar char="●"/>
            </a:pPr>
            <a:r>
              <a:rPr lang="en" sz="2000" dirty="0"/>
              <a:t>Noncredit suggested as a form of on-ramping to a student’s program</a:t>
            </a:r>
            <a:r>
              <a:rPr lang="en" sz="2000"/>
              <a:t>, while </a:t>
            </a:r>
            <a:r>
              <a:rPr lang="en" sz="2000" b="1" dirty="0"/>
              <a:t>not losing sight of the needs of noncredit students</a:t>
            </a:r>
            <a:endParaRPr sz="2000" b="1" dirty="0"/>
          </a:p>
          <a:p>
            <a:pPr marL="457200" lvl="0" indent="-355600" rtl="0">
              <a:spcBef>
                <a:spcPts val="0"/>
              </a:spcBef>
              <a:spcAft>
                <a:spcPts val="0"/>
              </a:spcAft>
              <a:buSzPts val="2000"/>
              <a:buChar char="●"/>
            </a:pPr>
            <a:r>
              <a:rPr lang="en" sz="2000" dirty="0"/>
              <a:t>Some types eligible for CDCP funding </a:t>
            </a:r>
            <a:endParaRPr sz="2000" dirty="0"/>
          </a:p>
          <a:p>
            <a:pPr marL="457200" lvl="0" indent="-355600" rtl="0">
              <a:spcBef>
                <a:spcPts val="0"/>
              </a:spcBef>
              <a:spcAft>
                <a:spcPts val="0"/>
              </a:spcAft>
              <a:buSzPts val="2000"/>
              <a:buChar char="●"/>
            </a:pPr>
            <a:r>
              <a:rPr lang="en" sz="2000" i="1" u="sng" dirty="0">
                <a:solidFill>
                  <a:schemeClr val="hlink"/>
                </a:solidFill>
                <a:hlinkClick r:id="rId3"/>
              </a:rPr>
              <a:t>Preparing Students for Careers and College through Noncredit Enhanced Funding</a:t>
            </a:r>
            <a:r>
              <a:rPr lang="en" sz="2000" dirty="0"/>
              <a:t>, 2017</a:t>
            </a:r>
            <a:endParaRPr sz="2000" dirty="0"/>
          </a:p>
        </p:txBody>
      </p:sp>
      <p:sp>
        <p:nvSpPr>
          <p:cNvPr id="209" name="Shape 20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19</a:t>
            </a:fld>
            <a:endParaRPr/>
          </a:p>
        </p:txBody>
      </p:sp>
      <p:sp>
        <p:nvSpPr>
          <p:cNvPr id="210" name="Shape 210"/>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Description</a:t>
            </a:r>
            <a:endParaRPr/>
          </a:p>
        </p:txBody>
      </p:sp>
      <p:sp>
        <p:nvSpPr>
          <p:cNvPr id="74" name="Shape 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400"/>
              <a:t>More and more faculty are investigating and experimenting with linking the flexibility and competency-based nature of noncredit curriculum as support and preparation for credit courses. In this breakout, attendees will explore the options available for using noncredit curriculum as prerequisite and corequisite to credit curriculum and how this option may serve a college’s guided pathways framework.</a:t>
            </a:r>
            <a:endParaRPr sz="2400"/>
          </a:p>
        </p:txBody>
      </p:sp>
      <p:sp>
        <p:nvSpPr>
          <p:cNvPr id="75" name="Shape 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sp>
        <p:nvSpPr>
          <p:cNvPr id="76" name="Shape 76"/>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Noncredit and Guided Pathways</a:t>
            </a:r>
            <a:endParaRPr/>
          </a:p>
        </p:txBody>
      </p:sp>
      <p:sp>
        <p:nvSpPr>
          <p:cNvPr id="216" name="Shape 2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Repurposing existing noncredit coursework as requisite or advisory</a:t>
            </a:r>
            <a:endParaRPr/>
          </a:p>
          <a:p>
            <a:pPr marL="457200" lvl="0" indent="-342900" rtl="0">
              <a:spcBef>
                <a:spcPts val="0"/>
              </a:spcBef>
              <a:spcAft>
                <a:spcPts val="0"/>
              </a:spcAft>
              <a:buSzPts val="1800"/>
              <a:buChar char="●"/>
            </a:pPr>
            <a:r>
              <a:rPr lang="en"/>
              <a:t>Creating new noncredit courses to meet student needs around developmental education</a:t>
            </a:r>
            <a:endParaRPr/>
          </a:p>
          <a:p>
            <a:pPr marL="457200" lvl="0" indent="-342900" rtl="0">
              <a:spcBef>
                <a:spcPts val="0"/>
              </a:spcBef>
              <a:spcAft>
                <a:spcPts val="0"/>
              </a:spcAft>
              <a:buSzPts val="1800"/>
              <a:buChar char="●"/>
            </a:pPr>
            <a:r>
              <a:rPr lang="en"/>
              <a:t>Prerequisites or corequisites to credit courses in the math and English sequence to support students to complete the transfer courses </a:t>
            </a:r>
            <a:endParaRPr/>
          </a:p>
          <a:p>
            <a:pPr marL="457200" lvl="0" indent="-342900" rtl="0">
              <a:spcBef>
                <a:spcPts val="0"/>
              </a:spcBef>
              <a:spcAft>
                <a:spcPts val="0"/>
              </a:spcAft>
              <a:buSzPts val="1800"/>
              <a:buChar char="●"/>
            </a:pPr>
            <a:r>
              <a:rPr lang="en"/>
              <a:t>Courses could be packaged as CDCP certificates so that they qualify for the CDCP apportionment rate</a:t>
            </a:r>
            <a:endParaRPr/>
          </a:p>
        </p:txBody>
      </p:sp>
      <p:sp>
        <p:nvSpPr>
          <p:cNvPr id="217" name="Shape 2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20</a:t>
            </a:fld>
            <a:endParaRPr/>
          </a:p>
        </p:txBody>
      </p:sp>
      <p:sp>
        <p:nvSpPr>
          <p:cNvPr id="218" name="Shape 218"/>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t>2018 ASCCC Career and Noncredit Education Leadership Institute</a:t>
            </a:r>
            <a:br>
              <a:rPr lang="en" sz="1000" dirty="0"/>
            </a:br>
            <a:r>
              <a:rPr lang="en" sz="1000" dirty="0"/>
              <a:t>Westin South Coast Plaza</a:t>
            </a:r>
            <a:endParaRPr sz="1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Conversations around Adding Noncredit Requisites to Credit</a:t>
            </a:r>
            <a:endParaRPr sz="2400"/>
          </a:p>
        </p:txBody>
      </p:sp>
      <p:sp>
        <p:nvSpPr>
          <p:cNvPr id="224" name="Shape 224"/>
          <p:cNvSpPr txBox="1">
            <a:spLocks noGrp="1"/>
          </p:cNvSpPr>
          <p:nvPr>
            <p:ph type="body" idx="1"/>
          </p:nvPr>
        </p:nvSpPr>
        <p:spPr>
          <a:xfrm>
            <a:off x="311700" y="1178638"/>
            <a:ext cx="8520600" cy="33903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Building registration infrastructure</a:t>
            </a:r>
            <a:endParaRPr dirty="0"/>
          </a:p>
          <a:p>
            <a:pPr marL="457200" lvl="0" indent="-342900" rtl="0">
              <a:spcBef>
                <a:spcPts val="0"/>
              </a:spcBef>
              <a:spcAft>
                <a:spcPts val="0"/>
              </a:spcAft>
              <a:buSzPts val="1800"/>
              <a:buChar char="●"/>
            </a:pPr>
            <a:r>
              <a:rPr lang="en" dirty="0"/>
              <a:t>Tracking completion of requisites </a:t>
            </a:r>
            <a:endParaRPr dirty="0"/>
          </a:p>
          <a:p>
            <a:pPr marL="457200" lvl="0" indent="-342900" rtl="0">
              <a:spcBef>
                <a:spcPts val="0"/>
              </a:spcBef>
              <a:spcAft>
                <a:spcPts val="0"/>
              </a:spcAft>
              <a:buSzPts val="1800"/>
              <a:buChar char="●"/>
            </a:pPr>
            <a:r>
              <a:rPr lang="en" dirty="0"/>
              <a:t>"Ownership” of noncredit curriculum that aligns with credit </a:t>
            </a:r>
            <a:endParaRPr dirty="0"/>
          </a:p>
          <a:p>
            <a:pPr marL="457200" lvl="0" indent="-342900" rtl="0">
              <a:spcBef>
                <a:spcPts val="0"/>
              </a:spcBef>
              <a:spcAft>
                <a:spcPts val="0"/>
              </a:spcAft>
              <a:buSzPts val="1800"/>
              <a:buChar char="●"/>
            </a:pPr>
            <a:r>
              <a:rPr lang="en" dirty="0"/>
              <a:t>Content review processes</a:t>
            </a:r>
            <a:endParaRPr dirty="0"/>
          </a:p>
          <a:p>
            <a:pPr marL="457200" lvl="0" indent="-342900" rtl="0">
              <a:spcBef>
                <a:spcPts val="0"/>
              </a:spcBef>
              <a:spcAft>
                <a:spcPts val="0"/>
              </a:spcAft>
              <a:buSzPts val="1800"/>
              <a:buChar char="●"/>
            </a:pPr>
            <a:r>
              <a:rPr lang="en" dirty="0"/>
              <a:t>Establishing grading policies in noncredit (Title 5 § 55021. Grading Policies)</a:t>
            </a:r>
            <a:endParaRPr dirty="0"/>
          </a:p>
          <a:p>
            <a:pPr marL="457200" lvl="0" indent="-342900" rtl="0">
              <a:spcBef>
                <a:spcPts val="0"/>
              </a:spcBef>
              <a:spcAft>
                <a:spcPts val="0"/>
              </a:spcAft>
              <a:buSzPts val="1800"/>
              <a:buChar char="●"/>
            </a:pPr>
            <a:r>
              <a:rPr lang="en" dirty="0"/>
              <a:t>Disproportionate impact </a:t>
            </a:r>
            <a:endParaRPr dirty="0"/>
          </a:p>
          <a:p>
            <a:pPr marL="457200" lvl="0" indent="-342900" rtl="0">
              <a:spcBef>
                <a:spcPts val="0"/>
              </a:spcBef>
              <a:spcAft>
                <a:spcPts val="0"/>
              </a:spcAft>
              <a:buSzPts val="1800"/>
              <a:buChar char="●"/>
            </a:pPr>
            <a:r>
              <a:rPr lang="en" dirty="0"/>
              <a:t>Noncredit courses may not be required</a:t>
            </a:r>
            <a:endParaRPr dirty="0"/>
          </a:p>
          <a:p>
            <a:pPr marL="457200" lvl="0" indent="-342900" rtl="0">
              <a:spcBef>
                <a:spcPts val="0"/>
              </a:spcBef>
              <a:spcAft>
                <a:spcPts val="0"/>
              </a:spcAft>
              <a:buSzPts val="1800"/>
              <a:buChar char="●"/>
            </a:pPr>
            <a:r>
              <a:rPr lang="en" dirty="0"/>
              <a:t>What about Noncredit and financial aid? </a:t>
            </a:r>
            <a:endParaRPr dirty="0"/>
          </a:p>
          <a:p>
            <a:pPr marL="457200" lvl="0" indent="-342900" rtl="0">
              <a:spcBef>
                <a:spcPts val="0"/>
              </a:spcBef>
              <a:spcAft>
                <a:spcPts val="0"/>
              </a:spcAft>
              <a:buSzPts val="1800"/>
              <a:buChar char="●"/>
            </a:pPr>
            <a:r>
              <a:rPr lang="en" dirty="0"/>
              <a:t>Similar questions exist for credit curriculum</a:t>
            </a:r>
            <a:endParaRPr dirty="0"/>
          </a:p>
          <a:p>
            <a:pPr marL="457200" lvl="0" indent="-342900" rtl="0">
              <a:spcBef>
                <a:spcPts val="0"/>
              </a:spcBef>
              <a:spcAft>
                <a:spcPts val="0"/>
              </a:spcAft>
              <a:buSzPts val="1800"/>
              <a:buChar char="●"/>
            </a:pPr>
            <a:r>
              <a:rPr lang="en" dirty="0"/>
              <a:t>Noncredit repeatability when attached as </a:t>
            </a:r>
            <a:r>
              <a:rPr lang="en" dirty="0" err="1"/>
              <a:t>coreq</a:t>
            </a:r>
            <a:r>
              <a:rPr lang="en" dirty="0"/>
              <a:t> to a credit course</a:t>
            </a:r>
            <a:endParaRPr dirty="0"/>
          </a:p>
        </p:txBody>
      </p:sp>
      <p:sp>
        <p:nvSpPr>
          <p:cNvPr id="225" name="Shape 2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21</a:t>
            </a:fld>
            <a:endParaRPr/>
          </a:p>
        </p:txBody>
      </p:sp>
      <p:sp>
        <p:nvSpPr>
          <p:cNvPr id="226" name="Shape 226"/>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t>2018 ASCCC Career and Noncredit Education Leadership Institute</a:t>
            </a:r>
            <a:br>
              <a:rPr lang="en" sz="1000" dirty="0"/>
            </a:br>
            <a:r>
              <a:rPr lang="en" sz="1000" dirty="0"/>
              <a:t>Westin South Coast Plaza</a:t>
            </a:r>
            <a:endParaRPr sz="1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Where to Begin?</a:t>
            </a:r>
            <a:endParaRPr/>
          </a:p>
        </p:txBody>
      </p:sp>
      <p:sp>
        <p:nvSpPr>
          <p:cNvPr id="232" name="Shape 2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Given the multiple regulations on prerequisites, open enrollment, and limitations on enrollment, examine your board policy and administrative procedure</a:t>
            </a:r>
            <a:endParaRPr/>
          </a:p>
          <a:p>
            <a:pPr marL="457200" lvl="0" indent="-342900" rtl="0">
              <a:spcBef>
                <a:spcPts val="0"/>
              </a:spcBef>
              <a:spcAft>
                <a:spcPts val="0"/>
              </a:spcAft>
              <a:buSzPts val="1800"/>
              <a:buChar char="●"/>
            </a:pPr>
            <a:r>
              <a:rPr lang="en"/>
              <a:t>Discuss IT and record-keeping issues</a:t>
            </a:r>
            <a:endParaRPr/>
          </a:p>
          <a:p>
            <a:pPr marL="457200" lvl="0" indent="-342900">
              <a:spcBef>
                <a:spcPts val="0"/>
              </a:spcBef>
              <a:spcAft>
                <a:spcPts val="0"/>
              </a:spcAft>
              <a:buSzPts val="1800"/>
              <a:buChar char="●"/>
            </a:pPr>
            <a:r>
              <a:rPr lang="en"/>
              <a:t>Orient credit faculty around noncredit course standards and begin discussions to align curriculum</a:t>
            </a:r>
            <a:endParaRPr/>
          </a:p>
        </p:txBody>
      </p:sp>
      <p:sp>
        <p:nvSpPr>
          <p:cNvPr id="233" name="Shape 2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22</a:t>
            </a:fld>
            <a:endParaRPr/>
          </a:p>
        </p:txBody>
      </p:sp>
      <p:sp>
        <p:nvSpPr>
          <p:cNvPr id="6" name="Shape 226">
            <a:extLst>
              <a:ext uri="{FF2B5EF4-FFF2-40B4-BE49-F238E27FC236}">
                <a16:creationId xmlns:a16="http://schemas.microsoft.com/office/drawing/2014/main" id="{530D687B-0EB2-C043-A99E-6DCAD49FF87B}"/>
              </a:ext>
            </a:extLst>
          </p:cNvPr>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t>2018 ASCCC Career and Noncredit Education Leadership Institute</a:t>
            </a:r>
            <a:br>
              <a:rPr lang="en" sz="1000" dirty="0"/>
            </a:br>
            <a:r>
              <a:rPr lang="en" sz="1000" dirty="0"/>
              <a:t>Westin South Coast Plaza</a:t>
            </a:r>
            <a:endParaRPr sz="1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Resources</a:t>
            </a:r>
            <a:endParaRPr dirty="0"/>
          </a:p>
        </p:txBody>
      </p:sp>
      <p:sp>
        <p:nvSpPr>
          <p:cNvPr id="231" name="Shape 2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fontAlgn="base">
              <a:lnSpc>
                <a:spcPct val="100000"/>
              </a:lnSpc>
              <a:spcAft>
                <a:spcPct val="0"/>
              </a:spcAft>
              <a:buClrTx/>
              <a:buSzTx/>
              <a:buFont typeface="Arial" panose="020B0604020202020204" pitchFamily="34" charset="0"/>
              <a:buChar char="•"/>
            </a:pPr>
            <a:r>
              <a:rPr lang="en-US" altLang="en-US" sz="25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ASCCC Website - </a:t>
            </a: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3"/>
              </a:rPr>
              <a:t>http://asccc.org</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457200" lvl="2" indent="0" fontAlgn="base">
              <a:lnSpc>
                <a:spcPct val="100000"/>
              </a:lnSpc>
              <a:spcBef>
                <a:spcPts val="0"/>
              </a:spcBef>
              <a:spcAft>
                <a:spcPct val="0"/>
              </a:spcAft>
              <a:buClrTx/>
              <a:buSzTx/>
              <a:buFont typeface="Arial" panose="020B0604020202020204" pitchFamily="34" charset="0"/>
              <a:buChar char="•"/>
            </a:pPr>
            <a:r>
              <a:rPr lang="en-US" altLang="en-US" sz="20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Contact the ASCCC </a:t>
            </a:r>
            <a:r>
              <a:rPr lang="mr-IN" altLang="en-US" sz="2000" kern="1200" dirty="0">
                <a:solidFill>
                  <a:prstClr val="black"/>
                </a:solidFill>
                <a:latin typeface="Times New Roman" panose="02020603050405020304" pitchFamily="18" charset="0"/>
                <a:ea typeface="MS PGothic" panose="020B0600070205080204" pitchFamily="34" charset="-128"/>
                <a:cs typeface="Mangal" panose="02040503050203030202" pitchFamily="18" charset="0"/>
              </a:rPr>
              <a:t>–</a:t>
            </a:r>
            <a:r>
              <a:rPr lang="en-US" altLang="en-US" sz="20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en-US" sz="20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4"/>
              </a:rPr>
              <a:t>info@asccc.org</a:t>
            </a:r>
            <a:endParaRPr lang="en-US" altLang="en-US" sz="20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5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Application for Statewide Service - </a:t>
            </a:r>
            <a:r>
              <a:rPr lang="en-US" altLang="en-US" sz="25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5"/>
              </a:rPr>
              <a:t>http://asccc.org/content/application-statewide-service</a:t>
            </a:r>
            <a:endParaRPr lang="en-US" altLang="en-US" sz="25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ASCCC Publications - </a:t>
            </a: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6"/>
              </a:rPr>
              <a:t>http://asccc.org/publications</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ASCCC Events - </a:t>
            </a: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7"/>
              </a:rPr>
              <a:t>http://asccc.org/calendar/list/events</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ASCCC Services - </a:t>
            </a:r>
            <a:r>
              <a:rPr lang="en-US" altLang="en-US" sz="22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8"/>
              </a:rPr>
              <a:t>http://asccc.org/services#</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Disciplines List and MQs - </a:t>
            </a: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9"/>
              </a:rPr>
              <a:t>http://asccc.org/disciplines-list</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32" name="Shape 2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23</a:t>
            </a:fld>
            <a:endParaRPr/>
          </a:p>
        </p:txBody>
      </p:sp>
      <p:sp>
        <p:nvSpPr>
          <p:cNvPr id="233" name="Shape 233"/>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extLst>
      <p:ext uri="{BB962C8B-B14F-4D97-AF65-F5344CB8AC3E}">
        <p14:creationId xmlns:p14="http://schemas.microsoft.com/office/powerpoint/2010/main" val="1760615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39" name="Shape 2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sp>
        <p:nvSpPr>
          <p:cNvPr id="240" name="Shape 2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24</a:t>
            </a:fld>
            <a:endParaRPr/>
          </a:p>
        </p:txBody>
      </p:sp>
      <p:pic>
        <p:nvPicPr>
          <p:cNvPr id="241" name="Shape 241"/>
          <p:cNvPicPr preferRelativeResize="0"/>
          <p:nvPr/>
        </p:nvPicPr>
        <p:blipFill>
          <a:blip r:embed="rId3">
            <a:alphaModFix/>
          </a:blip>
          <a:stretch>
            <a:fillRect/>
          </a:stretch>
        </p:blipFill>
        <p:spPr>
          <a:xfrm>
            <a:off x="1562175" y="1228725"/>
            <a:ext cx="5176094" cy="3434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Why Noncredit?</a:t>
            </a:r>
            <a:endParaRPr/>
          </a:p>
        </p:txBody>
      </p:sp>
      <p:sp>
        <p:nvSpPr>
          <p:cNvPr id="82" name="Shape 82"/>
          <p:cNvSpPr txBox="1">
            <a:spLocks noGrp="1"/>
          </p:cNvSpPr>
          <p:nvPr>
            <p:ph type="body" idx="1"/>
          </p:nvPr>
        </p:nvSpPr>
        <p:spPr>
          <a:xfrm>
            <a:off x="269700" y="963525"/>
            <a:ext cx="8520600" cy="4093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 sz="2400">
                <a:solidFill>
                  <a:schemeClr val="dk1"/>
                </a:solidFill>
              </a:rPr>
              <a:t>•</a:t>
            </a:r>
            <a:r>
              <a:rPr lang="en" b="1" i="1">
                <a:solidFill>
                  <a:srgbClr val="0070C0"/>
                </a:solidFill>
              </a:rPr>
              <a:t>Springboard</a:t>
            </a:r>
            <a:r>
              <a:rPr lang="en" b="1">
                <a:solidFill>
                  <a:srgbClr val="0070C0"/>
                </a:solidFill>
              </a:rPr>
              <a:t> and </a:t>
            </a:r>
            <a:r>
              <a:rPr lang="en" b="1" i="1">
                <a:solidFill>
                  <a:srgbClr val="0070C0"/>
                </a:solidFill>
              </a:rPr>
              <a:t>Safety Net</a:t>
            </a:r>
            <a:r>
              <a:rPr lang="en" b="1">
                <a:solidFill>
                  <a:srgbClr val="0070C0"/>
                </a:solidFill>
              </a:rPr>
              <a:t> for “our” students</a:t>
            </a:r>
            <a:endParaRPr b="1">
              <a:solidFill>
                <a:srgbClr val="0070C0"/>
              </a:solidFill>
            </a:endParaRPr>
          </a:p>
          <a:p>
            <a:pPr marL="0" lvl="0" indent="0" rtl="0">
              <a:spcBef>
                <a:spcPts val="600"/>
              </a:spcBef>
              <a:spcAft>
                <a:spcPts val="0"/>
              </a:spcAft>
              <a:buClr>
                <a:schemeClr val="dk1"/>
              </a:buClr>
              <a:buSzPts val="1100"/>
              <a:buFont typeface="Arial"/>
              <a:buNone/>
            </a:pPr>
            <a:r>
              <a:rPr lang="en">
                <a:solidFill>
                  <a:schemeClr val="dk1"/>
                </a:solidFill>
              </a:rPr>
              <a:t>•</a:t>
            </a:r>
            <a:r>
              <a:rPr lang="en" b="1">
                <a:solidFill>
                  <a:schemeClr val="dk1"/>
                </a:solidFill>
              </a:rPr>
              <a:t>Educational gateway and a portal to the future</a:t>
            </a:r>
            <a:endParaRPr b="1">
              <a:solidFill>
                <a:schemeClr val="dk1"/>
              </a:solidFill>
            </a:endParaRPr>
          </a:p>
          <a:p>
            <a:pPr marL="0" lvl="0" indent="0" rtl="0">
              <a:spcBef>
                <a:spcPts val="600"/>
              </a:spcBef>
              <a:spcAft>
                <a:spcPts val="0"/>
              </a:spcAft>
              <a:buClr>
                <a:schemeClr val="dk1"/>
              </a:buClr>
              <a:buSzPts val="1100"/>
              <a:buFont typeface="Arial"/>
              <a:buNone/>
            </a:pPr>
            <a:r>
              <a:rPr lang="en">
                <a:solidFill>
                  <a:schemeClr val="dk1"/>
                </a:solidFill>
              </a:rPr>
              <a:t>•</a:t>
            </a:r>
            <a:r>
              <a:rPr lang="en" b="1">
                <a:solidFill>
                  <a:srgbClr val="0070C0"/>
                </a:solidFill>
              </a:rPr>
              <a:t>Flexibility of scheduling</a:t>
            </a:r>
            <a:endParaRPr b="1">
              <a:solidFill>
                <a:srgbClr val="0070C0"/>
              </a:solidFill>
            </a:endParaRPr>
          </a:p>
          <a:p>
            <a:pPr marL="0" lvl="0" indent="0" rtl="0">
              <a:spcBef>
                <a:spcPts val="600"/>
              </a:spcBef>
              <a:spcAft>
                <a:spcPts val="0"/>
              </a:spcAft>
              <a:buClr>
                <a:schemeClr val="dk1"/>
              </a:buClr>
              <a:buSzPts val="1100"/>
              <a:buFont typeface="Arial"/>
              <a:buNone/>
            </a:pPr>
            <a:r>
              <a:rPr lang="en">
                <a:solidFill>
                  <a:schemeClr val="dk1"/>
                </a:solidFill>
              </a:rPr>
              <a:t>•</a:t>
            </a:r>
            <a:r>
              <a:rPr lang="en" b="1">
                <a:solidFill>
                  <a:schemeClr val="dk1"/>
                </a:solidFill>
              </a:rPr>
              <a:t>No/low cost education to students who need access – students can access college without financial aid</a:t>
            </a:r>
            <a:endParaRPr b="1">
              <a:solidFill>
                <a:schemeClr val="dk1"/>
              </a:solidFill>
            </a:endParaRPr>
          </a:p>
          <a:p>
            <a:pPr marL="0" lvl="0" indent="0" rtl="0">
              <a:spcBef>
                <a:spcPts val="600"/>
              </a:spcBef>
              <a:spcAft>
                <a:spcPts val="0"/>
              </a:spcAft>
              <a:buClr>
                <a:schemeClr val="dk1"/>
              </a:buClr>
              <a:buSzPts val="1100"/>
              <a:buFont typeface="Arial"/>
              <a:buNone/>
            </a:pPr>
            <a:r>
              <a:rPr lang="en">
                <a:solidFill>
                  <a:schemeClr val="dk1"/>
                </a:solidFill>
              </a:rPr>
              <a:t>•</a:t>
            </a:r>
            <a:r>
              <a:rPr lang="en" b="1">
                <a:solidFill>
                  <a:srgbClr val="0070C0"/>
                </a:solidFill>
              </a:rPr>
              <a:t>Repeatable for skill building</a:t>
            </a:r>
            <a:endParaRPr b="1">
              <a:solidFill>
                <a:srgbClr val="0070C0"/>
              </a:solidFill>
            </a:endParaRPr>
          </a:p>
          <a:p>
            <a:pPr marL="0" lvl="0" indent="0" rtl="0">
              <a:spcBef>
                <a:spcPts val="600"/>
              </a:spcBef>
              <a:spcAft>
                <a:spcPts val="0"/>
              </a:spcAft>
              <a:buClr>
                <a:schemeClr val="dk1"/>
              </a:buClr>
              <a:buSzPts val="1100"/>
              <a:buFont typeface="Arial"/>
              <a:buNone/>
            </a:pPr>
            <a:r>
              <a:rPr lang="en">
                <a:solidFill>
                  <a:schemeClr val="dk1"/>
                </a:solidFill>
              </a:rPr>
              <a:t>•</a:t>
            </a:r>
            <a:r>
              <a:rPr lang="en" b="1">
                <a:solidFill>
                  <a:schemeClr val="dk1"/>
                </a:solidFill>
              </a:rPr>
              <a:t>No impact on basic skills units (not yet)</a:t>
            </a:r>
            <a:endParaRPr b="1">
              <a:solidFill>
                <a:schemeClr val="dk1"/>
              </a:solidFill>
            </a:endParaRPr>
          </a:p>
          <a:p>
            <a:pPr marL="0" lvl="0" indent="0" rtl="0">
              <a:spcBef>
                <a:spcPts val="600"/>
              </a:spcBef>
              <a:spcAft>
                <a:spcPts val="0"/>
              </a:spcAft>
              <a:buClr>
                <a:schemeClr val="dk1"/>
              </a:buClr>
              <a:buSzPts val="1100"/>
              <a:buFont typeface="Arial"/>
              <a:buNone/>
            </a:pPr>
            <a:r>
              <a:rPr lang="en">
                <a:solidFill>
                  <a:schemeClr val="dk1"/>
                </a:solidFill>
              </a:rPr>
              <a:t>•</a:t>
            </a:r>
            <a:r>
              <a:rPr lang="en" b="1">
                <a:solidFill>
                  <a:srgbClr val="0070C0"/>
                </a:solidFill>
              </a:rPr>
              <a:t>Successful completion of noncredit courses can be part of multiple measures assessments</a:t>
            </a:r>
            <a:endParaRPr b="1">
              <a:solidFill>
                <a:srgbClr val="0070C0"/>
              </a:solidFill>
            </a:endParaRPr>
          </a:p>
          <a:p>
            <a:pPr marL="0" lvl="0" indent="0" rtl="0">
              <a:spcBef>
                <a:spcPts val="600"/>
              </a:spcBef>
              <a:spcAft>
                <a:spcPts val="0"/>
              </a:spcAft>
              <a:buClr>
                <a:schemeClr val="dk1"/>
              </a:buClr>
              <a:buSzPts val="1100"/>
              <a:buFont typeface="Arial"/>
              <a:buNone/>
            </a:pPr>
            <a:r>
              <a:rPr lang="en">
                <a:solidFill>
                  <a:schemeClr val="dk1"/>
                </a:solidFill>
              </a:rPr>
              <a:t>•</a:t>
            </a:r>
            <a:r>
              <a:rPr lang="en" b="1">
                <a:solidFill>
                  <a:schemeClr val="dk1"/>
                </a:solidFill>
              </a:rPr>
              <a:t>More options for students struggling to pass credit courses</a:t>
            </a:r>
            <a:endParaRPr b="1">
              <a:solidFill>
                <a:schemeClr val="dk1"/>
              </a:solidFill>
            </a:endParaRPr>
          </a:p>
          <a:p>
            <a:pPr marL="0" lvl="0" indent="0">
              <a:spcBef>
                <a:spcPts val="0"/>
              </a:spcBef>
              <a:spcAft>
                <a:spcPts val="1600"/>
              </a:spcAft>
              <a:buNone/>
            </a:pPr>
            <a:endParaRPr/>
          </a:p>
        </p:txBody>
      </p:sp>
      <p:sp>
        <p:nvSpPr>
          <p:cNvPr id="83" name="Shape 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3400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t>Keep  Your Noncredit Program as the Initial Framework for the Information in this Presentation</a:t>
            </a:r>
            <a:endParaRPr sz="2400"/>
          </a:p>
        </p:txBody>
      </p:sp>
      <p:sp>
        <p:nvSpPr>
          <p:cNvPr id="89" name="Shape 89"/>
          <p:cNvSpPr txBox="1">
            <a:spLocks noGrp="1"/>
          </p:cNvSpPr>
          <p:nvPr>
            <p:ph type="body" idx="1"/>
          </p:nvPr>
        </p:nvSpPr>
        <p:spPr>
          <a:xfrm>
            <a:off x="311700" y="1131350"/>
            <a:ext cx="8474100" cy="3416400"/>
          </a:xfrm>
          <a:prstGeom prst="rect">
            <a:avLst/>
          </a:prstGeom>
        </p:spPr>
        <p:txBody>
          <a:bodyPr spcFirstLastPara="1" wrap="square" lIns="91425" tIns="91425" rIns="91425" bIns="91425" anchor="t" anchorCtr="0">
            <a:noAutofit/>
          </a:bodyPr>
          <a:lstStyle/>
          <a:p>
            <a:pPr marL="0" lvl="0" indent="0" rtl="0">
              <a:lnSpc>
                <a:spcPct val="150000"/>
              </a:lnSpc>
              <a:spcBef>
                <a:spcPts val="600"/>
              </a:spcBef>
              <a:spcAft>
                <a:spcPts val="0"/>
              </a:spcAft>
              <a:buClr>
                <a:schemeClr val="dk1"/>
              </a:buClr>
              <a:buSzPts val="1100"/>
              <a:buFont typeface="Arial"/>
              <a:buNone/>
            </a:pPr>
            <a:r>
              <a:rPr lang="en">
                <a:solidFill>
                  <a:srgbClr val="0070C0"/>
                </a:solidFill>
              </a:rPr>
              <a:t>•</a:t>
            </a:r>
            <a:r>
              <a:rPr lang="en" sz="1400" b="1">
                <a:solidFill>
                  <a:schemeClr val="dk1"/>
                </a:solidFill>
              </a:rPr>
              <a:t>How are your noncredit program and NC-SSSP structured? What does your NC-SSSP look like?</a:t>
            </a:r>
            <a:endParaRPr sz="1400" b="1">
              <a:solidFill>
                <a:schemeClr val="dk1"/>
              </a:solidFill>
            </a:endParaRPr>
          </a:p>
          <a:p>
            <a:pPr marL="0" lvl="0" indent="0" rtl="0">
              <a:lnSpc>
                <a:spcPct val="150000"/>
              </a:lnSpc>
              <a:spcBef>
                <a:spcPts val="600"/>
              </a:spcBef>
              <a:spcAft>
                <a:spcPts val="0"/>
              </a:spcAft>
              <a:buClr>
                <a:schemeClr val="dk1"/>
              </a:buClr>
              <a:buSzPts val="1100"/>
              <a:buFont typeface="Arial"/>
              <a:buNone/>
            </a:pPr>
            <a:r>
              <a:rPr lang="en" sz="1400">
                <a:solidFill>
                  <a:srgbClr val="0070C0"/>
                </a:solidFill>
              </a:rPr>
              <a:t>•</a:t>
            </a:r>
            <a:r>
              <a:rPr lang="en" sz="1400" b="1">
                <a:solidFill>
                  <a:srgbClr val="376092"/>
                </a:solidFill>
              </a:rPr>
              <a:t>What is the relationship of your noncredit program to your credit program? How about to specific discipline areas?</a:t>
            </a:r>
            <a:endParaRPr sz="1400" b="1">
              <a:solidFill>
                <a:srgbClr val="376092"/>
              </a:solidFill>
            </a:endParaRPr>
          </a:p>
          <a:p>
            <a:pPr marL="0" lvl="0" indent="0" rtl="0">
              <a:lnSpc>
                <a:spcPct val="150000"/>
              </a:lnSpc>
              <a:spcBef>
                <a:spcPts val="600"/>
              </a:spcBef>
              <a:spcAft>
                <a:spcPts val="0"/>
              </a:spcAft>
              <a:buClr>
                <a:schemeClr val="dk1"/>
              </a:buClr>
              <a:buSzPts val="1100"/>
              <a:buFont typeface="Arial"/>
              <a:buNone/>
            </a:pPr>
            <a:r>
              <a:rPr lang="en" sz="1400">
                <a:solidFill>
                  <a:srgbClr val="0070C0"/>
                </a:solidFill>
              </a:rPr>
              <a:t>•</a:t>
            </a:r>
            <a:r>
              <a:rPr lang="en" sz="1400" b="1">
                <a:solidFill>
                  <a:schemeClr val="dk1"/>
                </a:solidFill>
              </a:rPr>
              <a:t>What is the relationship of your NC-SSSP to your Cr-SSSP?</a:t>
            </a:r>
            <a:endParaRPr sz="1400" b="1">
              <a:solidFill>
                <a:schemeClr val="dk1"/>
              </a:solidFill>
            </a:endParaRPr>
          </a:p>
          <a:p>
            <a:pPr marL="0" lvl="0" indent="0" rtl="0">
              <a:lnSpc>
                <a:spcPct val="150000"/>
              </a:lnSpc>
              <a:spcBef>
                <a:spcPts val="600"/>
              </a:spcBef>
              <a:spcAft>
                <a:spcPts val="0"/>
              </a:spcAft>
              <a:buClr>
                <a:schemeClr val="dk1"/>
              </a:buClr>
              <a:buSzPts val="1100"/>
              <a:buFont typeface="Arial"/>
              <a:buNone/>
            </a:pPr>
            <a:r>
              <a:rPr lang="en" sz="1400">
                <a:solidFill>
                  <a:srgbClr val="0070C0"/>
                </a:solidFill>
              </a:rPr>
              <a:t>•</a:t>
            </a:r>
            <a:r>
              <a:rPr lang="en" sz="1400" b="1">
                <a:solidFill>
                  <a:srgbClr val="376092"/>
                </a:solidFill>
              </a:rPr>
              <a:t>Are your NC program and NC-SSSP at the ‘big table’ about the various initiatives (AEBG, BSI, Equity, Guided Pathways, Strong/Perkins, etc.)?  How about at the table(s) of your districts’  </a:t>
            </a:r>
            <a:r>
              <a:rPr lang="en" sz="1400" b="1" i="1">
                <a:solidFill>
                  <a:srgbClr val="376092"/>
                </a:solidFill>
              </a:rPr>
              <a:t>integrated planning model</a:t>
            </a:r>
            <a:r>
              <a:rPr lang="en" sz="1400" b="1">
                <a:solidFill>
                  <a:srgbClr val="376092"/>
                </a:solidFill>
              </a:rPr>
              <a:t> ?</a:t>
            </a:r>
            <a:endParaRPr sz="1400" b="1">
              <a:solidFill>
                <a:srgbClr val="376092"/>
              </a:solidFill>
            </a:endParaRPr>
          </a:p>
          <a:p>
            <a:pPr marL="0" lvl="0" indent="0" rtl="0">
              <a:lnSpc>
                <a:spcPct val="150000"/>
              </a:lnSpc>
              <a:spcBef>
                <a:spcPts val="600"/>
              </a:spcBef>
              <a:spcAft>
                <a:spcPts val="0"/>
              </a:spcAft>
              <a:buClr>
                <a:schemeClr val="dk1"/>
              </a:buClr>
              <a:buSzPts val="1100"/>
              <a:buFont typeface="Arial"/>
              <a:buNone/>
            </a:pPr>
            <a:r>
              <a:rPr lang="en" sz="1400">
                <a:solidFill>
                  <a:srgbClr val="0070C0"/>
                </a:solidFill>
              </a:rPr>
              <a:t>•</a:t>
            </a:r>
            <a:r>
              <a:rPr lang="en" sz="1400" b="1">
                <a:solidFill>
                  <a:schemeClr val="dk1"/>
                </a:solidFill>
              </a:rPr>
              <a:t>How prepared is your NC program and NC-SSSP to align/collaborate with credit?  What needs to happen to improve your readiness?  What could you start now?</a:t>
            </a:r>
            <a:endParaRPr sz="1400" b="1">
              <a:solidFill>
                <a:schemeClr val="dk1"/>
              </a:solidFill>
            </a:endParaRPr>
          </a:p>
          <a:p>
            <a:pPr marL="0" lvl="0" indent="0" rtl="0">
              <a:lnSpc>
                <a:spcPct val="150000"/>
              </a:lnSpc>
              <a:spcBef>
                <a:spcPts val="600"/>
              </a:spcBef>
              <a:spcAft>
                <a:spcPts val="0"/>
              </a:spcAft>
              <a:buClr>
                <a:schemeClr val="dk1"/>
              </a:buClr>
              <a:buSzPts val="1100"/>
              <a:buFont typeface="Arial"/>
              <a:buNone/>
            </a:pPr>
            <a:r>
              <a:rPr lang="en" sz="1400">
                <a:solidFill>
                  <a:srgbClr val="0070C0"/>
                </a:solidFill>
              </a:rPr>
              <a:t>•</a:t>
            </a:r>
            <a:r>
              <a:rPr lang="en" sz="1400" b="1">
                <a:solidFill>
                  <a:srgbClr val="376092"/>
                </a:solidFill>
              </a:rPr>
              <a:t>Are you ready to embrace credit students as noncredit students?</a:t>
            </a:r>
            <a:endParaRPr sz="1400" b="1">
              <a:solidFill>
                <a:srgbClr val="376092"/>
              </a:solidFill>
            </a:endParaRPr>
          </a:p>
          <a:p>
            <a:pPr marL="0" lvl="0" indent="0">
              <a:spcBef>
                <a:spcPts val="0"/>
              </a:spcBef>
              <a:spcAft>
                <a:spcPts val="1600"/>
              </a:spcAft>
              <a:buNone/>
            </a:pPr>
            <a:endParaRPr/>
          </a:p>
        </p:txBody>
      </p:sp>
      <p:sp>
        <p:nvSpPr>
          <p:cNvPr id="90" name="Shape 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a:t>Create a Quick Student-Based Scenario</a:t>
            </a:r>
            <a:endParaRPr/>
          </a:p>
        </p:txBody>
      </p:sp>
      <p:sp>
        <p:nvSpPr>
          <p:cNvPr id="96" name="Shape 96"/>
          <p:cNvSpPr txBox="1">
            <a:spLocks noGrp="1"/>
          </p:cNvSpPr>
          <p:nvPr>
            <p:ph type="body" idx="1"/>
          </p:nvPr>
        </p:nvSpPr>
        <p:spPr>
          <a:xfrm>
            <a:off x="311700" y="1152475"/>
            <a:ext cx="8160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97" name="Shape 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pic>
        <p:nvPicPr>
          <p:cNvPr id="98" name="Shape 98"/>
          <p:cNvPicPr preferRelativeResize="0"/>
          <p:nvPr/>
        </p:nvPicPr>
        <p:blipFill>
          <a:blip r:embed="rId3">
            <a:alphaModFix/>
          </a:blip>
          <a:stretch>
            <a:fillRect/>
          </a:stretch>
        </p:blipFill>
        <p:spPr>
          <a:xfrm>
            <a:off x="311701" y="1185938"/>
            <a:ext cx="2942879" cy="1962875"/>
          </a:xfrm>
          <a:prstGeom prst="rect">
            <a:avLst/>
          </a:prstGeom>
          <a:noFill/>
          <a:ln>
            <a:noFill/>
          </a:ln>
        </p:spPr>
      </p:pic>
      <p:pic>
        <p:nvPicPr>
          <p:cNvPr id="99" name="Shape 99"/>
          <p:cNvPicPr preferRelativeResize="0"/>
          <p:nvPr/>
        </p:nvPicPr>
        <p:blipFill>
          <a:blip r:embed="rId4">
            <a:alphaModFix/>
          </a:blip>
          <a:stretch>
            <a:fillRect/>
          </a:stretch>
        </p:blipFill>
        <p:spPr>
          <a:xfrm>
            <a:off x="2889525" y="2116398"/>
            <a:ext cx="1070125" cy="1591598"/>
          </a:xfrm>
          <a:prstGeom prst="rect">
            <a:avLst/>
          </a:prstGeom>
          <a:noFill/>
          <a:ln>
            <a:noFill/>
          </a:ln>
        </p:spPr>
      </p:pic>
      <p:pic>
        <p:nvPicPr>
          <p:cNvPr id="100" name="Shape 100"/>
          <p:cNvPicPr preferRelativeResize="0"/>
          <p:nvPr/>
        </p:nvPicPr>
        <p:blipFill>
          <a:blip r:embed="rId5">
            <a:alphaModFix/>
          </a:blip>
          <a:stretch>
            <a:fillRect/>
          </a:stretch>
        </p:blipFill>
        <p:spPr>
          <a:xfrm>
            <a:off x="824475" y="3317050"/>
            <a:ext cx="1892352" cy="1427576"/>
          </a:xfrm>
          <a:prstGeom prst="rect">
            <a:avLst/>
          </a:prstGeom>
          <a:noFill/>
          <a:ln>
            <a:noFill/>
          </a:ln>
        </p:spPr>
      </p:pic>
      <p:pic>
        <p:nvPicPr>
          <p:cNvPr id="101" name="Shape 101"/>
          <p:cNvPicPr preferRelativeResize="0"/>
          <p:nvPr/>
        </p:nvPicPr>
        <p:blipFill>
          <a:blip r:embed="rId6">
            <a:alphaModFix/>
          </a:blip>
          <a:stretch>
            <a:fillRect/>
          </a:stretch>
        </p:blipFill>
        <p:spPr>
          <a:xfrm>
            <a:off x="4132350" y="1185950"/>
            <a:ext cx="4252400" cy="2823875"/>
          </a:xfrm>
          <a:prstGeom prst="rect">
            <a:avLst/>
          </a:prstGeom>
          <a:noFill/>
          <a:ln>
            <a:noFill/>
          </a:ln>
        </p:spPr>
      </p:pic>
      <p:pic>
        <p:nvPicPr>
          <p:cNvPr id="102" name="Shape 102"/>
          <p:cNvPicPr preferRelativeResize="0"/>
          <p:nvPr/>
        </p:nvPicPr>
        <p:blipFill>
          <a:blip r:embed="rId7">
            <a:alphaModFix/>
          </a:blip>
          <a:stretch>
            <a:fillRect/>
          </a:stretch>
        </p:blipFill>
        <p:spPr>
          <a:xfrm>
            <a:off x="4132343" y="3550351"/>
            <a:ext cx="1938780" cy="1427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Resolution S16 9.07</a:t>
            </a:r>
            <a:endParaRPr/>
          </a:p>
        </p:txBody>
      </p:sp>
      <p:sp>
        <p:nvSpPr>
          <p:cNvPr id="108" name="Shape 10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400"/>
              <a:t>Resolved, That the Academic Senate for California Community Colleges develop guidelines on the appropriate use of noncredit courses as prerequisites and co-requisites for credit courses that ensure the quality and rigor of the curriculum and distribute the guidelines by Spring 2017.</a:t>
            </a:r>
            <a:endParaRPr sz="2400"/>
          </a:p>
        </p:txBody>
      </p:sp>
      <p:sp>
        <p:nvSpPr>
          <p:cNvPr id="109" name="Shape 10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sp>
        <p:nvSpPr>
          <p:cNvPr id="110" name="Shape 110"/>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Where are we so far? </a:t>
            </a:r>
            <a:endParaRPr/>
          </a:p>
        </p:txBody>
      </p:sp>
      <p:sp>
        <p:nvSpPr>
          <p:cNvPr id="116" name="Shape 1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spcBef>
                <a:spcPts val="0"/>
              </a:spcBef>
              <a:spcAft>
                <a:spcPts val="0"/>
              </a:spcAft>
              <a:buSzPts val="2000"/>
              <a:buChar char="●"/>
            </a:pPr>
            <a:r>
              <a:rPr lang="en" sz="2000"/>
              <a:t>ASCCC Noncredit Committee</a:t>
            </a:r>
            <a:endParaRPr sz="2000"/>
          </a:p>
          <a:p>
            <a:pPr marL="457200" lvl="0" indent="-355600" rtl="0">
              <a:spcBef>
                <a:spcPts val="0"/>
              </a:spcBef>
              <a:spcAft>
                <a:spcPts val="0"/>
              </a:spcAft>
              <a:buSzPts val="2000"/>
              <a:buChar char="●"/>
            </a:pPr>
            <a:r>
              <a:rPr lang="en" sz="2000"/>
              <a:t>California Community Colleges Curriculum Committee (5C) Noncredit workgroup</a:t>
            </a:r>
            <a:endParaRPr sz="2000"/>
          </a:p>
          <a:p>
            <a:pPr marL="457200" lvl="0" indent="-355600" rtl="0">
              <a:spcBef>
                <a:spcPts val="0"/>
              </a:spcBef>
              <a:spcAft>
                <a:spcPts val="0"/>
              </a:spcAft>
              <a:buSzPts val="2000"/>
              <a:buChar char="●"/>
            </a:pPr>
            <a:r>
              <a:rPr lang="en" sz="2000"/>
              <a:t>Multiple conversations about the use of noncredit courses for pre-reqs and co-reqs</a:t>
            </a:r>
            <a:endParaRPr sz="2000"/>
          </a:p>
          <a:p>
            <a:pPr marL="457200" lvl="0" indent="-355600" rtl="0">
              <a:spcBef>
                <a:spcPts val="0"/>
              </a:spcBef>
              <a:spcAft>
                <a:spcPts val="0"/>
              </a:spcAft>
              <a:buSzPts val="2000"/>
              <a:buChar char="●"/>
            </a:pPr>
            <a:r>
              <a:rPr lang="en" sz="2000"/>
              <a:t>Turnover at the CCCCO led to delays in moving ahead</a:t>
            </a:r>
            <a:endParaRPr sz="2000"/>
          </a:p>
          <a:p>
            <a:pPr marL="457200" lvl="0" indent="-355600">
              <a:spcBef>
                <a:spcPts val="0"/>
              </a:spcBef>
              <a:spcAft>
                <a:spcPts val="0"/>
              </a:spcAft>
              <a:buSzPts val="2000"/>
              <a:buChar char="●"/>
            </a:pPr>
            <a:r>
              <a:rPr lang="en" sz="2000"/>
              <a:t>Upcoming revisions to </a:t>
            </a:r>
            <a:r>
              <a:rPr lang="en" sz="2000" i="1"/>
              <a:t>Noncredit at a Glance</a:t>
            </a:r>
            <a:r>
              <a:rPr lang="en" sz="2000"/>
              <a:t> and ASCCC paper </a:t>
            </a:r>
            <a:r>
              <a:rPr lang="en" sz="2000" i="1"/>
              <a:t>Noncredit Instruction: Opportunity and Challenge</a:t>
            </a:r>
            <a:r>
              <a:rPr lang="en" sz="2000"/>
              <a:t> (2009) </a:t>
            </a:r>
            <a:endParaRPr sz="2000"/>
          </a:p>
        </p:txBody>
      </p:sp>
      <p:sp>
        <p:nvSpPr>
          <p:cNvPr id="117" name="Shape 1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a:p>
        </p:txBody>
      </p:sp>
      <p:sp>
        <p:nvSpPr>
          <p:cNvPr id="118" name="Shape 118"/>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Title 5 §55002 (c) Standards and Criteria for Noncredit</a:t>
            </a:r>
            <a:endParaRPr sz="2400"/>
          </a:p>
        </p:txBody>
      </p:sp>
      <p:sp>
        <p:nvSpPr>
          <p:cNvPr id="124" name="Shape 1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A noncredit course is a course which, at a minimum is…</a:t>
            </a:r>
            <a:endParaRPr sz="2400"/>
          </a:p>
          <a:p>
            <a:pPr marL="914400" lvl="1" indent="-342900" rtl="0">
              <a:spcBef>
                <a:spcPts val="0"/>
              </a:spcBef>
              <a:spcAft>
                <a:spcPts val="0"/>
              </a:spcAft>
              <a:buSzPts val="1800"/>
              <a:buChar char="○"/>
            </a:pPr>
            <a:r>
              <a:rPr lang="en" sz="1800"/>
              <a:t>Recommended by the college and/or district curriculum committee</a:t>
            </a:r>
            <a:endParaRPr sz="1800"/>
          </a:p>
          <a:p>
            <a:pPr marL="914400" lvl="1" indent="-342900" rtl="0">
              <a:spcBef>
                <a:spcPts val="0"/>
              </a:spcBef>
              <a:spcAft>
                <a:spcPts val="0"/>
              </a:spcAft>
              <a:buSzPts val="1800"/>
              <a:buChar char="○"/>
            </a:pPr>
            <a:r>
              <a:rPr lang="en" sz="1800"/>
              <a:t>Approved by the district governing board as a course meeting the needs of enrolled students</a:t>
            </a:r>
            <a:endParaRPr sz="1800"/>
          </a:p>
          <a:p>
            <a:pPr marL="914400" lvl="1" indent="-342900" rtl="0">
              <a:spcBef>
                <a:spcPts val="0"/>
              </a:spcBef>
              <a:spcAft>
                <a:spcPts val="0"/>
              </a:spcAft>
              <a:buSzPts val="1800"/>
              <a:buChar char="○"/>
            </a:pPr>
            <a:r>
              <a:rPr lang="en" sz="1800"/>
              <a:t>For special populations - Immigrant Education, Parenting, Persons with Substantial Disabilities, Older Adults</a:t>
            </a:r>
            <a:endParaRPr sz="1800"/>
          </a:p>
          <a:p>
            <a:pPr marL="914400" lvl="1" indent="-342900" rtl="0">
              <a:spcBef>
                <a:spcPts val="0"/>
              </a:spcBef>
              <a:spcAft>
                <a:spcPts val="0"/>
              </a:spcAft>
              <a:buSzPts val="1800"/>
              <a:buChar char="○"/>
            </a:pPr>
            <a:r>
              <a:rPr lang="en" sz="1800"/>
              <a:t>Apportionment by positive attendance, not census</a:t>
            </a:r>
            <a:endParaRPr sz="1800"/>
          </a:p>
          <a:p>
            <a:pPr marL="914400" lvl="1" indent="-342900" rtl="0">
              <a:spcBef>
                <a:spcPts val="0"/>
              </a:spcBef>
              <a:spcAft>
                <a:spcPts val="0"/>
              </a:spcAft>
              <a:buSzPts val="1800"/>
              <a:buChar char="○"/>
            </a:pPr>
            <a:r>
              <a:rPr lang="en" sz="1800"/>
              <a:t>Title 5 § 58130 “No state aid or apportionment may be claimed on account of attendance of students in noncredit classes in dancing or recreational physical education”</a:t>
            </a:r>
            <a:endParaRPr sz="1800"/>
          </a:p>
        </p:txBody>
      </p:sp>
      <p:sp>
        <p:nvSpPr>
          <p:cNvPr id="125" name="Shape 1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8</a:t>
            </a:fld>
            <a:endParaRPr/>
          </a:p>
        </p:txBody>
      </p:sp>
      <p:sp>
        <p:nvSpPr>
          <p:cNvPr id="126" name="Shape 126"/>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Title 5 §55002 Standards and Criteria for Courses</a:t>
            </a:r>
            <a:endParaRPr/>
          </a:p>
        </p:txBody>
      </p:sp>
      <p:sp>
        <p:nvSpPr>
          <p:cNvPr id="132" name="Shape 1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dirty="0"/>
              <a:t>§55002 (a)2(D) Prerequisites and Corequisites. When the college and/or district curriculum committee determines, based on a review of the course outline of record, that a student would be </a:t>
            </a:r>
            <a:r>
              <a:rPr lang="en" sz="1800" b="1" dirty="0"/>
              <a:t>highly unlikely to receive a satisfactory grade unless the student has knowledge or skills not taught in the course</a:t>
            </a:r>
            <a:r>
              <a:rPr lang="en" sz="1800" dirty="0"/>
              <a:t>, then the course shall require prerequisites or corequisites </a:t>
            </a:r>
            <a:r>
              <a:rPr lang="en" dirty="0"/>
              <a:t>that are established, reviewed, and applied in accordance with the requirements of this article</a:t>
            </a:r>
            <a:endParaRPr dirty="0"/>
          </a:p>
          <a:p>
            <a:pPr marL="457200" lvl="0" indent="-342900" rtl="0">
              <a:spcBef>
                <a:spcPts val="0"/>
              </a:spcBef>
              <a:spcAft>
                <a:spcPts val="0"/>
              </a:spcAft>
              <a:buSzPts val="1800"/>
              <a:buChar char="●"/>
            </a:pPr>
            <a:r>
              <a:rPr lang="en" dirty="0"/>
              <a:t>Title 5 is s</a:t>
            </a:r>
            <a:r>
              <a:rPr lang="en" sz="1800" dirty="0"/>
              <a:t>ilent on the use of noncredit as a prerequisite to a credit c</a:t>
            </a:r>
            <a:r>
              <a:rPr lang="en" dirty="0"/>
              <a:t>ourse</a:t>
            </a:r>
            <a:endParaRPr dirty="0"/>
          </a:p>
          <a:p>
            <a:pPr marL="457200" lvl="0" indent="-342900" rtl="0">
              <a:spcBef>
                <a:spcPts val="0"/>
              </a:spcBef>
              <a:spcAft>
                <a:spcPts val="0"/>
              </a:spcAft>
              <a:buSzPts val="1800"/>
              <a:buChar char="●"/>
            </a:pPr>
            <a:r>
              <a:rPr lang="en" dirty="0"/>
              <a:t>Doesn’t say you can; doesn’t say you can’t</a:t>
            </a:r>
            <a:endParaRPr dirty="0"/>
          </a:p>
        </p:txBody>
      </p:sp>
      <p:sp>
        <p:nvSpPr>
          <p:cNvPr id="133" name="Shape 1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9</a:t>
            </a:fld>
            <a:endParaRPr/>
          </a:p>
        </p:txBody>
      </p:sp>
      <p:sp>
        <p:nvSpPr>
          <p:cNvPr id="134" name="Shape 134"/>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2056</Words>
  <Application>Microsoft Macintosh PowerPoint</Application>
  <PresentationFormat>On-screen Show (16:9)</PresentationFormat>
  <Paragraphs>152</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MS PGothic</vt:lpstr>
      <vt:lpstr>Arial</vt:lpstr>
      <vt:lpstr>Mangal</vt:lpstr>
      <vt:lpstr>Times New Roman</vt:lpstr>
      <vt:lpstr>Simple Light</vt:lpstr>
      <vt:lpstr>Laying the Groundwork: Noncredit Courses as Prerequisites and Corequisites to Credit Courses</vt:lpstr>
      <vt:lpstr>Description</vt:lpstr>
      <vt:lpstr>Why Noncredit?</vt:lpstr>
      <vt:lpstr>Keep  Your Noncredit Program as the Initial Framework for the Information in this Presentation</vt:lpstr>
      <vt:lpstr>Create a Quick Student-Based Scenario</vt:lpstr>
      <vt:lpstr>Resolution S16 9.07</vt:lpstr>
      <vt:lpstr>Where are we so far? </vt:lpstr>
      <vt:lpstr>Title 5 §55002 (c) Standards and Criteria for Noncredit</vt:lpstr>
      <vt:lpstr>Title 5 §55002 Standards and Criteria for Courses</vt:lpstr>
      <vt:lpstr>Title 5 §55003 Policies for Prerequisites, Corequisites and Advisories on Recommended Preparation</vt:lpstr>
      <vt:lpstr>Title 5 §55003 Policies for Prerequisites, Corequisites and Advisories on Recommended Preparation</vt:lpstr>
      <vt:lpstr>Title 5 §58106 Limitations on Enrollment </vt:lpstr>
      <vt:lpstr>Title 5 §58106 Limitations on Enrollment </vt:lpstr>
      <vt:lpstr>Title 5 §58106 Limitations on Enrollment </vt:lpstr>
      <vt:lpstr>What about AB 705?</vt:lpstr>
      <vt:lpstr>What about AB 705?</vt:lpstr>
      <vt:lpstr>What about AB 705?</vt:lpstr>
      <vt:lpstr>What about AB 705?</vt:lpstr>
      <vt:lpstr>Noncredit and Guided Pathways</vt:lpstr>
      <vt:lpstr>Noncredit and Guided Pathways</vt:lpstr>
      <vt:lpstr>Conversations around Adding Noncredit Requisites to Credit</vt:lpstr>
      <vt:lpstr>Where to Begin?</vt:lpstr>
      <vt:lpstr>Resources</vt:lpstr>
      <vt:lpstr>PowerPoint Presentation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Laying the Groundwork: Noncredit Courses as Prerequisites and Corequisites to Credit Courses</dc:title>
  <cp:lastModifiedBy>Randy Beach</cp:lastModifiedBy>
  <cp:revision>3</cp:revision>
  <dcterms:modified xsi:type="dcterms:W3CDTF">2018-05-08T19:30:42Z</dcterms:modified>
</cp:coreProperties>
</file>