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Lst>
  <p:notesMasterIdLst>
    <p:notesMasterId r:id="rId16"/>
  </p:notesMasterIdLst>
  <p:handoutMasterIdLst>
    <p:handoutMasterId r:id="rId17"/>
  </p:handoutMasterIdLst>
  <p:sldIdLst>
    <p:sldId id="256" r:id="rId3"/>
    <p:sldId id="268" r:id="rId4"/>
    <p:sldId id="269" r:id="rId5"/>
    <p:sldId id="270" r:id="rId6"/>
    <p:sldId id="271" r:id="rId7"/>
    <p:sldId id="272" r:id="rId8"/>
    <p:sldId id="273" r:id="rId9"/>
    <p:sldId id="274" r:id="rId10"/>
    <p:sldId id="266" r:id="rId11"/>
    <p:sldId id="267" r:id="rId12"/>
    <p:sldId id="275" r:id="rId13"/>
    <p:sldId id="276" r:id="rId14"/>
    <p:sldId id="265" r:id="rId15"/>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63" autoAdjust="0"/>
    <p:restoredTop sz="75607" autoAdjust="0"/>
  </p:normalViewPr>
  <p:slideViewPr>
    <p:cSldViewPr snapToGrid="0">
      <p:cViewPr>
        <p:scale>
          <a:sx n="72" d="100"/>
          <a:sy n="72" d="100"/>
        </p:scale>
        <p:origin x="-1096" y="-2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E7DDBBE9-0D9B-EF41-A34B-D9F32579456F}" type="datetimeFigureOut">
              <a:rPr lang="en-US" smtClean="0"/>
              <a:t>6/9/16</a:t>
            </a:fld>
            <a:endParaRPr lang="en-US" dirty="0"/>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133792CE-9C0E-C04A-BA57-1D94BB4C1C8E}" type="slidenum">
              <a:rPr lang="en-US" smtClean="0"/>
              <a:t>‹#›</a:t>
            </a:fld>
            <a:endParaRPr lang="en-US" dirty="0"/>
          </a:p>
        </p:txBody>
      </p:sp>
    </p:spTree>
    <p:extLst>
      <p:ext uri="{BB962C8B-B14F-4D97-AF65-F5344CB8AC3E}">
        <p14:creationId xmlns:p14="http://schemas.microsoft.com/office/powerpoint/2010/main" val="9454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idx="1"/>
          </p:nvPr>
        </p:nvSpPr>
        <p:spPr>
          <a:xfrm>
            <a:off x="3939466" y="0"/>
            <a:ext cx="3013763" cy="463647"/>
          </a:xfrm>
          <a:prstGeom prst="rect">
            <a:avLst/>
          </a:prstGeom>
        </p:spPr>
        <p:txBody>
          <a:bodyPr vert="horz" lIns="92546" tIns="46273" rIns="92546" bIns="46273" rtlCol="0"/>
          <a:lstStyle>
            <a:lvl1pPr algn="r">
              <a:defRPr sz="1200"/>
            </a:lvl1pPr>
          </a:lstStyle>
          <a:p>
            <a:fld id="{8A5B517A-71EB-4509-BAE5-189BC8583ACC}" type="datetimeFigureOut">
              <a:rPr lang="en-US" smtClean="0"/>
              <a:t>6/9/16</a:t>
            </a:fld>
            <a:endParaRPr lang="en-US" dirty="0"/>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46" tIns="46273" rIns="92546" bIns="46273" rtlCol="0" anchor="ctr"/>
          <a:lstStyle/>
          <a:p>
            <a:endParaRPr lang="en-US" dirty="0"/>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46" tIns="46273" rIns="92546" bIns="462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2546" tIns="46273" rIns="92546" bIns="46273"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This</a:t>
            </a:r>
            <a:r>
              <a:rPr lang="en-US" baseline="0" dirty="0" smtClean="0"/>
              <a:t> slide and the ones that follow</a:t>
            </a:r>
            <a:r>
              <a:rPr lang="en-US" dirty="0" smtClean="0"/>
              <a:t> are a summary of the article “How Diversity Makes Us</a:t>
            </a:r>
            <a:r>
              <a:rPr lang="en-US" baseline="0" dirty="0" smtClean="0"/>
              <a:t> Smarter” published in </a:t>
            </a:r>
            <a:r>
              <a:rPr lang="en-US" i="1" baseline="0" dirty="0" smtClean="0"/>
              <a:t>Scientific American</a:t>
            </a:r>
            <a:r>
              <a:rPr lang="en-US" i="0" baseline="0" dirty="0" smtClean="0"/>
              <a:t> </a:t>
            </a:r>
            <a:r>
              <a:rPr lang="en-US" i="0" dirty="0" smtClean="0"/>
              <a:t>http</a:t>
            </a:r>
            <a:r>
              <a:rPr lang="en-US" dirty="0" smtClean="0"/>
              <a:t>://</a:t>
            </a:r>
            <a:r>
              <a:rPr lang="en-US" dirty="0" err="1" smtClean="0"/>
              <a:t>www.scientificamerican.com</a:t>
            </a:r>
            <a:r>
              <a:rPr lang="en-US" dirty="0" smtClean="0"/>
              <a:t>/article/how-diversity-makes-us-smarter/</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dirty="0"/>
          </a:p>
        </p:txBody>
      </p:sp>
    </p:spTree>
    <p:extLst>
      <p:ext uri="{BB962C8B-B14F-4D97-AF65-F5344CB8AC3E}">
        <p14:creationId xmlns:p14="http://schemas.microsoft.com/office/powerpoint/2010/main" val="229848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dirty="0"/>
          </a:p>
        </p:txBody>
      </p:sp>
    </p:spTree>
    <p:extLst>
      <p:ext uri="{BB962C8B-B14F-4D97-AF65-F5344CB8AC3E}">
        <p14:creationId xmlns:p14="http://schemas.microsoft.com/office/powerpoint/2010/main" val="3108301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Quote from: </a:t>
            </a:r>
            <a:r>
              <a:rPr lang="en-US" sz="1200" dirty="0" smtClean="0"/>
              <a:t>Harvard Business Review, September-October 1996</a:t>
            </a:r>
            <a:r>
              <a:rPr lang="en-US" sz="1200" baseline="0" dirty="0" smtClean="0"/>
              <a:t> </a:t>
            </a:r>
            <a:r>
              <a:rPr lang="en-US" sz="1200" dirty="0" smtClean="0"/>
              <a:t>Making Differences Matter:  A New Paradigm for Managing Diversity</a:t>
            </a:r>
          </a:p>
          <a:p>
            <a:pPr marL="0" indent="0">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9</a:t>
            </a:fld>
            <a:endParaRPr lang="en-US" dirty="0"/>
          </a:p>
        </p:txBody>
      </p:sp>
    </p:spTree>
    <p:extLst>
      <p:ext uri="{BB962C8B-B14F-4D97-AF65-F5344CB8AC3E}">
        <p14:creationId xmlns:p14="http://schemas.microsoft.com/office/powerpoint/2010/main" val="3099172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From: </a:t>
            </a:r>
            <a:r>
              <a:rPr lang="en-US" dirty="0" smtClean="0"/>
              <a:t>Andres Tapia,  Chief Diversity Officer/Emerging Workforce Solutions Leader Hewitt Associates LLC, worldwide provider of human resources outsourcing and consulting services --- September, 2006</a:t>
            </a:r>
            <a:r>
              <a:rPr lang="en-US" baseline="0" dirty="0" smtClean="0"/>
              <a:t> </a:t>
            </a:r>
            <a:r>
              <a:rPr lang="en-US" dirty="0" smtClean="0"/>
              <a:t>Beyond Best Practices: New Strategies  for Diversity Breakthroughs</a:t>
            </a:r>
          </a:p>
          <a:p>
            <a:pPr marL="0" indent="0">
              <a:buNone/>
            </a:pPr>
            <a:endParaRPr lang="en-US" dirty="0" smtClean="0"/>
          </a:p>
          <a:p>
            <a:pPr marL="0" indent="0">
              <a:buNone/>
            </a:pPr>
            <a:r>
              <a:rPr lang="en-US" dirty="0" smtClean="0"/>
              <a:t>Tolerance is simply agreeing to disagree.</a:t>
            </a:r>
            <a:r>
              <a:rPr lang="en-US" baseline="0" dirty="0" smtClean="0"/>
              <a:t> It’s allowing you to be different and not necessarily engaging with you through those differences.</a:t>
            </a:r>
          </a:p>
          <a:p>
            <a:pPr marL="0" indent="0">
              <a:buNone/>
            </a:pPr>
            <a:r>
              <a:rPr lang="en-US" baseline="0" dirty="0" smtClean="0"/>
              <a:t>Sensitivity can be simply being mindful not to say certain things around another person and again isn’t necessarily suggesting an active engagement with others.</a:t>
            </a:r>
            <a:endParaRPr lang="en-US" dirty="0" smtClean="0"/>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dirty="0"/>
          </a:p>
        </p:txBody>
      </p:sp>
    </p:spTree>
    <p:extLst>
      <p:ext uri="{BB962C8B-B14F-4D97-AF65-F5344CB8AC3E}">
        <p14:creationId xmlns:p14="http://schemas.microsoft.com/office/powerpoint/2010/main" val="2989615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previous slide we talked about colleagues bringing more of themselves. We also want to talk about ways that we can invite more from others.</a:t>
            </a:r>
          </a:p>
          <a:p>
            <a:endParaRPr lang="en-US" dirty="0" smtClean="0"/>
          </a:p>
          <a:p>
            <a:r>
              <a:rPr lang="en-US" dirty="0" smtClean="0"/>
              <a:t>Potential</a:t>
            </a:r>
            <a:r>
              <a:rPr lang="en-US" baseline="0" dirty="0" smtClean="0"/>
              <a:t> answers to first question: student clubs, extremely extended office hours, sporting events</a:t>
            </a:r>
          </a:p>
          <a:p>
            <a:r>
              <a:rPr lang="en-US" baseline="0" dirty="0" smtClean="0"/>
              <a:t>Second question: the lone LGBTQ faculty working with the Gay/Straight Alliance; the one Latino faculty in the English department teaching in a learning community, coordinating dual enrollment, and organizing high school outreach programs</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11</a:t>
            </a:fld>
            <a:endParaRPr lang="en-US" dirty="0"/>
          </a:p>
        </p:txBody>
      </p:sp>
    </p:spTree>
    <p:extLst>
      <p:ext uri="{BB962C8B-B14F-4D97-AF65-F5344CB8AC3E}">
        <p14:creationId xmlns:p14="http://schemas.microsoft.com/office/powerpoint/2010/main" val="74007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punch could be that faculty member naming for you their</a:t>
            </a:r>
            <a:r>
              <a:rPr lang="en-US" baseline="0" dirty="0" smtClean="0"/>
              <a:t> perception of the Senate (or even you) and why they wouldn’t want to be involved in a body like “yours” communicating that they think the ownership of the body lies within the hands of a certain few.</a:t>
            </a:r>
          </a:p>
          <a:p>
            <a:endParaRPr lang="en-US" baseline="0" dirty="0" smtClean="0"/>
          </a:p>
          <a:p>
            <a:r>
              <a:rPr lang="en-US" baseline="0" dirty="0" smtClean="0"/>
              <a:t>The hand reaching out to pick you up may very well be the hand that had punched you to begin with. How you receive someone’s truth (regardless of whether you accept that truth or not) may decide whether or not they trust you enough to stay engaged with the Senate.</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dirty="0"/>
          </a:p>
        </p:txBody>
      </p:sp>
    </p:spTree>
    <p:extLst>
      <p:ext uri="{BB962C8B-B14F-4D97-AF65-F5344CB8AC3E}">
        <p14:creationId xmlns:p14="http://schemas.microsoft.com/office/powerpoint/2010/main" val="427953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098C2CB3-B516-EE44-9605-73B81A064C8B}" type="datetime1">
              <a:rPr lang="en-US" smtClean="0">
                <a:solidFill>
                  <a:prstClr val="black">
                    <a:tint val="75000"/>
                  </a:prstClr>
                </a:solidFill>
              </a:rPr>
              <a:t>6/9/16</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D94DF1-9BDA-7F4E-85AC-A274FE085970}" type="datetime1">
              <a:rPr lang="en-US" smtClean="0">
                <a:solidFill>
                  <a:prstClr val="black">
                    <a:tint val="75000"/>
                  </a:prstClr>
                </a:solidFill>
              </a:rPr>
              <a:t>6/9/16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BF743-39C6-C54A-964D-56592E26CAF4}" type="datetime1">
              <a:rPr lang="en-US" smtClean="0">
                <a:solidFill>
                  <a:prstClr val="black">
                    <a:tint val="75000"/>
                  </a:prstClr>
                </a:solidFill>
              </a:rPr>
              <a:t>6/9/16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40F57-7562-1B49-AC13-6AA6438A79D4}" type="datetime1">
              <a:rPr lang="en-US" smtClean="0">
                <a:solidFill>
                  <a:prstClr val="black">
                    <a:tint val="75000"/>
                  </a:prstClr>
                </a:solidFill>
              </a:rPr>
              <a:t>6/9/16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88A15-1236-6346-8534-3E0F7842CE14}" type="datetime1">
              <a:rPr lang="en-US" smtClean="0">
                <a:solidFill>
                  <a:prstClr val="black">
                    <a:tint val="75000"/>
                  </a:prstClr>
                </a:solidFill>
              </a:rPr>
              <a:t>6/9/16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1D1576-879A-9F4B-BDC4-1D5F3A0392C6}" type="datetime1">
              <a:rPr lang="en-US" smtClean="0">
                <a:solidFill>
                  <a:prstClr val="black">
                    <a:tint val="75000"/>
                  </a:prstClr>
                </a:solidFill>
              </a:rPr>
              <a:t>6/9/16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74C8BF-AC3E-9645-96E2-7BEB62649CBE}" type="datetime1">
              <a:rPr lang="en-US" smtClean="0">
                <a:solidFill>
                  <a:prstClr val="black">
                    <a:tint val="75000"/>
                  </a:prstClr>
                </a:solidFill>
              </a:rPr>
              <a:t>6/9/16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5D691A-9B86-2A4A-BFEC-80C618A0AB86}" type="datetime1">
              <a:rPr lang="en-US" smtClean="0"/>
              <a:t>6/9/16</a:t>
            </a:fld>
            <a:endParaRPr lang="en-US" dirty="0"/>
          </a:p>
        </p:txBody>
      </p:sp>
      <p:sp>
        <p:nvSpPr>
          <p:cNvPr id="6" name="Footer Placeholder 5"/>
          <p:cNvSpPr>
            <a:spLocks noGrp="1"/>
          </p:cNvSpPr>
          <p:nvPr>
            <p:ph type="ftr" sz="quarter" idx="11"/>
          </p:nvPr>
        </p:nvSpPr>
        <p:spPr/>
        <p:txBody>
          <a:bodyPr/>
          <a:lstStyle/>
          <a:p>
            <a:r>
              <a:rPr lang="en-US" dirty="0" smtClean="0"/>
              <a:t>ASCCC Plenary , April 21-23, 2016, Sacramento, CA</a:t>
            </a:r>
            <a:endParaRPr lang="en-US" dirty="0"/>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C67C39-6DD3-5546-B4F6-42F1249EE811}" type="datetime1">
              <a:rPr lang="en-US" smtClean="0"/>
              <a:t>6/9/16</a:t>
            </a:fld>
            <a:endParaRPr lang="en-US" dirty="0"/>
          </a:p>
        </p:txBody>
      </p:sp>
      <p:sp>
        <p:nvSpPr>
          <p:cNvPr id="4" name="Footer Placeholder 3"/>
          <p:cNvSpPr>
            <a:spLocks noGrp="1"/>
          </p:cNvSpPr>
          <p:nvPr>
            <p:ph type="ftr" sz="quarter" idx="11"/>
          </p:nvPr>
        </p:nvSpPr>
        <p:spPr/>
        <p:txBody>
          <a:bodyPr/>
          <a:lstStyle/>
          <a:p>
            <a:r>
              <a:rPr lang="en-US" dirty="0" smtClean="0"/>
              <a:t>ASCCC Plenary , April 21-23, 2016, Sacramento,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6E7C5-637C-7D46-B32F-175663A0F11A}" type="datetime1">
              <a:rPr lang="en-US" smtClean="0"/>
              <a:t>6/9/16</a:t>
            </a:fld>
            <a:endParaRPr lang="en-US" dirty="0"/>
          </a:p>
        </p:txBody>
      </p:sp>
      <p:sp>
        <p:nvSpPr>
          <p:cNvPr id="3" name="Footer Placeholder 2"/>
          <p:cNvSpPr>
            <a:spLocks noGrp="1"/>
          </p:cNvSpPr>
          <p:nvPr>
            <p:ph type="ftr" sz="quarter" idx="11"/>
          </p:nvPr>
        </p:nvSpPr>
        <p:spPr/>
        <p:txBody>
          <a:bodyPr/>
          <a:lstStyle/>
          <a:p>
            <a:r>
              <a:rPr lang="en-US" dirty="0" smtClean="0"/>
              <a:t>ASCCC Plenary , April 21-23, 2016, Sacramento, CA</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205554098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9C1D2A13-CDF3-0C46-BE3F-3F04B86F20BE}" type="datetime1">
              <a:rPr lang="en-US" smtClean="0">
                <a:solidFill>
                  <a:prstClr val="black">
                    <a:tint val="75000"/>
                  </a:prstClr>
                </a:solidFill>
              </a:rPr>
              <a:t>6/9/16</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A9378F-E0D2-5D44-9E8F-F83CEA804C83}" type="datetime1">
              <a:rPr lang="en-US" smtClean="0">
                <a:solidFill>
                  <a:prstClr val="black">
                    <a:tint val="75000"/>
                  </a:prstClr>
                </a:solidFill>
              </a:rPr>
              <a:t>6/9/16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7C18F5-030C-EF4D-B00C-4C2E421CF1F7}" type="datetime1">
              <a:rPr lang="en-US" smtClean="0">
                <a:solidFill>
                  <a:prstClr val="black">
                    <a:tint val="75000"/>
                  </a:prstClr>
                </a:solidFill>
              </a:rPr>
              <a:t>6/9/16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F6EC9E-0C53-0D4E-867A-B45A0DC2026C}" type="datetime1">
              <a:rPr lang="en-US" smtClean="0">
                <a:solidFill>
                  <a:prstClr val="black">
                    <a:tint val="75000"/>
                  </a:prstClr>
                </a:solidFill>
              </a:rPr>
              <a:t>6/9/16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D20E40-E47B-D84F-BAFA-B758088C1F63}" type="datetime1">
              <a:rPr lang="en-US" smtClean="0">
                <a:solidFill>
                  <a:prstClr val="black">
                    <a:tint val="75000"/>
                  </a:prstClr>
                </a:solidFill>
              </a:rPr>
              <a:t>6/9/16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5.xml"/><Relationship Id="rId12" Type="http://schemas.openxmlformats.org/officeDocument/2006/relationships/theme" Target="../theme/theme2.xml"/><Relationship Id="rId13" Type="http://schemas.openxmlformats.org/officeDocument/2006/relationships/image" Target="../media/image2.jpg"/><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 Id="rId9" Type="http://schemas.openxmlformats.org/officeDocument/2006/relationships/slideLayout" Target="../slideLayouts/slideLayout13.xml"/><Relationship Id="rId10"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823B6-208C-6249-BAA6-74C0F6E55D94}" type="datetime1">
              <a:rPr lang="en-US" smtClean="0">
                <a:solidFill>
                  <a:prstClr val="black">
                    <a:tint val="75000"/>
                  </a:prstClr>
                </a:solidFill>
              </a:rPr>
              <a:t>6/9/16</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15B20-90CF-2F4A-AACE-82338E7DF0D1}" type="datetime1">
              <a:rPr lang="en-US" smtClean="0">
                <a:solidFill>
                  <a:prstClr val="black">
                    <a:tint val="75000"/>
                  </a:prstClr>
                </a:solidFill>
              </a:rPr>
              <a:t>6/9/16</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ASCCC Plenary , April 21-23, 2016, Sacramento,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i="0" dirty="0" smtClean="0"/>
              <a:t>No Pain, No Gain</a:t>
            </a:r>
            <a:r>
              <a:rPr lang="en-US" i="0" dirty="0" smtClean="0"/>
              <a:t>:</a:t>
            </a:r>
            <a:r>
              <a:rPr lang="en-US" i="0" dirty="0" smtClean="0"/>
              <a:t/>
            </a:r>
            <a:br>
              <a:rPr lang="en-US" i="0" dirty="0" smtClean="0"/>
            </a:br>
            <a:r>
              <a:rPr lang="en-US" i="0" dirty="0" smtClean="0"/>
              <a:t>Making </a:t>
            </a:r>
            <a:r>
              <a:rPr lang="en-US" i="0" dirty="0" smtClean="0"/>
              <a:t>Inclusion</a:t>
            </a:r>
            <a:r>
              <a:rPr lang="en-US" i="0" dirty="0" smtClean="0"/>
              <a:t> </a:t>
            </a:r>
            <a:r>
              <a:rPr lang="en-US" i="0" dirty="0" smtClean="0"/>
              <a:t>Work</a:t>
            </a:r>
            <a:endParaRPr lang="en-US" i="0" dirty="0"/>
          </a:p>
        </p:txBody>
      </p:sp>
      <p:sp>
        <p:nvSpPr>
          <p:cNvPr id="3" name="Subtitle 2"/>
          <p:cNvSpPr>
            <a:spLocks noGrp="1"/>
          </p:cNvSpPr>
          <p:nvPr>
            <p:ph type="subTitle" idx="1"/>
          </p:nvPr>
        </p:nvSpPr>
        <p:spPr/>
        <p:txBody>
          <a:bodyPr>
            <a:normAutofit fontScale="77500" lnSpcReduction="20000"/>
          </a:bodyPr>
          <a:lstStyle/>
          <a:p>
            <a:r>
              <a:rPr lang="en-US" sz="1800" i="0" dirty="0" smtClean="0"/>
              <a:t>Conan McKay, ASCCC Executive Committee</a:t>
            </a:r>
          </a:p>
          <a:p>
            <a:r>
              <a:rPr lang="en-US" sz="1800" i="0" dirty="0" smtClean="0"/>
              <a:t>Mendocino College</a:t>
            </a:r>
          </a:p>
          <a:p>
            <a:r>
              <a:rPr lang="en-US" sz="1800" i="0" dirty="0" smtClean="0"/>
              <a:t>Cleavon Smith,  ASCCC Executive Committee</a:t>
            </a:r>
          </a:p>
          <a:p>
            <a:r>
              <a:rPr lang="en-US" sz="1800" i="0" dirty="0" smtClean="0"/>
              <a:t>Berkeley City College</a:t>
            </a:r>
          </a:p>
          <a:p>
            <a:r>
              <a:rPr lang="en-US" sz="1600" i="0" dirty="0" smtClean="0"/>
              <a:t>Spring 2016 ASCCC Leadership Institute</a:t>
            </a:r>
          </a:p>
          <a:p>
            <a:r>
              <a:rPr lang="en-US" sz="1600" i="0" dirty="0" smtClean="0"/>
              <a:t>June 2016</a:t>
            </a:r>
          </a:p>
          <a:p>
            <a:endParaRPr lang="en-US" sz="1800" i="0" dirty="0"/>
          </a:p>
          <a:p>
            <a:endParaRPr lang="en-US" sz="1800" i="0" dirty="0"/>
          </a:p>
        </p:txBody>
      </p:sp>
    </p:spTree>
    <p:extLst>
      <p:ext uri="{BB962C8B-B14F-4D97-AF65-F5344CB8AC3E}">
        <p14:creationId xmlns:p14="http://schemas.microsoft.com/office/powerpoint/2010/main" val="295859836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Yay, Diversity…but…</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“It </a:t>
            </a:r>
            <a:r>
              <a:rPr lang="en-US" dirty="0"/>
              <a:t>turns out that the warm, let’s-all-get-along connotations of inclusion are misleading. Inclusion is hard.  Very hard. Harder than awareness. Harder than tolerance and sensitivity.  Harder than diversity itself.  Diversity is about getting a mix, and that’s difficult enough when we take into account diversity sourcing, interviewing, hiring, and onboarding.  But inclusion is about how to make the mix work.  Now that we have increased diversity, how do we ensure that all individuals, whether or not they reflect the norms of the demographic group they’re a part of, feel included in the corporation’s overall community?”</a:t>
            </a:r>
          </a:p>
          <a:p>
            <a:pPr marL="0" indent="0">
              <a:buNone/>
            </a:pPr>
            <a:endParaRPr lang="en-US"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ASCCC Leadership Institute , June 2016, Riverside,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7666956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Inviting More/Bringing More</a:t>
            </a:r>
            <a:endParaRPr lang="en-US" dirty="0"/>
          </a:p>
        </p:txBody>
      </p:sp>
      <p:sp>
        <p:nvSpPr>
          <p:cNvPr id="3" name="Content Placeholder 2"/>
          <p:cNvSpPr>
            <a:spLocks noGrp="1"/>
          </p:cNvSpPr>
          <p:nvPr>
            <p:ph idx="1"/>
          </p:nvPr>
        </p:nvSpPr>
        <p:spPr/>
        <p:txBody>
          <a:bodyPr/>
          <a:lstStyle/>
          <a:p>
            <a:pPr marL="0" indent="0">
              <a:buNone/>
            </a:pPr>
            <a:r>
              <a:rPr lang="en-US" dirty="0" smtClean="0"/>
              <a:t>Where do many faculty engage with the college/students beyond the classroom but not through or with the Senate?</a:t>
            </a:r>
          </a:p>
          <a:p>
            <a:pPr marL="0" indent="0">
              <a:buNone/>
            </a:pPr>
            <a:endParaRPr lang="en-US" dirty="0"/>
          </a:p>
          <a:p>
            <a:pPr marL="0" indent="0">
              <a:buNone/>
            </a:pPr>
            <a:r>
              <a:rPr lang="en-US" dirty="0" smtClean="0"/>
              <a:t>Who are the culturally taxed faculty at your college?</a:t>
            </a:r>
          </a:p>
          <a:p>
            <a:pPr marL="0" indent="0">
              <a:buNone/>
            </a:pPr>
            <a:endParaRPr lang="en-US" dirty="0" smtClean="0"/>
          </a:p>
          <a:p>
            <a:pPr marL="0" indent="0">
              <a:buNone/>
            </a:pPr>
            <a:r>
              <a:rPr lang="en-US" dirty="0" smtClean="0"/>
              <a:t>How do we build on that engagement or collectively hold what the culturally taxed faculty are currently “responsible” to hold?</a:t>
            </a:r>
            <a:endParaRPr lang="en-US"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ASCCC Leadership Institute , June 2016, 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295355208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Inviting More/Bringing More</a:t>
            </a:r>
          </a:p>
        </p:txBody>
      </p:sp>
      <p:sp>
        <p:nvSpPr>
          <p:cNvPr id="3" name="Content Placeholder 2"/>
          <p:cNvSpPr>
            <a:spLocks noGrp="1"/>
          </p:cNvSpPr>
          <p:nvPr>
            <p:ph idx="1"/>
          </p:nvPr>
        </p:nvSpPr>
        <p:spPr/>
        <p:txBody>
          <a:bodyPr>
            <a:normAutofit/>
          </a:bodyPr>
          <a:lstStyle/>
          <a:p>
            <a:r>
              <a:rPr lang="en-US" sz="3200" dirty="0" smtClean="0"/>
              <a:t>Be prepared to be punched in the face</a:t>
            </a:r>
          </a:p>
          <a:p>
            <a:endParaRPr lang="en-US" sz="3200" dirty="0"/>
          </a:p>
          <a:p>
            <a:r>
              <a:rPr lang="en-US" sz="3200" dirty="0" smtClean="0"/>
              <a:t>Grab a hand for help getting off the mat and stay in the ring</a:t>
            </a:r>
            <a:endParaRPr lang="en-US" sz="3200"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ASCCC Leadership Institute , June 2016, 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115437153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smtClean="0"/>
              <a:t>“</a:t>
            </a:r>
            <a:endParaRPr lang="en-US" dirty="0"/>
          </a:p>
        </p:txBody>
      </p:sp>
      <p:sp>
        <p:nvSpPr>
          <p:cNvPr id="8" name="Footer Placeholder 7"/>
          <p:cNvSpPr>
            <a:spLocks noGrp="1"/>
          </p:cNvSpPr>
          <p:nvPr>
            <p:ph type="ftr" sz="quarter" idx="11"/>
          </p:nvPr>
        </p:nvSpPr>
        <p:spPr/>
        <p:txBody>
          <a:bodyPr/>
          <a:lstStyle/>
          <a:p>
            <a:r>
              <a:rPr lang="en-US" dirty="0">
                <a:solidFill>
                  <a:prstClr val="black">
                    <a:tint val="75000"/>
                  </a:prstClr>
                </a:solidFill>
              </a:rPr>
              <a:t>ASCCC Leadership Institute , June 2016, Riverside, CA</a:t>
            </a:r>
          </a:p>
        </p:txBody>
      </p:sp>
      <p:sp>
        <p:nvSpPr>
          <p:cNvPr id="9" name="Slide Number Placeholder 8"/>
          <p:cNvSpPr>
            <a:spLocks noGrp="1"/>
          </p:cNvSpPr>
          <p:nvPr>
            <p:ph type="sldNum" sz="quarter" idx="12"/>
          </p:nvPr>
        </p:nvSpPr>
        <p:spPr/>
        <p:txBody>
          <a:bodyPr/>
          <a:lstStyle/>
          <a:p>
            <a:fld id="{F01EB0EE-5C55-4A20-9AF4-1E061F85A2B6}" type="slidenum">
              <a:rPr lang="en-US" smtClean="0"/>
              <a:t>13</a:t>
            </a:fld>
            <a:endParaRPr lang="en-US" dirty="0"/>
          </a:p>
        </p:txBody>
      </p:sp>
      <p:sp>
        <p:nvSpPr>
          <p:cNvPr id="11" name="Text Placeholder 2"/>
          <p:cNvSpPr txBox="1">
            <a:spLocks/>
          </p:cNvSpPr>
          <p:nvPr/>
        </p:nvSpPr>
        <p:spPr>
          <a:xfrm>
            <a:off x="838200" y="4386265"/>
            <a:ext cx="105156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i="0" cap="all" dirty="0" smtClean="0"/>
              <a:t>Questions?</a:t>
            </a:r>
          </a:p>
          <a:p>
            <a:pPr marL="0" indent="0" algn="ctr">
              <a:buNone/>
            </a:pPr>
            <a:r>
              <a:rPr lang="en-US" cap="all" dirty="0" smtClean="0"/>
              <a:t> </a:t>
            </a:r>
            <a:endParaRPr lang="en-US" cap="all" dirty="0"/>
          </a:p>
        </p:txBody>
      </p:sp>
    </p:spTree>
    <p:extLst>
      <p:ext uri="{BB962C8B-B14F-4D97-AF65-F5344CB8AC3E}">
        <p14:creationId xmlns:p14="http://schemas.microsoft.com/office/powerpoint/2010/main" val="289724399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Pain, No Gain</a:t>
            </a:r>
            <a:r>
              <a:rPr lang="en-US" baseline="30000"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The Pain is real…Diversity may cause:</a:t>
            </a:r>
          </a:p>
          <a:p>
            <a:pPr lvl="1"/>
            <a:r>
              <a:rPr lang="en-US" dirty="0" smtClean="0"/>
              <a:t>Discomfort</a:t>
            </a:r>
          </a:p>
          <a:p>
            <a:pPr lvl="1"/>
            <a:r>
              <a:rPr lang="en-US" dirty="0" smtClean="0"/>
              <a:t>Rougher interactions</a:t>
            </a:r>
          </a:p>
          <a:p>
            <a:pPr lvl="1"/>
            <a:r>
              <a:rPr lang="en-US" dirty="0" smtClean="0"/>
              <a:t>Lack of trust</a:t>
            </a:r>
          </a:p>
          <a:p>
            <a:pPr lvl="1"/>
            <a:r>
              <a:rPr lang="en-US" dirty="0" smtClean="0"/>
              <a:t>Greater perceived interpersonal conflict</a:t>
            </a:r>
          </a:p>
          <a:p>
            <a:pPr lvl="1"/>
            <a:r>
              <a:rPr lang="en-US" dirty="0" smtClean="0"/>
              <a:t>Lower communication</a:t>
            </a:r>
          </a:p>
          <a:p>
            <a:pPr lvl="1"/>
            <a:r>
              <a:rPr lang="en-US" dirty="0" smtClean="0"/>
              <a:t>Less cohesion</a:t>
            </a:r>
          </a:p>
          <a:p>
            <a:pPr lvl="1"/>
            <a:r>
              <a:rPr lang="en-US" dirty="0" smtClean="0"/>
              <a:t>More concern about disrespect</a:t>
            </a:r>
            <a:endParaRPr lang="en-US"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ASCCC Leadership Institute , June 2016, Riverside,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50751282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Embrace the Pain</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a:t>Enhance creativity</a:t>
            </a:r>
          </a:p>
          <a:p>
            <a:r>
              <a:rPr lang="en-US" dirty="0"/>
              <a:t>Unpack assumptions</a:t>
            </a:r>
          </a:p>
          <a:p>
            <a:r>
              <a:rPr lang="en-US" dirty="0"/>
              <a:t>Hear and understand dissent differently</a:t>
            </a:r>
          </a:p>
          <a:p>
            <a:r>
              <a:rPr lang="en-US" dirty="0"/>
              <a:t>Prepare better</a:t>
            </a:r>
          </a:p>
          <a:p>
            <a:r>
              <a:rPr lang="en-US" dirty="0"/>
              <a:t>Work harder</a:t>
            </a:r>
          </a:p>
          <a:p>
            <a:endParaRPr lang="en-US" dirty="0" smtClean="0"/>
          </a:p>
        </p:txBody>
      </p:sp>
      <p:sp>
        <p:nvSpPr>
          <p:cNvPr id="4" name="Footer Placeholder 3"/>
          <p:cNvSpPr>
            <a:spLocks noGrp="1"/>
          </p:cNvSpPr>
          <p:nvPr>
            <p:ph type="ftr" sz="quarter" idx="11"/>
          </p:nvPr>
        </p:nvSpPr>
        <p:spPr/>
        <p:txBody>
          <a:bodyPr/>
          <a:lstStyle/>
          <a:p>
            <a:r>
              <a:rPr lang="en-US" dirty="0">
                <a:solidFill>
                  <a:prstClr val="black">
                    <a:tint val="75000"/>
                  </a:prstClr>
                </a:solidFill>
              </a:rPr>
              <a:t>ASCCC Leadership Institute , June 2016, 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7066614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Embrace the Pain – Enhancing Creativity</a:t>
            </a:r>
            <a:endParaRPr lang="en-US" dirty="0"/>
          </a:p>
        </p:txBody>
      </p:sp>
      <p:sp>
        <p:nvSpPr>
          <p:cNvPr id="3" name="Content Placeholder 2"/>
          <p:cNvSpPr>
            <a:spLocks noGrp="1"/>
          </p:cNvSpPr>
          <p:nvPr>
            <p:ph idx="1"/>
          </p:nvPr>
        </p:nvSpPr>
        <p:spPr/>
        <p:txBody>
          <a:bodyPr>
            <a:normAutofit/>
          </a:bodyPr>
          <a:lstStyle/>
          <a:p>
            <a:pPr marL="0" indent="0">
              <a:buNone/>
            </a:pPr>
            <a:endParaRPr lang="en-US" sz="3200" dirty="0" smtClean="0"/>
          </a:p>
          <a:p>
            <a:pPr marL="0" indent="0">
              <a:buNone/>
            </a:pPr>
            <a:endParaRPr lang="en-US" sz="3200" dirty="0"/>
          </a:p>
          <a:p>
            <a:pPr marL="0" indent="0">
              <a:buNone/>
            </a:pPr>
            <a:r>
              <a:rPr lang="en-US" sz="3200" dirty="0" smtClean="0"/>
              <a:t>Simply being exposed to diverse perspectives encourages us to search for novel information and perspectives</a:t>
            </a:r>
          </a:p>
        </p:txBody>
      </p:sp>
      <p:sp>
        <p:nvSpPr>
          <p:cNvPr id="4" name="Footer Placeholder 3"/>
          <p:cNvSpPr>
            <a:spLocks noGrp="1"/>
          </p:cNvSpPr>
          <p:nvPr>
            <p:ph type="ftr" sz="quarter" idx="11"/>
          </p:nvPr>
        </p:nvSpPr>
        <p:spPr/>
        <p:txBody>
          <a:bodyPr/>
          <a:lstStyle/>
          <a:p>
            <a:r>
              <a:rPr lang="en-US" dirty="0">
                <a:solidFill>
                  <a:prstClr val="black">
                    <a:tint val="75000"/>
                  </a:prstClr>
                </a:solidFill>
              </a:rPr>
              <a:t>ASCCC Leadership Institute , June 2016, 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385412653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Embrace the Pain – Unpack Assumptions</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Being with others similar to ourselves lead us to think we all hold the same information and share the same perspective. A group with greater diversity is more likely to unpack those assumptions and enter the discourse knowing that different perspectives may exist.</a:t>
            </a:r>
          </a:p>
        </p:txBody>
      </p:sp>
      <p:sp>
        <p:nvSpPr>
          <p:cNvPr id="4" name="Footer Placeholder 3"/>
          <p:cNvSpPr>
            <a:spLocks noGrp="1"/>
          </p:cNvSpPr>
          <p:nvPr>
            <p:ph type="ftr" sz="quarter" idx="11"/>
          </p:nvPr>
        </p:nvSpPr>
        <p:spPr/>
        <p:txBody>
          <a:bodyPr/>
          <a:lstStyle/>
          <a:p>
            <a:r>
              <a:rPr lang="en-US" dirty="0">
                <a:solidFill>
                  <a:prstClr val="black">
                    <a:tint val="75000"/>
                  </a:prstClr>
                </a:solidFill>
              </a:rPr>
              <a:t>ASCCC Leadership Institute , June 2016, 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49606979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Embrace the Pain – Hearing Dissent</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sz="3200" dirty="0" smtClean="0"/>
              <a:t>Hearing dissent from those from different backgrounds than our own provokes more thought than when the same dissenting view is shared from someone who shares a similar background.</a:t>
            </a:r>
          </a:p>
        </p:txBody>
      </p:sp>
      <p:sp>
        <p:nvSpPr>
          <p:cNvPr id="4" name="Footer Placeholder 3"/>
          <p:cNvSpPr>
            <a:spLocks noGrp="1"/>
          </p:cNvSpPr>
          <p:nvPr>
            <p:ph type="ftr" sz="quarter" idx="11"/>
          </p:nvPr>
        </p:nvSpPr>
        <p:spPr/>
        <p:txBody>
          <a:bodyPr/>
          <a:lstStyle/>
          <a:p>
            <a:r>
              <a:rPr lang="en-US" dirty="0">
                <a:solidFill>
                  <a:prstClr val="black">
                    <a:tint val="75000"/>
                  </a:prstClr>
                </a:solidFill>
              </a:rPr>
              <a:t>ASCCC Leadership Institute , June 2016, 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103783285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Embrace the Pain – Preparing Better</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sz="3200" dirty="0" smtClean="0"/>
              <a:t>Knowing we’re walking into a room with people of diverse backgrounds and diverse perspectives motivates us to prepare better and think through things more deeply than we would assuming that there isn’t much diversity.</a:t>
            </a:r>
          </a:p>
        </p:txBody>
      </p:sp>
      <p:sp>
        <p:nvSpPr>
          <p:cNvPr id="4" name="Footer Placeholder 3"/>
          <p:cNvSpPr>
            <a:spLocks noGrp="1"/>
          </p:cNvSpPr>
          <p:nvPr>
            <p:ph type="ftr" sz="quarter" idx="11"/>
          </p:nvPr>
        </p:nvSpPr>
        <p:spPr/>
        <p:txBody>
          <a:bodyPr/>
          <a:lstStyle/>
          <a:p>
            <a:r>
              <a:rPr lang="en-US" dirty="0">
                <a:solidFill>
                  <a:prstClr val="black">
                    <a:tint val="75000"/>
                  </a:prstClr>
                </a:solidFill>
              </a:rPr>
              <a:t>ASCCC Leadership Institute , June 2016, 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367010991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Embrace the Pain – Work Harder</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sz="3200" dirty="0" smtClean="0"/>
              <a:t>The mere idea of believing different perspectives are out there changes the way we behave. We work harder to come to consensus. </a:t>
            </a:r>
            <a:endParaRPr lang="en-US" sz="3200" dirty="0"/>
          </a:p>
          <a:p>
            <a:pPr marL="0" indent="0">
              <a:buNone/>
            </a:pPr>
            <a:endParaRPr lang="en-US" sz="3200" dirty="0" smtClean="0"/>
          </a:p>
          <a:p>
            <a:pPr marL="0" indent="0">
              <a:buNone/>
            </a:pPr>
            <a:r>
              <a:rPr lang="en-US" sz="3200" dirty="0" smtClean="0"/>
              <a:t>We may not like harder, but working harder is better.</a:t>
            </a:r>
          </a:p>
        </p:txBody>
      </p:sp>
      <p:sp>
        <p:nvSpPr>
          <p:cNvPr id="4" name="Footer Placeholder 3"/>
          <p:cNvSpPr>
            <a:spLocks noGrp="1"/>
          </p:cNvSpPr>
          <p:nvPr>
            <p:ph type="ftr" sz="quarter" idx="11"/>
          </p:nvPr>
        </p:nvSpPr>
        <p:spPr/>
        <p:txBody>
          <a:bodyPr/>
          <a:lstStyle/>
          <a:p>
            <a:r>
              <a:rPr lang="en-US" dirty="0">
                <a:solidFill>
                  <a:prstClr val="black">
                    <a:tint val="75000"/>
                  </a:prstClr>
                </a:solidFill>
              </a:rPr>
              <a:t>ASCCC Leadership Institute , June 2016, 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52736672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t>Yay! Diversity, but</a:t>
            </a:r>
            <a:r>
              <a:rPr lang="en-US" i="0" dirty="0" smtClean="0"/>
              <a:t>…</a:t>
            </a:r>
            <a:endParaRPr lang="en-US" i="0" dirty="0"/>
          </a:p>
        </p:txBody>
      </p:sp>
      <p:sp>
        <p:nvSpPr>
          <p:cNvPr id="8" name="Content Placeholder 7"/>
          <p:cNvSpPr>
            <a:spLocks noGrp="1"/>
          </p:cNvSpPr>
          <p:nvPr>
            <p:ph idx="1"/>
          </p:nvPr>
        </p:nvSpPr>
        <p:spPr/>
        <p:txBody>
          <a:bodyPr>
            <a:normAutofit fontScale="77500" lnSpcReduction="20000"/>
          </a:bodyPr>
          <a:lstStyle/>
          <a:p>
            <a:pPr marL="0" indent="0">
              <a:buNone/>
            </a:pPr>
            <a:r>
              <a:rPr lang="en-US" sz="3200" dirty="0" smtClean="0"/>
              <a:t>“… </a:t>
            </a:r>
            <a:r>
              <a:rPr lang="en-US" sz="3200" dirty="0" smtClean="0"/>
              <a:t>So </a:t>
            </a:r>
            <a:r>
              <a:rPr lang="en-US" sz="3200" dirty="0"/>
              <a:t>why do most diversity initiatives backfire – heightening tensions and hindering corporate performance</a:t>
            </a:r>
            <a:r>
              <a:rPr lang="en-US" sz="3200" dirty="0" smtClean="0"/>
              <a:t>? Many </a:t>
            </a:r>
            <a:r>
              <a:rPr lang="en-US" sz="3200" dirty="0"/>
              <a:t>of us simply hire employees with diverse backgrounds – then await the payoff. We don’t enable employees’ differences to transform how our organization does work. </a:t>
            </a:r>
            <a:r>
              <a:rPr lang="en-US" sz="3600" u="sng" dirty="0"/>
              <a:t>When employees  use their differences to shape new goals, processes, leadership approaches, and teams, they bring more of themselves to </a:t>
            </a:r>
            <a:r>
              <a:rPr lang="en-US" sz="3600" u="sng" dirty="0" smtClean="0"/>
              <a:t>work. They </a:t>
            </a:r>
            <a:r>
              <a:rPr lang="en-US" sz="3600" u="sng" dirty="0"/>
              <a:t>feel more committed to their jobs – and their companies </a:t>
            </a:r>
            <a:r>
              <a:rPr lang="en-US" sz="3600" u="sng" dirty="0" smtClean="0"/>
              <a:t>grow.</a:t>
            </a:r>
            <a:r>
              <a:rPr lang="en-US" sz="3200" dirty="0" smtClean="0"/>
              <a:t> How </a:t>
            </a:r>
            <a:r>
              <a:rPr lang="en-US" sz="3200" dirty="0"/>
              <a:t>to activate this virtuous cycle?  Transcend two existing diversity paradigms: assimilation (“we’re all the same”) or differentiation (“we celebrate differences”). Adopt a new paradigm – integration – that enables employees’ differences to matter.”</a:t>
            </a:r>
          </a:p>
          <a:p>
            <a:endParaRPr lang="en-US" sz="3200" b="0" i="0" dirty="0" smtClean="0"/>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ASCCC Leadership Institute , June 2016, Riverside, CA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64669347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9896</TotalTime>
  <Words>1106</Words>
  <Application>Microsoft Macintosh PowerPoint</Application>
  <PresentationFormat>Custom</PresentationFormat>
  <Paragraphs>103</Paragraphs>
  <Slides>13</Slides>
  <Notes>7</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1_Office Theme</vt:lpstr>
      <vt:lpstr>Office Theme</vt:lpstr>
      <vt:lpstr>No Pain, No Gain: Making Inclusion Work</vt:lpstr>
      <vt:lpstr>No Pain, No Gain*</vt:lpstr>
      <vt:lpstr>Embrace the Pain</vt:lpstr>
      <vt:lpstr>Embrace the Pain – Enhancing Creativity</vt:lpstr>
      <vt:lpstr>Embrace the Pain – Unpack Assumptions</vt:lpstr>
      <vt:lpstr>Embrace the Pain – Hearing Dissent</vt:lpstr>
      <vt:lpstr>Embrace the Pain – Preparing Better</vt:lpstr>
      <vt:lpstr>Embrace the Pain – Work Harder</vt:lpstr>
      <vt:lpstr>Yay! Diversity, but…</vt:lpstr>
      <vt:lpstr>Yay, Diversity…but…</vt:lpstr>
      <vt:lpstr>Inviting More/Bringing More</vt:lpstr>
      <vt:lpstr>Inviting More/Bringing More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Cleavon Smith</cp:lastModifiedBy>
  <cp:revision>64</cp:revision>
  <cp:lastPrinted>2016-04-19T21:27:28Z</cp:lastPrinted>
  <dcterms:created xsi:type="dcterms:W3CDTF">2015-05-02T02:46:00Z</dcterms:created>
  <dcterms:modified xsi:type="dcterms:W3CDTF">2016-06-09T19:34:48Z</dcterms:modified>
</cp:coreProperties>
</file>