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1"/>
  </p:notesMasterIdLst>
  <p:sldIdLst>
    <p:sldId id="256" r:id="rId3"/>
    <p:sldId id="266" r:id="rId4"/>
    <p:sldId id="268" r:id="rId5"/>
    <p:sldId id="276" r:id="rId6"/>
    <p:sldId id="273" r:id="rId7"/>
    <p:sldId id="277" r:id="rId8"/>
    <p:sldId id="278" r:id="rId9"/>
    <p:sldId id="279" r:id="rId10"/>
    <p:sldId id="271" r:id="rId11"/>
    <p:sldId id="272" r:id="rId12"/>
    <p:sldId id="280" r:id="rId13"/>
    <p:sldId id="281" r:id="rId14"/>
    <p:sldId id="283" r:id="rId15"/>
    <p:sldId id="282" r:id="rId16"/>
    <p:sldId id="269" r:id="rId17"/>
    <p:sldId id="275" r:id="rId18"/>
    <p:sldId id="27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7" autoAdjust="0"/>
    <p:restoredTop sz="75577" autoAdjust="0"/>
  </p:normalViewPr>
  <p:slideViewPr>
    <p:cSldViewPr snapToGrid="0">
      <p:cViewPr>
        <p:scale>
          <a:sx n="76" d="100"/>
          <a:sy n="76" d="100"/>
        </p:scale>
        <p:origin x="-936"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6/9/16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hold criticism</a:t>
            </a:r>
            <a:r>
              <a:rPr lang="en-US" baseline="0" dirty="0" smtClean="0"/>
              <a:t> personally.</a:t>
            </a:r>
          </a:p>
          <a:p>
            <a:r>
              <a:rPr lang="en-US" baseline="0" dirty="0" smtClean="0"/>
              <a:t>Acknowledge dissent is health even when the way someone expresses it is not easy to swallow.</a:t>
            </a:r>
            <a:endParaRPr lang="en-US" dirty="0" smtClean="0"/>
          </a:p>
          <a:p>
            <a:r>
              <a:rPr lang="en-US" dirty="0" smtClean="0"/>
              <a:t>Holding</a:t>
            </a:r>
            <a:r>
              <a:rPr lang="en-US" baseline="0" dirty="0" smtClean="0"/>
              <a:t> a space for dissent ensures that the senate doesn’t become viewed as an autocracy and that every voice is heard and valued. But filibustering isn’t always a good thing either. Develop ground rules for moving forward with dissent.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a:p>
        </p:txBody>
      </p:sp>
    </p:spTree>
    <p:extLst>
      <p:ext uri="{BB962C8B-B14F-4D97-AF65-F5344CB8AC3E}">
        <p14:creationId xmlns:p14="http://schemas.microsoft.com/office/powerpoint/2010/main" val="158429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we deliberate communicates who we are. These are critical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moments of building our Senates from within as well as building more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participation from those observing our deliberations. Ideally our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deliberations will create more trust in the Senate and bring the body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closer for future issues as future issues will inevitably arise and need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our collective attention. So ultimately it comes to do we debate to win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issue of the day or do we debate to build a stronger senate for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tomorrow?</a:t>
            </a:r>
            <a:endParaRPr lang="en-US" dirty="0" smtClean="0"/>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14</a:t>
            </a:fld>
            <a:endParaRPr lang="en-US"/>
          </a:p>
        </p:txBody>
      </p:sp>
    </p:spTree>
    <p:extLst>
      <p:ext uri="{BB962C8B-B14F-4D97-AF65-F5344CB8AC3E}">
        <p14:creationId xmlns:p14="http://schemas.microsoft.com/office/powerpoint/2010/main" val="251469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Creating the centrifugal force means thinking </a:t>
            </a:r>
            <a:r>
              <a:rPr lang="en-US" u="sng" dirty="0" smtClean="0"/>
              <a:t>beyond</a:t>
            </a:r>
            <a:r>
              <a:rPr lang="en-US" dirty="0" smtClean="0"/>
              <a:t> the issue before us and being mindful of the culture we express in each of phases of our deliberations. This is the culture of the discourse.</a:t>
            </a:r>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11</a:t>
            </a:fld>
            <a:endParaRPr lang="en-US"/>
          </a:p>
        </p:txBody>
      </p:sp>
    </p:spTree>
    <p:extLst>
      <p:ext uri="{BB962C8B-B14F-4D97-AF65-F5344CB8AC3E}">
        <p14:creationId xmlns:p14="http://schemas.microsoft.com/office/powerpoint/2010/main" val="119501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Who has</a:t>
            </a:r>
            <a:r>
              <a:rPr lang="en-US" baseline="0" dirty="0" smtClean="0"/>
              <a:t> the authority to bring the issues forward? Who prioritizes? Is the context clarified so that the deliberation isn’t limited to the “in crowd”?</a:t>
            </a:r>
          </a:p>
          <a:p>
            <a:r>
              <a:rPr lang="en-US" baseline="0" dirty="0" smtClean="0"/>
              <a:t>Question 2: To follow up Question 1, how do we make sure that one doesn’t have to have extensive institutional history or great personal relationships with others in order to enter the deliberation? If you are not a Senate of the Whole, how do you ensure that diversity of perspectives is represented even when your senators may not be very diverse?</a:t>
            </a:r>
          </a:p>
          <a:p>
            <a:r>
              <a:rPr lang="en-US" baseline="0" dirty="0" smtClean="0"/>
              <a:t>Question 3: Inviting people isn’t being inclusive. Being inclusive is not stopping until those you have invited are showing up and feeling valued along the way.</a:t>
            </a:r>
          </a:p>
          <a:p>
            <a:r>
              <a:rPr lang="en-US" baseline="0" dirty="0" smtClean="0"/>
              <a:t>Question 4: Coming to meetings prepared for diverse perspectives and dissent will help you hold the space and maintain value throughout the discussion.</a:t>
            </a:r>
          </a:p>
          <a:p>
            <a:r>
              <a:rPr lang="en-US" baseline="0" dirty="0" smtClean="0"/>
              <a:t>Question 5: There’s nothing worse than having a deadline on an issue or being four meetings into discussion on an issue and someone entering and taking the deliberation back weeks when better communication and education could have addressed their concerns/questions.</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a:p>
        </p:txBody>
      </p:sp>
    </p:spTree>
    <p:extLst>
      <p:ext uri="{BB962C8B-B14F-4D97-AF65-F5344CB8AC3E}">
        <p14:creationId xmlns:p14="http://schemas.microsoft.com/office/powerpoint/2010/main" val="59167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F44E437-9714-40B4-8042-3825234AB362}" type="datetime1">
              <a:rPr lang="en-US" smtClean="0">
                <a:solidFill>
                  <a:prstClr val="black">
                    <a:tint val="75000"/>
                  </a:prstClr>
                </a:solidFill>
              </a:rPr>
              <a:t>6/9/16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4B349-9D77-49FB-8166-C37BCEA42EC1}" type="datetime1">
              <a:rPr lang="en-US" smtClean="0">
                <a:solidFill>
                  <a:prstClr val="black">
                    <a:tint val="75000"/>
                  </a:prstClr>
                </a:solidFill>
              </a:rPr>
              <a:t>6/9/16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54962-EA48-4DE9-98EF-0FF1D47BA3D2}" type="datetime1">
              <a:rPr lang="en-US" smtClean="0">
                <a:solidFill>
                  <a:prstClr val="black">
                    <a:tint val="75000"/>
                  </a:prstClr>
                </a:solidFill>
              </a:rPr>
              <a:t>6/9/16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00CE-B938-4206-BDA1-CF1182F16C71}" type="datetime1">
              <a:rPr lang="en-US" smtClean="0">
                <a:solidFill>
                  <a:prstClr val="black">
                    <a:tint val="75000"/>
                  </a:prstClr>
                </a:solidFill>
              </a:rPr>
              <a:t>6/9/16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EEA5E-FB54-48B7-9883-A92761610DDF}" type="datetime1">
              <a:rPr lang="en-US" smtClean="0">
                <a:solidFill>
                  <a:prstClr val="black">
                    <a:tint val="75000"/>
                  </a:prstClr>
                </a:solidFill>
              </a:rPr>
              <a:t>6/9/16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FD28B-9347-428D-B7DF-2C233102B381}" type="datetime1">
              <a:rPr lang="en-US" smtClean="0">
                <a:solidFill>
                  <a:prstClr val="black">
                    <a:tint val="75000"/>
                  </a:prstClr>
                </a:solidFill>
              </a:rPr>
              <a:t>6/9/16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4F73-AF8F-4BCC-9AA0-56F61770A06A}" type="datetime1">
              <a:rPr lang="en-US" smtClean="0">
                <a:solidFill>
                  <a:prstClr val="black">
                    <a:tint val="75000"/>
                  </a:prstClr>
                </a:solidFill>
              </a:rPr>
              <a:t>6/9/16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548D8-B879-43A5-B2B3-14A5469E363E}" type="datetime1">
              <a:rPr lang="en-US" smtClean="0">
                <a:solidFill>
                  <a:prstClr val="black">
                    <a:tint val="75000"/>
                  </a:prstClr>
                </a:solidFill>
              </a:rPr>
              <a:t>6/9/16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F27CF-BF37-4969-8ADF-3A47A962F15D}" type="datetime1">
              <a:rPr lang="en-US" smtClean="0"/>
              <a:t>6/9/16</a:t>
            </a:fld>
            <a:endParaRPr lang="en-US"/>
          </a:p>
        </p:txBody>
      </p:sp>
      <p:sp>
        <p:nvSpPr>
          <p:cNvPr id="5" name="Footer Placeholder 4"/>
          <p:cNvSpPr>
            <a:spLocks noGrp="1"/>
          </p:cNvSpPr>
          <p:nvPr>
            <p:ph type="ftr" sz="quarter" idx="11"/>
          </p:nvPr>
        </p:nvSpPr>
        <p:spPr/>
        <p:txBody>
          <a:bodyPr/>
          <a:lstStyle/>
          <a:p>
            <a:r>
              <a:rPr lang="en-US" smtClean="0"/>
              <a:t>CTE Leadership Institute May 8 - 9, 2015 LaJolla,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416674517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E5D03-FE27-4084-BF8B-9B448EACDFCA}" type="datetime1">
              <a:rPr lang="en-US" smtClean="0"/>
              <a:t>6/9/16</a:t>
            </a:fld>
            <a:endParaRPr lang="en-US"/>
          </a:p>
        </p:txBody>
      </p:sp>
      <p:sp>
        <p:nvSpPr>
          <p:cNvPr id="6" name="Footer Placeholder 5"/>
          <p:cNvSpPr>
            <a:spLocks noGrp="1"/>
          </p:cNvSpPr>
          <p:nvPr>
            <p:ph type="ftr" sz="quarter" idx="11"/>
          </p:nvPr>
        </p:nvSpPr>
        <p:spPr/>
        <p:txBody>
          <a:bodyPr/>
          <a:lstStyle/>
          <a:p>
            <a:r>
              <a:rPr lang="en-US" smtClean="0"/>
              <a:t>CTE Leadership Institute May 8 - 9, 2015 LaJolla,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56BCD-9B54-4AFC-95FF-2A63CD7C0CAA}" type="datetime1">
              <a:rPr lang="en-US" smtClean="0"/>
              <a:t>6/9/16</a:t>
            </a:fld>
            <a:endParaRPr lang="en-US"/>
          </a:p>
        </p:txBody>
      </p:sp>
      <p:sp>
        <p:nvSpPr>
          <p:cNvPr id="4" name="Footer Placeholder 3"/>
          <p:cNvSpPr>
            <a:spLocks noGrp="1"/>
          </p:cNvSpPr>
          <p:nvPr>
            <p:ph type="ftr" sz="quarter" idx="11"/>
          </p:nvPr>
        </p:nvSpPr>
        <p:spPr/>
        <p:txBody>
          <a:bodyPr/>
          <a:lstStyle/>
          <a:p>
            <a:r>
              <a:rPr lang="en-US" smtClean="0"/>
              <a:t>CTE Leadership Institute May 8 - 9, 2015 LaJolla,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4DC8-528C-496E-B79C-0088B173B6C8}" type="datetime1">
              <a:rPr lang="en-US" smtClean="0"/>
              <a:t>6/9/16</a:t>
            </a:fld>
            <a:endParaRPr lang="en-US"/>
          </a:p>
        </p:txBody>
      </p:sp>
      <p:sp>
        <p:nvSpPr>
          <p:cNvPr id="3" name="Footer Placeholder 2"/>
          <p:cNvSpPr>
            <a:spLocks noGrp="1"/>
          </p:cNvSpPr>
          <p:nvPr>
            <p:ph type="ftr" sz="quarter" idx="11"/>
          </p:nvPr>
        </p:nvSpPr>
        <p:spPr/>
        <p:txBody>
          <a:bodyPr/>
          <a:lstStyle/>
          <a:p>
            <a:r>
              <a:rPr lang="en-US" smtClean="0"/>
              <a:t>CTE Leadership Institute May 8 - 9, 2015 LaJolla, CA</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205554098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307F8A6-2302-4A51-9772-884E94299E1D}" type="datetime1">
              <a:rPr lang="en-US" smtClean="0">
                <a:solidFill>
                  <a:prstClr val="black">
                    <a:tint val="75000"/>
                  </a:prstClr>
                </a:solidFill>
              </a:rPr>
              <a:t>6/9/16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91F03-2255-4509-B562-34CB0BBB20F5}" type="datetime1">
              <a:rPr lang="en-US" smtClean="0">
                <a:solidFill>
                  <a:prstClr val="black">
                    <a:tint val="75000"/>
                  </a:prstClr>
                </a:solidFill>
              </a:rPr>
              <a:t>6/9/16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6AAB2-D38C-4BF8-A71B-C57944A8F42B}" type="datetime1">
              <a:rPr lang="en-US" smtClean="0">
                <a:solidFill>
                  <a:prstClr val="black">
                    <a:tint val="75000"/>
                  </a:prstClr>
                </a:solidFill>
              </a:rPr>
              <a:t>6/9/16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36F2F-3B0B-4214-9C78-8C34E471CFDA}" type="datetime1">
              <a:rPr lang="en-US" smtClean="0">
                <a:solidFill>
                  <a:prstClr val="black">
                    <a:tint val="75000"/>
                  </a:prstClr>
                </a:solidFill>
              </a:rPr>
              <a:t>6/9/16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3BD9-5110-49E5-B20D-9DB2313D9A65}" type="datetime1">
              <a:rPr lang="en-US" smtClean="0">
                <a:solidFill>
                  <a:prstClr val="black">
                    <a:tint val="75000"/>
                  </a:prstClr>
                </a:solidFill>
              </a:rPr>
              <a:t>6/9/16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1D95-4EE4-4689-BE62-B24C09C63F1B}" type="datetime1">
              <a:rPr lang="en-US" smtClean="0">
                <a:solidFill>
                  <a:prstClr val="black">
                    <a:tint val="75000"/>
                  </a:prstClr>
                </a:solidFill>
              </a:rPr>
              <a:t>6/9/16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4577"/>
            <a:ext cx="10363200" cy="1805385"/>
          </a:xfrm>
        </p:spPr>
        <p:txBody>
          <a:bodyPr anchor="t">
            <a:normAutofit fontScale="90000"/>
          </a:bodyPr>
          <a:lstStyle/>
          <a:p>
            <a:r>
              <a:rPr lang="en-US" sz="4400" dirty="0" smtClean="0"/>
              <a:t>Culture </a:t>
            </a:r>
            <a:r>
              <a:rPr lang="en-US" sz="4400" dirty="0"/>
              <a:t>of Discourse: How to Take Your Senate to the Next Level</a:t>
            </a:r>
            <a:br>
              <a:rPr lang="en-US" sz="4400" dirty="0"/>
            </a:br>
            <a:r>
              <a:rPr lang="en-US" sz="4400" dirty="0" smtClean="0"/>
              <a:t/>
            </a:r>
            <a:br>
              <a:rPr lang="en-US" sz="4400" dirty="0" smtClean="0"/>
            </a:br>
            <a:endParaRPr lang="en-US" sz="4400" dirty="0"/>
          </a:p>
        </p:txBody>
      </p:sp>
      <p:sp>
        <p:nvSpPr>
          <p:cNvPr id="3" name="Subtitle 2"/>
          <p:cNvSpPr>
            <a:spLocks noGrp="1"/>
          </p:cNvSpPr>
          <p:nvPr>
            <p:ph type="subTitle" idx="1"/>
          </p:nvPr>
        </p:nvSpPr>
        <p:spPr/>
        <p:txBody>
          <a:bodyPr>
            <a:normAutofit fontScale="92500" lnSpcReduction="10000"/>
          </a:bodyPr>
          <a:lstStyle/>
          <a:p>
            <a:r>
              <a:rPr lang="en-US" dirty="0" smtClean="0"/>
              <a:t>ASCCC Faculty Leadership Institute</a:t>
            </a:r>
          </a:p>
          <a:p>
            <a:r>
              <a:rPr lang="en-US" dirty="0" smtClean="0"/>
              <a:t>June 10, 2016</a:t>
            </a:r>
          </a:p>
          <a:p>
            <a:r>
              <a:rPr lang="en-US" dirty="0" smtClean="0"/>
              <a:t>Randy Beach, ASCCC South Representative</a:t>
            </a:r>
          </a:p>
          <a:p>
            <a:r>
              <a:rPr lang="en-US" dirty="0" smtClean="0"/>
              <a:t>Cleavon Smith, ASCCC Area B Representative</a:t>
            </a:r>
            <a:endParaRPr lang="en-US" dirty="0"/>
          </a:p>
        </p:txBody>
      </p:sp>
    </p:spTree>
    <p:extLst>
      <p:ext uri="{BB962C8B-B14F-4D97-AF65-F5344CB8AC3E}">
        <p14:creationId xmlns:p14="http://schemas.microsoft.com/office/powerpoint/2010/main" val="29585983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Characteristics of Positive Culture: </a:t>
            </a:r>
            <a:br>
              <a:rPr lang="en-US" dirty="0" smtClean="0"/>
            </a:br>
            <a:r>
              <a:rPr lang="en-US" dirty="0" smtClean="0"/>
              <a:t>Senate and Faculty</a:t>
            </a:r>
            <a:endParaRPr lang="en-US" dirty="0"/>
          </a:p>
        </p:txBody>
      </p:sp>
      <p:sp>
        <p:nvSpPr>
          <p:cNvPr id="3" name="Footer Placeholder 2"/>
          <p:cNvSpPr>
            <a:spLocks noGrp="1"/>
          </p:cNvSpPr>
          <p:nvPr>
            <p:ph type="ftr" sz="quarter" idx="11"/>
          </p:nvPr>
        </p:nvSpPr>
        <p:spPr/>
        <p:txBody>
          <a:bodyPr/>
          <a:lstStyle/>
          <a:p>
            <a:r>
              <a:rPr lang="en-US" dirty="0"/>
              <a:t>ASCCC Faculty Leadership Institute June 9 - 11, 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10</a:t>
            </a:fld>
            <a:endParaRPr lang="en-US"/>
          </a:p>
        </p:txBody>
      </p:sp>
      <p:sp>
        <p:nvSpPr>
          <p:cNvPr id="5" name="Content Placeholder 4"/>
          <p:cNvSpPr>
            <a:spLocks noGrp="1"/>
          </p:cNvSpPr>
          <p:nvPr>
            <p:ph idx="1"/>
          </p:nvPr>
        </p:nvSpPr>
        <p:spPr/>
        <p:txBody>
          <a:bodyPr>
            <a:normAutofit/>
          </a:bodyPr>
          <a:lstStyle/>
          <a:p>
            <a:r>
              <a:rPr lang="en-US" dirty="0" smtClean="0"/>
              <a:t>How transparent/open/effective are your communications from you/exec to full senate and faculty? </a:t>
            </a:r>
          </a:p>
          <a:p>
            <a:r>
              <a:rPr lang="en-US" dirty="0" smtClean="0"/>
              <a:t>Do your senators feel comfortable approaching you? </a:t>
            </a:r>
          </a:p>
          <a:p>
            <a:r>
              <a:rPr lang="en-US" dirty="0" smtClean="0"/>
              <a:t>What tone do you set for the relationship between faculty and administration? </a:t>
            </a:r>
          </a:p>
          <a:p>
            <a:pPr lvl="1"/>
            <a:r>
              <a:rPr lang="en-US" dirty="0" smtClean="0"/>
              <a:t>Do administrators attend senate meetings?</a:t>
            </a:r>
          </a:p>
          <a:p>
            <a:pPr lvl="1"/>
            <a:r>
              <a:rPr lang="en-US" dirty="0" smtClean="0"/>
              <a:t>Do you meet weekly with the college president? </a:t>
            </a:r>
          </a:p>
          <a:p>
            <a:r>
              <a:rPr lang="en-US" dirty="0" smtClean="0"/>
              <a:t>Do senators dread meetings or are they excited? Have you asked them why they feel the way they do? </a:t>
            </a:r>
          </a:p>
          <a:p>
            <a:r>
              <a:rPr lang="en-US" dirty="0" smtClean="0"/>
              <a:t>Do you have an annual retreat to set goals/expectations and encourage involvement?</a:t>
            </a:r>
          </a:p>
          <a:p>
            <a:endParaRPr lang="en-US" dirty="0" smtClean="0"/>
          </a:p>
          <a:p>
            <a:endParaRPr lang="en-US" dirty="0" smtClean="0"/>
          </a:p>
          <a:p>
            <a:endParaRPr lang="en-US" dirty="0"/>
          </a:p>
        </p:txBody>
      </p:sp>
    </p:spTree>
    <p:extLst>
      <p:ext uri="{BB962C8B-B14F-4D97-AF65-F5344CB8AC3E}">
        <p14:creationId xmlns:p14="http://schemas.microsoft.com/office/powerpoint/2010/main" val="4387531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our meetings for anyway?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t>T</a:t>
            </a:r>
            <a:r>
              <a:rPr lang="en-US" dirty="0" smtClean="0"/>
              <a:t>he work of the Senate:</a:t>
            </a:r>
          </a:p>
          <a:p>
            <a:pPr lvl="1"/>
            <a:endParaRPr lang="en-US" dirty="0" smtClean="0"/>
          </a:p>
          <a:p>
            <a:pPr lvl="1"/>
            <a:r>
              <a:rPr lang="en-US" dirty="0" smtClean="0"/>
              <a:t>Vanguards of the 10+1 through…</a:t>
            </a:r>
          </a:p>
          <a:p>
            <a:pPr lvl="2"/>
            <a:r>
              <a:rPr lang="en-US" dirty="0" smtClean="0"/>
              <a:t>Planning</a:t>
            </a:r>
          </a:p>
          <a:p>
            <a:pPr lvl="2"/>
            <a:r>
              <a:rPr lang="en-US" dirty="0" smtClean="0"/>
              <a:t>Quality Control</a:t>
            </a:r>
          </a:p>
          <a:p>
            <a:pPr lvl="2"/>
            <a:r>
              <a:rPr lang="en-US" dirty="0" smtClean="0"/>
              <a:t>Developing programs</a:t>
            </a:r>
          </a:p>
          <a:p>
            <a:pPr lvl="2"/>
            <a:r>
              <a:rPr lang="en-US" dirty="0" smtClean="0"/>
              <a:t>Evaluating past actions</a:t>
            </a:r>
          </a:p>
          <a:p>
            <a:pPr lvl="1"/>
            <a:r>
              <a:rPr lang="en-US" dirty="0" smtClean="0"/>
              <a:t>Create the centrifugal force bringing the voices of the faculty body together</a:t>
            </a:r>
          </a:p>
        </p:txBody>
      </p:sp>
      <p:sp>
        <p:nvSpPr>
          <p:cNvPr id="4" name="Footer Placeholder 3"/>
          <p:cNvSpPr>
            <a:spLocks noGrp="1"/>
          </p:cNvSpPr>
          <p:nvPr>
            <p:ph type="ftr" sz="quarter" idx="11"/>
          </p:nvPr>
        </p:nvSpPr>
        <p:spPr/>
        <p:txBody>
          <a:bodyPr/>
          <a:lstStyle/>
          <a:p>
            <a:r>
              <a:rPr lang="en-US" dirty="0"/>
              <a:t>ASCCC Faculty Leadership Institute June 9 - 11, Riverside, CA</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40544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deliberate</a:t>
            </a:r>
            <a:endParaRPr lang="en-US" dirty="0"/>
          </a:p>
        </p:txBody>
      </p:sp>
      <p:sp>
        <p:nvSpPr>
          <p:cNvPr id="3" name="Content Placeholder 2"/>
          <p:cNvSpPr>
            <a:spLocks noGrp="1"/>
          </p:cNvSpPr>
          <p:nvPr>
            <p:ph idx="1"/>
          </p:nvPr>
        </p:nvSpPr>
        <p:spPr/>
        <p:txBody>
          <a:bodyPr/>
          <a:lstStyle/>
          <a:p>
            <a:r>
              <a:rPr lang="en-US" dirty="0" smtClean="0"/>
              <a:t>How are </a:t>
            </a:r>
            <a:r>
              <a:rPr lang="en-US" dirty="0"/>
              <a:t>the issues raised, contextualized and prioritized?</a:t>
            </a:r>
          </a:p>
          <a:p>
            <a:r>
              <a:rPr lang="en-US" dirty="0" smtClean="0"/>
              <a:t>How </a:t>
            </a:r>
            <a:r>
              <a:rPr lang="en-US" dirty="0"/>
              <a:t>do we </a:t>
            </a:r>
            <a:r>
              <a:rPr lang="en-US" dirty="0" smtClean="0"/>
              <a:t>ensure—before </a:t>
            </a:r>
            <a:r>
              <a:rPr lang="en-US" dirty="0"/>
              <a:t>we actually </a:t>
            </a:r>
            <a:r>
              <a:rPr lang="en-US" dirty="0" smtClean="0"/>
              <a:t>meet—that </a:t>
            </a:r>
            <a:r>
              <a:rPr lang="en-US" dirty="0"/>
              <a:t>there </a:t>
            </a:r>
            <a:r>
              <a:rPr lang="en-US" dirty="0" smtClean="0"/>
              <a:t>are </a:t>
            </a:r>
            <a:r>
              <a:rPr lang="en-US" dirty="0"/>
              <a:t>diverse perspectives </a:t>
            </a:r>
            <a:r>
              <a:rPr lang="en-US" dirty="0" smtClean="0"/>
              <a:t>included in </a:t>
            </a:r>
            <a:r>
              <a:rPr lang="en-US" dirty="0"/>
              <a:t>the </a:t>
            </a:r>
            <a:r>
              <a:rPr lang="en-US" dirty="0" smtClean="0"/>
              <a:t>deliberations?</a:t>
            </a:r>
            <a:endParaRPr lang="en-US" dirty="0"/>
          </a:p>
          <a:p>
            <a:r>
              <a:rPr lang="en-US" dirty="0" smtClean="0"/>
              <a:t>How </a:t>
            </a:r>
            <a:r>
              <a:rPr lang="en-US" dirty="0"/>
              <a:t>do we ensure that those perspectives feel that the space in which we’re having the deliberations </a:t>
            </a:r>
            <a:r>
              <a:rPr lang="en-US" dirty="0" smtClean="0"/>
              <a:t>is </a:t>
            </a:r>
            <a:r>
              <a:rPr lang="en-US" u="sng" dirty="0" smtClean="0"/>
              <a:t>truly</a:t>
            </a:r>
            <a:r>
              <a:rPr lang="en-US" dirty="0" smtClean="0"/>
              <a:t> </a:t>
            </a:r>
            <a:r>
              <a:rPr lang="en-US" dirty="0"/>
              <a:t>inclusive?</a:t>
            </a:r>
          </a:p>
          <a:p>
            <a:r>
              <a:rPr lang="en-US" dirty="0" smtClean="0"/>
              <a:t>How </a:t>
            </a:r>
            <a:r>
              <a:rPr lang="en-US" dirty="0"/>
              <a:t>do we prepare for the deliberation and the many perspectives that will be engaged through it?</a:t>
            </a:r>
          </a:p>
          <a:p>
            <a:r>
              <a:rPr lang="en-US" dirty="0" smtClean="0"/>
              <a:t>How </a:t>
            </a:r>
            <a:r>
              <a:rPr lang="en-US" dirty="0"/>
              <a:t>transparent are we with where we are in the debate (initial deliberations, urgent action needed, etc.)?</a:t>
            </a:r>
          </a:p>
          <a:p>
            <a:endParaRPr lang="en-US" dirty="0"/>
          </a:p>
        </p:txBody>
      </p:sp>
      <p:sp>
        <p:nvSpPr>
          <p:cNvPr id="4" name="Footer Placeholder 3"/>
          <p:cNvSpPr>
            <a:spLocks noGrp="1"/>
          </p:cNvSpPr>
          <p:nvPr>
            <p:ph type="ftr" sz="quarter" idx="11"/>
          </p:nvPr>
        </p:nvSpPr>
        <p:spPr/>
        <p:txBody>
          <a:bodyPr/>
          <a:lstStyle/>
          <a:p>
            <a:r>
              <a:rPr lang="en-US" dirty="0"/>
              <a:t>ASCCC Faculty Leadership Institute June 9 - 11, Riverside, CA</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15255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we deliberate</a:t>
            </a:r>
            <a:endParaRPr lang="en-US" dirty="0"/>
          </a:p>
        </p:txBody>
      </p:sp>
      <p:sp>
        <p:nvSpPr>
          <p:cNvPr id="3" name="Content Placeholder 2"/>
          <p:cNvSpPr>
            <a:spLocks noGrp="1"/>
          </p:cNvSpPr>
          <p:nvPr>
            <p:ph idx="1"/>
          </p:nvPr>
        </p:nvSpPr>
        <p:spPr/>
        <p:txBody>
          <a:bodyPr>
            <a:normAutofit/>
          </a:bodyPr>
          <a:lstStyle/>
          <a:p>
            <a:r>
              <a:rPr lang="en-US" dirty="0" smtClean="0"/>
              <a:t>How </a:t>
            </a:r>
            <a:r>
              <a:rPr lang="en-US" dirty="0"/>
              <a:t>do we </a:t>
            </a:r>
            <a:r>
              <a:rPr lang="en-US" dirty="0" smtClean="0"/>
              <a:t>respond to </a:t>
            </a:r>
            <a:r>
              <a:rPr lang="en-US" dirty="0"/>
              <a:t>dissenting views and positions?</a:t>
            </a:r>
          </a:p>
          <a:p>
            <a:r>
              <a:rPr lang="en-US" dirty="0" smtClean="0"/>
              <a:t>How </a:t>
            </a:r>
            <a:r>
              <a:rPr lang="en-US" dirty="0"/>
              <a:t>do we move on while holding a space for those dissenting views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77469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we deliberate</a:t>
            </a:r>
            <a:endParaRPr lang="en-US" dirty="0"/>
          </a:p>
        </p:txBody>
      </p:sp>
      <p:sp>
        <p:nvSpPr>
          <p:cNvPr id="3" name="Content Placeholder 2"/>
          <p:cNvSpPr>
            <a:spLocks noGrp="1"/>
          </p:cNvSpPr>
          <p:nvPr>
            <p:ph idx="1"/>
          </p:nvPr>
        </p:nvSpPr>
        <p:spPr/>
        <p:txBody>
          <a:bodyPr/>
          <a:lstStyle/>
          <a:p>
            <a:r>
              <a:rPr lang="en-US" dirty="0" smtClean="0"/>
              <a:t>Let dissent inform how you move forward</a:t>
            </a:r>
          </a:p>
          <a:p>
            <a:pPr lvl="1"/>
            <a:r>
              <a:rPr lang="en-US" dirty="0" smtClean="0"/>
              <a:t>Privilege the voices of dissenters in setting up evaluations for the decisions/recommendations made by the body</a:t>
            </a:r>
          </a:p>
          <a:p>
            <a:pPr lvl="1"/>
            <a:r>
              <a:rPr lang="en-US" dirty="0" smtClean="0"/>
              <a:t>Publicize the dissenting points of view (not the dissenters)</a:t>
            </a:r>
          </a:p>
          <a:p>
            <a:pPr lvl="1"/>
            <a:r>
              <a:rPr lang="en-US" dirty="0" smtClean="0"/>
              <a:t>Make open and public the process for evaluation </a:t>
            </a:r>
            <a:endParaRPr lang="en-US" dirty="0"/>
          </a:p>
        </p:txBody>
      </p:sp>
      <p:sp>
        <p:nvSpPr>
          <p:cNvPr id="4" name="Footer Placeholder 3"/>
          <p:cNvSpPr>
            <a:spLocks noGrp="1"/>
          </p:cNvSpPr>
          <p:nvPr>
            <p:ph type="ftr" sz="quarter" idx="11"/>
          </p:nvPr>
        </p:nvSpPr>
        <p:spPr/>
        <p:txBody>
          <a:bodyPr/>
          <a:lstStyle/>
          <a:p>
            <a:r>
              <a:rPr lang="en-US" dirty="0"/>
              <a:t>ASCCC Faculty Leadership Institute June 9 - 11, Riverside, CA</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14442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Characteristics of Negative or</a:t>
            </a:r>
            <a:br>
              <a:rPr lang="en-US" dirty="0" smtClean="0"/>
            </a:br>
            <a:r>
              <a:rPr lang="en-US" dirty="0" smtClean="0"/>
              <a:t> Ineffective Culture</a:t>
            </a:r>
            <a:endParaRPr lang="en-US" dirty="0"/>
          </a:p>
        </p:txBody>
      </p:sp>
      <p:sp>
        <p:nvSpPr>
          <p:cNvPr id="3" name="Footer Placeholder 2"/>
          <p:cNvSpPr>
            <a:spLocks noGrp="1"/>
          </p:cNvSpPr>
          <p:nvPr>
            <p:ph type="ftr" sz="quarter" idx="11"/>
          </p:nvPr>
        </p:nvSpPr>
        <p:spPr>
          <a:xfrm>
            <a:off x="3776450" y="6316964"/>
            <a:ext cx="4376950" cy="404513"/>
          </a:xfrm>
        </p:spPr>
        <p:txBody>
          <a:bodyPr/>
          <a:lstStyle/>
          <a:p>
            <a:r>
              <a:rPr lang="en-US" dirty="0"/>
              <a:t>ASCCC Faculty Leadership Institute June 9 - 11, 2016 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15</a:t>
            </a:fld>
            <a:endParaRPr lang="en-US"/>
          </a:p>
        </p:txBody>
      </p:sp>
      <p:sp>
        <p:nvSpPr>
          <p:cNvPr id="5" name="Content Placeholder 4"/>
          <p:cNvSpPr>
            <a:spLocks noGrp="1"/>
          </p:cNvSpPr>
          <p:nvPr>
            <p:ph idx="1"/>
          </p:nvPr>
        </p:nvSpPr>
        <p:spPr/>
        <p:txBody>
          <a:bodyPr>
            <a:normAutofit/>
          </a:bodyPr>
          <a:lstStyle/>
          <a:p>
            <a:r>
              <a:rPr lang="en-US" dirty="0" smtClean="0"/>
              <a:t>Faculty on Faculty Crime (mistrust between faculty)</a:t>
            </a:r>
          </a:p>
          <a:p>
            <a:r>
              <a:rPr lang="en-US" dirty="0" smtClean="0"/>
              <a:t>Mistrust between administrators and faculty</a:t>
            </a:r>
          </a:p>
          <a:p>
            <a:r>
              <a:rPr lang="en-US" dirty="0" smtClean="0"/>
              <a:t>“Unwillingness to find compromise” as a principle</a:t>
            </a:r>
          </a:p>
          <a:p>
            <a:r>
              <a:rPr lang="en-US" dirty="0" smtClean="0"/>
              <a:t>Assumption that all faculty know what you know</a:t>
            </a:r>
          </a:p>
          <a:p>
            <a:r>
              <a:rPr lang="en-US" dirty="0" smtClean="0"/>
              <a:t>React first; ask questions later</a:t>
            </a:r>
            <a:endParaRPr lang="en-US" dirty="0"/>
          </a:p>
        </p:txBody>
      </p:sp>
    </p:spTree>
    <p:extLst>
      <p:ext uri="{BB962C8B-B14F-4D97-AF65-F5344CB8AC3E}">
        <p14:creationId xmlns:p14="http://schemas.microsoft.com/office/powerpoint/2010/main" val="29628607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About Your House?</a:t>
            </a:r>
            <a:endParaRPr lang="en-US" dirty="0"/>
          </a:p>
        </p:txBody>
      </p:sp>
      <p:sp>
        <p:nvSpPr>
          <p:cNvPr id="3" name="Footer Placeholder 2"/>
          <p:cNvSpPr>
            <a:spLocks noGrp="1"/>
          </p:cNvSpPr>
          <p:nvPr>
            <p:ph type="ftr" sz="quarter" idx="11"/>
          </p:nvPr>
        </p:nvSpPr>
        <p:spPr>
          <a:xfrm>
            <a:off x="3776450" y="6333676"/>
            <a:ext cx="4376950" cy="387802"/>
          </a:xfrm>
        </p:spPr>
        <p:txBody>
          <a:bodyPr/>
          <a:lstStyle/>
          <a:p>
            <a:r>
              <a:rPr lang="en-US" dirty="0"/>
              <a:t>ASCCC Faculty Leadership Institute June 9 - 11, 2016 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16</a:t>
            </a:fld>
            <a:endParaRPr lang="en-US"/>
          </a:p>
        </p:txBody>
      </p:sp>
      <p:sp>
        <p:nvSpPr>
          <p:cNvPr id="5" name="Content Placeholder 4"/>
          <p:cNvSpPr>
            <a:spLocks noGrp="1"/>
          </p:cNvSpPr>
          <p:nvPr>
            <p:ph idx="1"/>
          </p:nvPr>
        </p:nvSpPr>
        <p:spPr/>
        <p:txBody>
          <a:bodyPr>
            <a:normAutofit/>
          </a:bodyPr>
          <a:lstStyle/>
          <a:p>
            <a:pPr marL="0" indent="0">
              <a:buNone/>
            </a:pPr>
            <a:r>
              <a:rPr lang="en-US" sz="2800" dirty="0" smtClean="0"/>
              <a:t>With a partner or two answer the following prompts:</a:t>
            </a:r>
          </a:p>
          <a:p>
            <a:pPr marL="457200" lvl="1" indent="0">
              <a:buNone/>
            </a:pPr>
            <a:endParaRPr lang="en-US" dirty="0"/>
          </a:p>
          <a:p>
            <a:pPr marL="0" indent="0">
              <a:buNone/>
            </a:pPr>
            <a:r>
              <a:rPr lang="en-US" sz="2800" dirty="0"/>
              <a:t>What does your local senate’s culture look like? </a:t>
            </a:r>
          </a:p>
          <a:p>
            <a:pPr marL="457200" lvl="2" indent="0">
              <a:spcBef>
                <a:spcPts val="1000"/>
              </a:spcBef>
              <a:buNone/>
            </a:pPr>
            <a:r>
              <a:rPr lang="en-US" sz="2400" dirty="0"/>
              <a:t>Try for two positives and a negative</a:t>
            </a:r>
          </a:p>
          <a:p>
            <a:pPr marL="457200" lvl="1" indent="0">
              <a:buNone/>
            </a:pPr>
            <a:endParaRPr lang="en-US" dirty="0"/>
          </a:p>
        </p:txBody>
      </p:sp>
    </p:spTree>
    <p:extLst>
      <p:ext uri="{BB962C8B-B14F-4D97-AF65-F5344CB8AC3E}">
        <p14:creationId xmlns:p14="http://schemas.microsoft.com/office/powerpoint/2010/main" val="17820953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Will You Do?</a:t>
            </a:r>
            <a:endParaRPr lang="en-US" dirty="0"/>
          </a:p>
        </p:txBody>
      </p:sp>
      <p:sp>
        <p:nvSpPr>
          <p:cNvPr id="3" name="Footer Placeholder 2"/>
          <p:cNvSpPr>
            <a:spLocks noGrp="1"/>
          </p:cNvSpPr>
          <p:nvPr>
            <p:ph type="ftr" sz="quarter" idx="11"/>
          </p:nvPr>
        </p:nvSpPr>
        <p:spPr>
          <a:xfrm>
            <a:off x="3776450" y="6333676"/>
            <a:ext cx="4376950" cy="387802"/>
          </a:xfrm>
        </p:spPr>
        <p:txBody>
          <a:bodyPr/>
          <a:lstStyle/>
          <a:p>
            <a:r>
              <a:rPr lang="en-US" dirty="0"/>
              <a:t>ASCCC Faculty Leadership Institute June 9 - 11, 2016 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17</a:t>
            </a:fld>
            <a:endParaRPr lang="en-US"/>
          </a:p>
        </p:txBody>
      </p:sp>
      <p:sp>
        <p:nvSpPr>
          <p:cNvPr id="5" name="Content Placeholder 4"/>
          <p:cNvSpPr>
            <a:spLocks noGrp="1"/>
          </p:cNvSpPr>
          <p:nvPr>
            <p:ph idx="1"/>
          </p:nvPr>
        </p:nvSpPr>
        <p:spPr/>
        <p:txBody>
          <a:bodyPr>
            <a:normAutofit/>
          </a:bodyPr>
          <a:lstStyle/>
          <a:p>
            <a:pPr marL="0" indent="0">
              <a:buNone/>
            </a:pPr>
            <a:r>
              <a:rPr lang="en-US" sz="2800" dirty="0" smtClean="0"/>
              <a:t>With a partner or two answer the following prompt:</a:t>
            </a:r>
          </a:p>
          <a:p>
            <a:pPr marL="457200" lvl="1" indent="0">
              <a:buNone/>
            </a:pPr>
            <a:endParaRPr lang="en-US" sz="2800" dirty="0"/>
          </a:p>
          <a:p>
            <a:pPr marL="0" indent="0" algn="ctr">
              <a:buNone/>
            </a:pPr>
            <a:r>
              <a:rPr lang="en-US" sz="2800" dirty="0" smtClean="0"/>
              <a:t>What are the actions you can take to shape the culture you want?</a:t>
            </a:r>
          </a:p>
          <a:p>
            <a:pPr marL="0" indent="0" algn="ctr">
              <a:buNone/>
            </a:pPr>
            <a:r>
              <a:rPr lang="en-US" sz="2800" b="0" i="0" dirty="0" smtClean="0"/>
              <a:t>Try </a:t>
            </a:r>
            <a:r>
              <a:rPr lang="en-US" sz="2800" b="0" i="0" dirty="0"/>
              <a:t>for two </a:t>
            </a:r>
            <a:r>
              <a:rPr lang="en-US" sz="2800" b="0" i="0" dirty="0" smtClean="0"/>
              <a:t>immediate and two long-term</a:t>
            </a:r>
            <a:endParaRPr lang="en-US" sz="2800" b="0" i="0" dirty="0"/>
          </a:p>
        </p:txBody>
      </p:sp>
    </p:spTree>
    <p:extLst>
      <p:ext uri="{BB962C8B-B14F-4D97-AF65-F5344CB8AC3E}">
        <p14:creationId xmlns:p14="http://schemas.microsoft.com/office/powerpoint/2010/main" val="23408718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8" name="Footer Placeholder 7"/>
          <p:cNvSpPr>
            <a:spLocks noGrp="1"/>
          </p:cNvSpPr>
          <p:nvPr>
            <p:ph type="ftr" sz="quarter" idx="11"/>
          </p:nvPr>
        </p:nvSpPr>
        <p:spPr>
          <a:xfrm>
            <a:off x="3793159" y="6350388"/>
            <a:ext cx="4360241" cy="371090"/>
          </a:xfrm>
        </p:spPr>
        <p:txBody>
          <a:bodyPr/>
          <a:lstStyle/>
          <a:p>
            <a:r>
              <a:rPr lang="en-US" dirty="0"/>
              <a:t>ASCCC Faculty Leadership Institute June 9 - 11, 2016 Riverside, CA</a:t>
            </a:r>
          </a:p>
        </p:txBody>
      </p:sp>
      <p:sp>
        <p:nvSpPr>
          <p:cNvPr id="9" name="Slide Number Placeholder 8"/>
          <p:cNvSpPr>
            <a:spLocks noGrp="1"/>
          </p:cNvSpPr>
          <p:nvPr>
            <p:ph type="sldNum" sz="quarter" idx="12"/>
          </p:nvPr>
        </p:nvSpPr>
        <p:spPr/>
        <p:txBody>
          <a:bodyPr/>
          <a:lstStyle/>
          <a:p>
            <a:fld id="{F01EB0EE-5C55-4A20-9AF4-1E061F85A2B6}" type="slidenum">
              <a:rPr lang="en-US" smtClean="0"/>
              <a:t>18</a:t>
            </a:fld>
            <a:endParaRPr lang="en-US"/>
          </a:p>
        </p:txBody>
      </p:sp>
      <p:sp>
        <p:nvSpPr>
          <p:cNvPr id="11" name="Text Placeholder 2"/>
          <p:cNvSpPr txBox="1">
            <a:spLocks/>
          </p:cNvSpPr>
          <p:nvPr/>
        </p:nvSpPr>
        <p:spPr>
          <a:xfrm>
            <a:off x="838200" y="4386265"/>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dirty="0" smtClean="0"/>
              <a:t>Questions? </a:t>
            </a:r>
            <a:endParaRPr lang="en-US" cap="all" dirty="0"/>
          </a:p>
        </p:txBody>
      </p:sp>
    </p:spTree>
    <p:extLst>
      <p:ext uri="{BB962C8B-B14F-4D97-AF65-F5344CB8AC3E}">
        <p14:creationId xmlns:p14="http://schemas.microsoft.com/office/powerpoint/2010/main" val="28972439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Culture</a:t>
            </a:r>
            <a:endParaRPr lang="en-US" dirty="0"/>
          </a:p>
        </p:txBody>
      </p:sp>
      <p:sp>
        <p:nvSpPr>
          <p:cNvPr id="3" name="Footer Placeholder 2"/>
          <p:cNvSpPr>
            <a:spLocks noGrp="1"/>
          </p:cNvSpPr>
          <p:nvPr>
            <p:ph type="ftr" sz="quarter" idx="11"/>
          </p:nvPr>
        </p:nvSpPr>
        <p:spPr/>
        <p:txBody>
          <a:bodyPr/>
          <a:lstStyle/>
          <a:p>
            <a:r>
              <a:rPr lang="en-US" dirty="0"/>
              <a:t>ASCCC Faculty Leadership Institute June 9 - 11, 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2</a:t>
            </a:fld>
            <a:endParaRPr lang="en-US"/>
          </a:p>
        </p:txBody>
      </p:sp>
      <p:sp>
        <p:nvSpPr>
          <p:cNvPr id="5" name="Content Placeholder 4"/>
          <p:cNvSpPr>
            <a:spLocks noGrp="1"/>
          </p:cNvSpPr>
          <p:nvPr>
            <p:ph idx="1"/>
          </p:nvPr>
        </p:nvSpPr>
        <p:spPr>
          <a:xfrm>
            <a:off x="838199" y="1955251"/>
            <a:ext cx="10524569" cy="4221712"/>
          </a:xfrm>
        </p:spPr>
        <p:txBody>
          <a:bodyPr>
            <a:normAutofit/>
          </a:bodyPr>
          <a:lstStyle/>
          <a:p>
            <a:r>
              <a:rPr lang="en-US" dirty="0"/>
              <a:t>A</a:t>
            </a:r>
            <a:r>
              <a:rPr lang="en-US" dirty="0" smtClean="0"/>
              <a:t> </a:t>
            </a:r>
            <a:r>
              <a:rPr lang="en-US" dirty="0"/>
              <a:t>way of thinking, behaving, or working that exists in a place or organization</a:t>
            </a:r>
          </a:p>
          <a:p>
            <a:r>
              <a:rPr lang="en-US" dirty="0" smtClean="0"/>
              <a:t>Agreed upon norms for handling situations</a:t>
            </a:r>
          </a:p>
          <a:p>
            <a:r>
              <a:rPr lang="en-US" dirty="0" smtClean="0"/>
              <a:t>Collective approaches and expectations</a:t>
            </a:r>
          </a:p>
          <a:p>
            <a:r>
              <a:rPr lang="en-US" dirty="0" smtClean="0"/>
              <a:t>A </a:t>
            </a:r>
            <a:r>
              <a:rPr lang="en-US" dirty="0"/>
              <a:t>set of shared attitudes, values, goals, and practices</a:t>
            </a:r>
          </a:p>
          <a:p>
            <a:endParaRPr lang="en-US" dirty="0"/>
          </a:p>
        </p:txBody>
      </p:sp>
    </p:spTree>
    <p:extLst>
      <p:ext uri="{BB962C8B-B14F-4D97-AF65-F5344CB8AC3E}">
        <p14:creationId xmlns:p14="http://schemas.microsoft.com/office/powerpoint/2010/main" val="34112950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Characteristics of Positive Culture</a:t>
            </a:r>
            <a:endParaRPr lang="en-US" dirty="0"/>
          </a:p>
        </p:txBody>
      </p:sp>
      <p:sp>
        <p:nvSpPr>
          <p:cNvPr id="3" name="Footer Placeholder 2"/>
          <p:cNvSpPr>
            <a:spLocks noGrp="1"/>
          </p:cNvSpPr>
          <p:nvPr>
            <p:ph type="ftr" sz="quarter" idx="11"/>
          </p:nvPr>
        </p:nvSpPr>
        <p:spPr/>
        <p:txBody>
          <a:bodyPr/>
          <a:lstStyle/>
          <a:p>
            <a:r>
              <a:rPr lang="en-US" dirty="0"/>
              <a:t>ASCCC Faculty Leadership Institute June 9 - 11, 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3</a:t>
            </a:fld>
            <a:endParaRPr lang="en-US"/>
          </a:p>
        </p:txBody>
      </p:sp>
      <p:sp>
        <p:nvSpPr>
          <p:cNvPr id="5" name="Content Placeholder 4"/>
          <p:cNvSpPr>
            <a:spLocks noGrp="1"/>
          </p:cNvSpPr>
          <p:nvPr>
            <p:ph idx="1"/>
          </p:nvPr>
        </p:nvSpPr>
        <p:spPr/>
        <p:txBody>
          <a:bodyPr>
            <a:normAutofit/>
          </a:bodyPr>
          <a:lstStyle/>
          <a:p>
            <a:pPr marL="0" indent="0">
              <a:buNone/>
            </a:pPr>
            <a:endParaRPr lang="en-US" sz="2800" dirty="0"/>
          </a:p>
          <a:p>
            <a:pPr marL="0" indent="0" algn="ctr">
              <a:buNone/>
            </a:pPr>
            <a:endParaRPr lang="en-US" sz="2800" dirty="0" smtClean="0"/>
          </a:p>
          <a:p>
            <a:pPr marL="0" indent="0" algn="ctr">
              <a:buNone/>
            </a:pPr>
            <a:r>
              <a:rPr lang="en-US" sz="2800" dirty="0" smtClean="0"/>
              <a:t>In 60 seconds, at your table brainstorm as many adjectives to describe positive work culture.</a:t>
            </a:r>
          </a:p>
          <a:p>
            <a:pPr marL="0" indent="0" algn="ctr">
              <a:buNone/>
            </a:pPr>
            <a:r>
              <a:rPr lang="en-US" sz="2800" dirty="0" smtClean="0"/>
              <a:t>Ready??</a:t>
            </a:r>
          </a:p>
          <a:p>
            <a:pPr marL="0" indent="0" algn="ctr">
              <a:buNone/>
            </a:pPr>
            <a:r>
              <a:rPr lang="en-US" sz="4000" dirty="0" smtClean="0">
                <a:solidFill>
                  <a:srgbClr val="FF6600"/>
                </a:solidFill>
              </a:rPr>
              <a:t>GO!</a:t>
            </a:r>
          </a:p>
        </p:txBody>
      </p:sp>
    </p:spTree>
    <p:extLst>
      <p:ext uri="{BB962C8B-B14F-4D97-AF65-F5344CB8AC3E}">
        <p14:creationId xmlns:p14="http://schemas.microsoft.com/office/powerpoint/2010/main" val="16667419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Characteristics of Positive Culture</a:t>
            </a:r>
            <a:endParaRPr lang="en-US" dirty="0"/>
          </a:p>
        </p:txBody>
      </p:sp>
      <p:sp>
        <p:nvSpPr>
          <p:cNvPr id="3" name="Footer Placeholder 2"/>
          <p:cNvSpPr>
            <a:spLocks noGrp="1"/>
          </p:cNvSpPr>
          <p:nvPr>
            <p:ph type="ftr" sz="quarter" idx="11"/>
          </p:nvPr>
        </p:nvSpPr>
        <p:spPr>
          <a:xfrm>
            <a:off x="3709609" y="6266829"/>
            <a:ext cx="4762337" cy="454649"/>
          </a:xfrm>
        </p:spPr>
        <p:txBody>
          <a:bodyPr/>
          <a:lstStyle/>
          <a:p>
            <a:r>
              <a:rPr lang="en-US" dirty="0"/>
              <a:t>ASCCC Faculty Leadership Institute June 9 - 11</a:t>
            </a:r>
            <a:r>
              <a:rPr lang="en-US" dirty="0" smtClean="0"/>
              <a:t>, 2016 </a:t>
            </a:r>
            <a:r>
              <a:rPr lang="en-US" dirty="0"/>
              <a:t>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4</a:t>
            </a:fld>
            <a:endParaRPr lang="en-US"/>
          </a:p>
        </p:txBody>
      </p:sp>
      <p:sp>
        <p:nvSpPr>
          <p:cNvPr id="5" name="Content Placeholder 4"/>
          <p:cNvSpPr>
            <a:spLocks noGrp="1"/>
          </p:cNvSpPr>
          <p:nvPr>
            <p:ph idx="1"/>
          </p:nvPr>
        </p:nvSpPr>
        <p:spPr/>
        <p:txBody>
          <a:bodyPr>
            <a:normAutofit/>
          </a:bodyPr>
          <a:lstStyle/>
          <a:p>
            <a:pPr marL="0" indent="0" algn="ctr">
              <a:buNone/>
            </a:pPr>
            <a:endParaRPr lang="en-US" sz="2800" dirty="0" smtClean="0"/>
          </a:p>
          <a:p>
            <a:pPr marL="0" indent="0" algn="ctr">
              <a:buNone/>
            </a:pPr>
            <a:endParaRPr lang="en-US" sz="2800" dirty="0"/>
          </a:p>
          <a:p>
            <a:pPr marL="0" indent="0" algn="ctr">
              <a:buNone/>
            </a:pPr>
            <a:endParaRPr lang="en-US" sz="2800" dirty="0" smtClean="0"/>
          </a:p>
          <a:p>
            <a:pPr marL="0" indent="0" algn="ctr">
              <a:buNone/>
            </a:pPr>
            <a:r>
              <a:rPr lang="en-US" sz="2800" dirty="0" smtClean="0"/>
              <a:t>You</a:t>
            </a:r>
            <a:endParaRPr lang="en-US" sz="4000" dirty="0" smtClean="0">
              <a:solidFill>
                <a:srgbClr val="FF6600"/>
              </a:solidFill>
            </a:endParaRPr>
          </a:p>
        </p:txBody>
      </p:sp>
    </p:spTree>
    <p:extLst>
      <p:ext uri="{BB962C8B-B14F-4D97-AF65-F5344CB8AC3E}">
        <p14:creationId xmlns:p14="http://schemas.microsoft.com/office/powerpoint/2010/main" val="11171138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Characteristics of Positive Culture</a:t>
            </a:r>
            <a:endParaRPr lang="en-US" dirty="0"/>
          </a:p>
        </p:txBody>
      </p:sp>
      <p:sp>
        <p:nvSpPr>
          <p:cNvPr id="3" name="Footer Placeholder 2"/>
          <p:cNvSpPr>
            <a:spLocks noGrp="1"/>
          </p:cNvSpPr>
          <p:nvPr>
            <p:ph type="ftr" sz="quarter" idx="11"/>
          </p:nvPr>
        </p:nvSpPr>
        <p:spPr>
          <a:xfrm>
            <a:off x="3876709" y="6300252"/>
            <a:ext cx="4276691" cy="421225"/>
          </a:xfrm>
        </p:spPr>
        <p:txBody>
          <a:bodyPr/>
          <a:lstStyle/>
          <a:p>
            <a:r>
              <a:rPr lang="en-US" dirty="0"/>
              <a:t>ASCCC Faculty Leadership Institute June 9 - 11, 2016 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5</a:t>
            </a:fld>
            <a:endParaRPr lang="en-US"/>
          </a:p>
        </p:txBody>
      </p:sp>
      <p:sp>
        <p:nvSpPr>
          <p:cNvPr id="5" name="Content Placeholder 4"/>
          <p:cNvSpPr>
            <a:spLocks noGrp="1"/>
          </p:cNvSpPr>
          <p:nvPr>
            <p:ph idx="1"/>
          </p:nvPr>
        </p:nvSpPr>
        <p:spPr/>
        <p:txBody>
          <a:bodyPr>
            <a:normAutofit/>
          </a:bodyPr>
          <a:lstStyle/>
          <a:p>
            <a:r>
              <a:rPr lang="en-US" dirty="0" smtClean="0"/>
              <a:t>Transparency (even when it hurts)</a:t>
            </a:r>
            <a:endParaRPr lang="en-US" dirty="0"/>
          </a:p>
          <a:p>
            <a:r>
              <a:rPr lang="en-US" dirty="0" smtClean="0"/>
              <a:t>Collegiality (among faculty and among administration) </a:t>
            </a:r>
            <a:endParaRPr lang="en-US" dirty="0"/>
          </a:p>
          <a:p>
            <a:r>
              <a:rPr lang="en-US" dirty="0" smtClean="0"/>
              <a:t>Collaboration (Getting to Yes, together)</a:t>
            </a:r>
            <a:endParaRPr lang="en-US" dirty="0"/>
          </a:p>
          <a:p>
            <a:r>
              <a:rPr lang="en-US" dirty="0"/>
              <a:t>Open d</a:t>
            </a:r>
            <a:r>
              <a:rPr lang="en-US" dirty="0" smtClean="0"/>
              <a:t>ialog (means creating opportunities, time, safe space for discussion) </a:t>
            </a:r>
            <a:endParaRPr lang="en-US" dirty="0"/>
          </a:p>
          <a:p>
            <a:r>
              <a:rPr lang="en-US" dirty="0"/>
              <a:t>Respect for minority </a:t>
            </a:r>
            <a:r>
              <a:rPr lang="en-US" dirty="0" smtClean="0"/>
              <a:t>opinions (even when inconvenient)</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8117211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Leadership</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What kind of a leader will you choose to be to shape the discourse? </a:t>
            </a:r>
            <a:endParaRPr lang="en-US" dirty="0"/>
          </a:p>
        </p:txBody>
      </p:sp>
      <p:sp>
        <p:nvSpPr>
          <p:cNvPr id="4" name="Footer Placeholder 3"/>
          <p:cNvSpPr>
            <a:spLocks noGrp="1"/>
          </p:cNvSpPr>
          <p:nvPr>
            <p:ph type="ftr" sz="quarter" idx="11"/>
          </p:nvPr>
        </p:nvSpPr>
        <p:spPr>
          <a:xfrm>
            <a:off x="3893419" y="6367098"/>
            <a:ext cx="4259981" cy="354379"/>
          </a:xfrm>
        </p:spPr>
        <p:txBody>
          <a:bodyPr/>
          <a:lstStyle/>
          <a:p>
            <a:r>
              <a:rPr lang="en-US" dirty="0"/>
              <a:t>ASCCC Faculty Leadership Institute June 9 - 11, 2016 Riverside,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15392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leadership-300x270.jpg"/>
          <p:cNvPicPr>
            <a:picLocks noGrp="1" noChangeAspect="1"/>
          </p:cNvPicPr>
          <p:nvPr>
            <p:ph idx="1"/>
          </p:nvPr>
        </p:nvPicPr>
        <p:blipFill>
          <a:blip r:embed="rId2">
            <a:extLst>
              <a:ext uri="{28A0092B-C50C-407E-A947-70E740481C1C}">
                <a14:useLocalDpi xmlns:a14="http://schemas.microsoft.com/office/drawing/2010/main" val="0"/>
              </a:ext>
            </a:extLst>
          </a:blip>
          <a:srcRect t="27011" b="27011"/>
          <a:stretch>
            <a:fillRect/>
          </a:stretch>
        </p:blipFill>
        <p:spPr>
          <a:xfrm>
            <a:off x="1470476" y="2057819"/>
            <a:ext cx="8379428" cy="3467394"/>
          </a:xfrm>
        </p:spPr>
      </p:pic>
      <p:sp>
        <p:nvSpPr>
          <p:cNvPr id="4" name="Footer Placeholder 3"/>
          <p:cNvSpPr>
            <a:spLocks noGrp="1"/>
          </p:cNvSpPr>
          <p:nvPr>
            <p:ph type="ftr" sz="quarter" idx="11"/>
          </p:nvPr>
        </p:nvSpPr>
        <p:spPr>
          <a:xfrm>
            <a:off x="3826579" y="6350388"/>
            <a:ext cx="4326821" cy="371090"/>
          </a:xfrm>
        </p:spPr>
        <p:txBody>
          <a:bodyPr/>
          <a:lstStyle/>
          <a:p>
            <a:r>
              <a:rPr lang="en-US" dirty="0"/>
              <a:t>ASCCC Faculty Leadership Institute June 9 - 11, 2016 Riverside,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2025762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a:xfrm>
            <a:off x="3826579" y="6250118"/>
            <a:ext cx="4494978" cy="471359"/>
          </a:xfrm>
        </p:spPr>
        <p:txBody>
          <a:bodyPr/>
          <a:lstStyle/>
          <a:p>
            <a:r>
              <a:rPr lang="en-US" dirty="0"/>
              <a:t>ASCCC Faculty Leadership Institute June 9 - 11, 2016 Riverside,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a:solidFill>
                <a:prstClr val="black">
                  <a:tint val="75000"/>
                </a:prstClr>
              </a:solidFill>
            </a:endParaRPr>
          </a:p>
        </p:txBody>
      </p:sp>
      <p:pic>
        <p:nvPicPr>
          <p:cNvPr id="17" name="Content Placeholder 16" descr="people hands team join together.jpg"/>
          <p:cNvPicPr>
            <a:picLocks noGrp="1" noChangeAspect="1"/>
          </p:cNvPicPr>
          <p:nvPr>
            <p:ph idx="1"/>
          </p:nvPr>
        </p:nvPicPr>
        <p:blipFill>
          <a:blip r:embed="rId2">
            <a:extLst>
              <a:ext uri="{28A0092B-C50C-407E-A947-70E740481C1C}">
                <a14:useLocalDpi xmlns:a14="http://schemas.microsoft.com/office/drawing/2010/main" val="0"/>
              </a:ext>
            </a:extLst>
          </a:blip>
          <a:srcRect t="21722" b="21722"/>
          <a:stretch>
            <a:fillRect/>
          </a:stretch>
        </p:blipFill>
        <p:spPr/>
      </p:pic>
    </p:spTree>
    <p:extLst>
      <p:ext uri="{BB962C8B-B14F-4D97-AF65-F5344CB8AC3E}">
        <p14:creationId xmlns:p14="http://schemas.microsoft.com/office/powerpoint/2010/main" val="56102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Characteristics of Positive Culture: </a:t>
            </a:r>
            <a:br>
              <a:rPr lang="en-US" dirty="0" smtClean="0"/>
            </a:br>
            <a:r>
              <a:rPr lang="en-US" dirty="0" smtClean="0"/>
              <a:t>Exec Committee</a:t>
            </a:r>
            <a:endParaRPr lang="en-US" dirty="0"/>
          </a:p>
        </p:txBody>
      </p:sp>
      <p:sp>
        <p:nvSpPr>
          <p:cNvPr id="3" name="Footer Placeholder 2"/>
          <p:cNvSpPr>
            <a:spLocks noGrp="1"/>
          </p:cNvSpPr>
          <p:nvPr>
            <p:ph type="ftr" sz="quarter" idx="11"/>
          </p:nvPr>
        </p:nvSpPr>
        <p:spPr/>
        <p:txBody>
          <a:bodyPr/>
          <a:lstStyle/>
          <a:p>
            <a:r>
              <a:rPr lang="en-US" dirty="0"/>
              <a:t>ASCCC Faculty Leadership Institute June 9 - 11, Riverside, CA</a:t>
            </a:r>
          </a:p>
        </p:txBody>
      </p:sp>
      <p:sp>
        <p:nvSpPr>
          <p:cNvPr id="4" name="Slide Number Placeholder 3"/>
          <p:cNvSpPr>
            <a:spLocks noGrp="1"/>
          </p:cNvSpPr>
          <p:nvPr>
            <p:ph type="sldNum" sz="quarter" idx="12"/>
          </p:nvPr>
        </p:nvSpPr>
        <p:spPr/>
        <p:txBody>
          <a:bodyPr/>
          <a:lstStyle/>
          <a:p>
            <a:fld id="{F01EB0EE-5C55-4A20-9AF4-1E061F85A2B6}" type="slidenum">
              <a:rPr lang="en-US" smtClean="0"/>
              <a:t>9</a:t>
            </a:fld>
            <a:endParaRPr lang="en-US"/>
          </a:p>
        </p:txBody>
      </p:sp>
      <p:sp>
        <p:nvSpPr>
          <p:cNvPr id="5" name="Content Placeholder 4"/>
          <p:cNvSpPr>
            <a:spLocks noGrp="1"/>
          </p:cNvSpPr>
          <p:nvPr>
            <p:ph idx="1"/>
          </p:nvPr>
        </p:nvSpPr>
        <p:spPr>
          <a:xfrm>
            <a:off x="838200" y="1825625"/>
            <a:ext cx="10515600" cy="4257377"/>
          </a:xfrm>
        </p:spPr>
        <p:txBody>
          <a:bodyPr>
            <a:normAutofit/>
          </a:bodyPr>
          <a:lstStyle/>
          <a:p>
            <a:r>
              <a:rPr lang="en-US" dirty="0" smtClean="0"/>
              <a:t>How transparent/open/effective are your communications from senate president to your Exec? </a:t>
            </a:r>
          </a:p>
          <a:p>
            <a:r>
              <a:rPr lang="en-US" dirty="0" smtClean="0"/>
              <a:t>Are you encouraging work/life balance in yourself and exec?</a:t>
            </a:r>
          </a:p>
          <a:p>
            <a:r>
              <a:rPr lang="en-US" dirty="0" smtClean="0"/>
              <a:t>Are you providing training and development for your executive committee so they feel capable and informed? </a:t>
            </a:r>
          </a:p>
          <a:p>
            <a:r>
              <a:rPr lang="en-US" dirty="0" smtClean="0"/>
              <a:t>Who sits on your executive committee? </a:t>
            </a:r>
            <a:endParaRPr lang="en-US" dirty="0"/>
          </a:p>
          <a:p>
            <a:pPr lvl="1"/>
            <a:r>
              <a:rPr lang="en-US" dirty="0" smtClean="0"/>
              <a:t>Diverse disciplines; small department </a:t>
            </a:r>
            <a:r>
              <a:rPr lang="en-US" dirty="0" err="1" smtClean="0"/>
              <a:t>vs</a:t>
            </a:r>
            <a:r>
              <a:rPr lang="en-US" dirty="0" smtClean="0"/>
              <a:t> big department; part-time voices; counseling and student support faculty: non-credit; others</a:t>
            </a:r>
          </a:p>
          <a:p>
            <a:r>
              <a:rPr lang="en-US" dirty="0" smtClean="0"/>
              <a:t>How are you rewarding/acknowledging work of the Exec and others? </a:t>
            </a:r>
          </a:p>
          <a:p>
            <a:endParaRPr lang="en-US" dirty="0" smtClean="0"/>
          </a:p>
          <a:p>
            <a:endParaRPr lang="en-US" dirty="0"/>
          </a:p>
        </p:txBody>
      </p:sp>
    </p:spTree>
    <p:extLst>
      <p:ext uri="{BB962C8B-B14F-4D97-AF65-F5344CB8AC3E}">
        <p14:creationId xmlns:p14="http://schemas.microsoft.com/office/powerpoint/2010/main" val="38611759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2790</TotalTime>
  <Words>1394</Words>
  <Application>Microsoft Macintosh PowerPoint</Application>
  <PresentationFormat>Custom</PresentationFormat>
  <Paragraphs>159</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Office Theme</vt:lpstr>
      <vt:lpstr>Culture of Discourse: How to Take Your Senate to the Next Level  </vt:lpstr>
      <vt:lpstr>Culture</vt:lpstr>
      <vt:lpstr>Characteristics of Positive Culture</vt:lpstr>
      <vt:lpstr>Characteristics of Positive Culture</vt:lpstr>
      <vt:lpstr>Characteristics of Positive Culture</vt:lpstr>
      <vt:lpstr>Role of Leadership</vt:lpstr>
      <vt:lpstr>PowerPoint Presentation</vt:lpstr>
      <vt:lpstr>PowerPoint Presentation</vt:lpstr>
      <vt:lpstr>Characteristics of Positive Culture:  Exec Committee</vt:lpstr>
      <vt:lpstr>Characteristics of Positive Culture:  Senate and Faculty</vt:lpstr>
      <vt:lpstr>What are our meetings for anyway?</vt:lpstr>
      <vt:lpstr>Before we deliberate</vt:lpstr>
      <vt:lpstr>While we deliberate</vt:lpstr>
      <vt:lpstr>After we deliberate</vt:lpstr>
      <vt:lpstr>Characteristics of Negative or  Ineffective Culture</vt:lpstr>
      <vt:lpstr>How About Your House?</vt:lpstr>
      <vt:lpstr>What Will You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Cleavon Smith</cp:lastModifiedBy>
  <cp:revision>93</cp:revision>
  <dcterms:created xsi:type="dcterms:W3CDTF">2015-05-02T02:46:00Z</dcterms:created>
  <dcterms:modified xsi:type="dcterms:W3CDTF">2016-06-10T06:33:40Z</dcterms:modified>
</cp:coreProperties>
</file>