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7" r:id="rId2"/>
    <p:sldId id="258" r:id="rId3"/>
    <p:sldId id="259" r:id="rId4"/>
    <p:sldId id="260" r:id="rId5"/>
    <p:sldId id="270" r:id="rId6"/>
    <p:sldId id="262" r:id="rId7"/>
    <p:sldId id="271" r:id="rId8"/>
    <p:sldId id="272" r:id="rId9"/>
    <p:sldId id="273" r:id="rId10"/>
    <p:sldId id="274" r:id="rId11"/>
    <p:sldId id="279" r:id="rId12"/>
    <p:sldId id="280" r:id="rId13"/>
    <p:sldId id="281" r:id="rId14"/>
    <p:sldId id="263" r:id="rId15"/>
    <p:sldId id="264" r:id="rId16"/>
    <p:sldId id="277" r:id="rId17"/>
    <p:sldId id="278"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86"/>
    <p:restoredTop sz="85000" autoAdjust="0"/>
  </p:normalViewPr>
  <p:slideViewPr>
    <p:cSldViewPr snapToGrid="0" snapToObjects="1">
      <p:cViewPr>
        <p:scale>
          <a:sx n="88" d="100"/>
          <a:sy n="88" d="100"/>
        </p:scale>
        <p:origin x="108" y="15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E787D44-1875-FE41-874A-57240814DAAA}" type="datetimeFigureOut">
              <a:rPr lang="en-US"/>
              <a:pPr>
                <a:defRPr/>
              </a:pPr>
              <a:t>2/3/2022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932A2CF-DFDE-0246-800C-C559495689E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89C851E-5F01-AA4F-BF59-294D057DB64D}" type="datetimeFigureOut">
              <a:rPr lang="en-US"/>
              <a:pPr>
                <a:defRPr/>
              </a:pPr>
              <a:t>2/3/2022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857814-E8E1-0341-83A7-6DB5411170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2</a:t>
            </a:fld>
            <a:endParaRPr lang="en-US" altLang="en-US"/>
          </a:p>
        </p:txBody>
      </p:sp>
    </p:spTree>
    <p:extLst>
      <p:ext uri="{BB962C8B-B14F-4D97-AF65-F5344CB8AC3E}">
        <p14:creationId xmlns:p14="http://schemas.microsoft.com/office/powerpoint/2010/main" val="297969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12</a:t>
            </a:fld>
            <a:endParaRPr lang="en-US" altLang="en-US"/>
          </a:p>
        </p:txBody>
      </p:sp>
    </p:spTree>
    <p:extLst>
      <p:ext uri="{BB962C8B-B14F-4D97-AF65-F5344CB8AC3E}">
        <p14:creationId xmlns:p14="http://schemas.microsoft.com/office/powerpoint/2010/main" val="97327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Auguste- personal journey for Grow Your Own and examples of formal mentoring</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13</a:t>
            </a:fld>
            <a:endParaRPr lang="en-US" altLang="en-US"/>
          </a:p>
        </p:txBody>
      </p:sp>
    </p:spTree>
    <p:extLst>
      <p:ext uri="{BB962C8B-B14F-4D97-AF65-F5344CB8AC3E}">
        <p14:creationId xmlns:p14="http://schemas.microsoft.com/office/powerpoint/2010/main" val="308291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202124"/>
                </a:solidFill>
                <a:effectLst/>
                <a:latin typeface="Roboto" panose="02000000000000000000" pitchFamily="2" charset="0"/>
              </a:rPr>
              <a:t>Auguste and Karla</a:t>
            </a:r>
          </a:p>
          <a:p>
            <a:pPr algn="l">
              <a:buFont typeface="Arial" panose="020B0604020202020204" pitchFamily="34" charset="0"/>
              <a:buChar char="•"/>
            </a:pPr>
            <a:endParaRPr lang="en-US" b="0" i="0" dirty="0">
              <a:solidFill>
                <a:srgbClr val="202124"/>
              </a:solidFill>
              <a:effectLst/>
              <a:latin typeface="Roboto" panose="02000000000000000000" pitchFamily="2" charset="0"/>
            </a:endParaRPr>
          </a:p>
          <a:p>
            <a:pPr algn="l">
              <a:buFont typeface="Arial" panose="020B0604020202020204" pitchFamily="34" charset="0"/>
              <a:buChar char="•"/>
            </a:pPr>
            <a:r>
              <a:rPr lang="en-US" b="0" i="0" dirty="0">
                <a:solidFill>
                  <a:srgbClr val="202124"/>
                </a:solidFill>
                <a:effectLst/>
                <a:latin typeface="Roboto" panose="02000000000000000000" pitchFamily="2" charset="0"/>
              </a:rPr>
              <a:t>Value the mentee as a person.</a:t>
            </a:r>
          </a:p>
          <a:p>
            <a:pPr algn="l">
              <a:buFont typeface="Arial" panose="020B0604020202020204" pitchFamily="34" charset="0"/>
              <a:buChar char="•"/>
            </a:pPr>
            <a:r>
              <a:rPr lang="en-US" b="0" i="0" dirty="0">
                <a:solidFill>
                  <a:srgbClr val="202124"/>
                </a:solidFill>
                <a:effectLst/>
                <a:latin typeface="Roboto" panose="02000000000000000000" pitchFamily="2" charset="0"/>
              </a:rPr>
              <a:t>Develop mutual trust and respect.</a:t>
            </a:r>
          </a:p>
          <a:p>
            <a:pPr algn="l">
              <a:buFont typeface="Arial" panose="020B0604020202020204" pitchFamily="34" charset="0"/>
              <a:buChar char="•"/>
            </a:pPr>
            <a:r>
              <a:rPr lang="en-US" b="0" i="0" dirty="0">
                <a:solidFill>
                  <a:srgbClr val="202124"/>
                </a:solidFill>
                <a:effectLst/>
                <a:latin typeface="Roboto" panose="02000000000000000000" pitchFamily="2" charset="0"/>
              </a:rPr>
              <a:t>Maintain confidentiality.</a:t>
            </a:r>
          </a:p>
          <a:p>
            <a:pPr algn="l">
              <a:buFont typeface="Arial" panose="020B0604020202020204" pitchFamily="34" charset="0"/>
              <a:buChar char="•"/>
            </a:pPr>
            <a:r>
              <a:rPr lang="en-US" b="0" i="0" dirty="0">
                <a:solidFill>
                  <a:srgbClr val="202124"/>
                </a:solidFill>
                <a:effectLst/>
                <a:latin typeface="Roboto" panose="02000000000000000000" pitchFamily="2" charset="0"/>
              </a:rPr>
              <a:t>Listen both to what is being said and how it is being said. Also what is not being said.</a:t>
            </a:r>
          </a:p>
          <a:p>
            <a:pPr algn="l">
              <a:buFont typeface="Arial" panose="020B0604020202020204" pitchFamily="34" charset="0"/>
              <a:buChar char="•"/>
            </a:pPr>
            <a:r>
              <a:rPr lang="en-US" b="0" i="0" dirty="0">
                <a:solidFill>
                  <a:srgbClr val="202124"/>
                </a:solidFill>
                <a:effectLst/>
                <a:latin typeface="Roboto" panose="02000000000000000000" pitchFamily="2" charset="0"/>
              </a:rPr>
              <a:t>Help the mentee solve his or her own problem, rather than give direction.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14</a:t>
            </a:fld>
            <a:endParaRPr lang="en-US" altLang="en-US"/>
          </a:p>
        </p:txBody>
      </p:sp>
    </p:spTree>
    <p:extLst>
      <p:ext uri="{BB962C8B-B14F-4D97-AF65-F5344CB8AC3E}">
        <p14:creationId xmlns:p14="http://schemas.microsoft.com/office/powerpoint/2010/main" val="3177387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 and Auguste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15</a:t>
            </a:fld>
            <a:endParaRPr lang="en-US" altLang="en-US"/>
          </a:p>
        </p:txBody>
      </p:sp>
    </p:spTree>
    <p:extLst>
      <p:ext uri="{BB962C8B-B14F-4D97-AF65-F5344CB8AC3E}">
        <p14:creationId xmlns:p14="http://schemas.microsoft.com/office/powerpoint/2010/main" val="233851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 and Auguste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3</a:t>
            </a:fld>
            <a:endParaRPr lang="en-US" altLang="en-US"/>
          </a:p>
        </p:txBody>
      </p:sp>
    </p:spTree>
    <p:extLst>
      <p:ext uri="{BB962C8B-B14F-4D97-AF65-F5344CB8AC3E}">
        <p14:creationId xmlns:p14="http://schemas.microsoft.com/office/powerpoint/2010/main" val="392124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4</a:t>
            </a:fld>
            <a:endParaRPr lang="en-US" altLang="en-US"/>
          </a:p>
        </p:txBody>
      </p:sp>
    </p:spTree>
    <p:extLst>
      <p:ext uri="{BB962C8B-B14F-4D97-AF65-F5344CB8AC3E}">
        <p14:creationId xmlns:p14="http://schemas.microsoft.com/office/powerpoint/2010/main" val="250292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5</a:t>
            </a:fld>
            <a:endParaRPr lang="en-US" altLang="en-US"/>
          </a:p>
        </p:txBody>
      </p:sp>
    </p:spTree>
    <p:extLst>
      <p:ext uri="{BB962C8B-B14F-4D97-AF65-F5344CB8AC3E}">
        <p14:creationId xmlns:p14="http://schemas.microsoft.com/office/powerpoint/2010/main" val="336957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Auguste: To provide testimonial about formal and informal; affinity group participation; Advising for student clubs</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6</a:t>
            </a:fld>
            <a:endParaRPr lang="en-US" altLang="en-US"/>
          </a:p>
        </p:txBody>
      </p:sp>
    </p:spTree>
    <p:extLst>
      <p:ext uri="{BB962C8B-B14F-4D97-AF65-F5344CB8AC3E}">
        <p14:creationId xmlns:p14="http://schemas.microsoft.com/office/powerpoint/2010/main" val="91378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 Prompt 1</a:t>
            </a:r>
          </a:p>
          <a:p>
            <a:r>
              <a:rPr lang="en-US" dirty="0"/>
              <a:t>Auguste Prompt 2</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7</a:t>
            </a:fld>
            <a:endParaRPr lang="en-US" altLang="en-US"/>
          </a:p>
        </p:txBody>
      </p:sp>
    </p:spTree>
    <p:extLst>
      <p:ext uri="{BB962C8B-B14F-4D97-AF65-F5344CB8AC3E}">
        <p14:creationId xmlns:p14="http://schemas.microsoft.com/office/powerpoint/2010/main" val="354379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8</a:t>
            </a:fld>
            <a:endParaRPr lang="en-US" altLang="en-US"/>
          </a:p>
        </p:txBody>
      </p:sp>
    </p:spTree>
    <p:extLst>
      <p:ext uri="{BB962C8B-B14F-4D97-AF65-F5344CB8AC3E}">
        <p14:creationId xmlns:p14="http://schemas.microsoft.com/office/powerpoint/2010/main" val="415979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9</a:t>
            </a:fld>
            <a:endParaRPr lang="en-US" altLang="en-US"/>
          </a:p>
        </p:txBody>
      </p:sp>
    </p:spTree>
    <p:extLst>
      <p:ext uri="{BB962C8B-B14F-4D97-AF65-F5344CB8AC3E}">
        <p14:creationId xmlns:p14="http://schemas.microsoft.com/office/powerpoint/2010/main" val="223004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10</a:t>
            </a:fld>
            <a:endParaRPr lang="en-US" altLang="en-US"/>
          </a:p>
        </p:txBody>
      </p:sp>
    </p:spTree>
    <p:extLst>
      <p:ext uri="{BB962C8B-B14F-4D97-AF65-F5344CB8AC3E}">
        <p14:creationId xmlns:p14="http://schemas.microsoft.com/office/powerpoint/2010/main" val="109191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4592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91ADB0-4F4A-2D41-9876-8F87A1FB50C3}"/>
              </a:ext>
            </a:extLst>
          </p:cNvPr>
          <p:cNvSpPr/>
          <p:nvPr userDrawn="1"/>
        </p:nvSpPr>
        <p:spPr>
          <a:xfrm>
            <a:off x="0" y="0"/>
            <a:ext cx="12192000" cy="2355850"/>
          </a:xfrm>
          <a:prstGeom prst="rect">
            <a:avLst/>
          </a:prstGeom>
          <a:solidFill>
            <a:schemeClr val="bg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5">
            <a:extLst>
              <a:ext uri="{FF2B5EF4-FFF2-40B4-BE49-F238E27FC236}">
                <a16:creationId xmlns:a16="http://schemas.microsoft.com/office/drawing/2014/main" id="{89C81C9A-C381-BA40-B668-B2C3E618CD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363061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5E9BABE5-9071-9940-8661-4957594413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4087" y="403412"/>
            <a:ext cx="9299711" cy="1685768"/>
          </a:xfrm>
        </p:spPr>
        <p:txBody>
          <a:bodyPr>
            <a:normAutofit/>
          </a:bodyPr>
          <a:lstStyle>
            <a:lvl1pPr algn="l">
              <a:defRPr sz="36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7C2C1B6A-1014-E543-8C93-D74BD039B6F4}"/>
              </a:ext>
            </a:extLst>
          </p:cNvPr>
          <p:cNvSpPr>
            <a:spLocks noGrp="1"/>
          </p:cNvSpPr>
          <p:nvPr>
            <p:ph type="sldNum" sz="quarter" idx="10"/>
          </p:nvPr>
        </p:nvSpPr>
        <p:spPr/>
        <p:txBody>
          <a:bodyPr/>
          <a:lstStyle>
            <a:lvl1pPr>
              <a:defRPr/>
            </a:lvl1pPr>
          </a:lstStyle>
          <a:p>
            <a:pPr>
              <a:defRPr/>
            </a:pPr>
            <a:fld id="{7BECECC3-9CD8-7D49-B768-F241FAF9611E}" type="slidenum">
              <a:rPr lang="en-US" altLang="en-US"/>
              <a:pPr>
                <a:defRPr/>
              </a:pPr>
              <a:t>‹#›</a:t>
            </a:fld>
            <a:endParaRPr lang="en-US" altLang="en-US"/>
          </a:p>
        </p:txBody>
      </p:sp>
    </p:spTree>
    <p:extLst>
      <p:ext uri="{BB962C8B-B14F-4D97-AF65-F5344CB8AC3E}">
        <p14:creationId xmlns:p14="http://schemas.microsoft.com/office/powerpoint/2010/main" val="424720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65C94D-119A-8048-B139-1A9FF48D008B}"/>
              </a:ext>
            </a:extLst>
          </p:cNvPr>
          <p:cNvSpPr/>
          <p:nvPr userDrawn="1"/>
        </p:nvSpPr>
        <p:spPr>
          <a:xfrm>
            <a:off x="0" y="0"/>
            <a:ext cx="830263" cy="6858000"/>
          </a:xfrm>
          <a:prstGeom prst="rect">
            <a:avLst/>
          </a:prstGeom>
          <a:gradFill>
            <a:gsLst>
              <a:gs pos="0">
                <a:srgbClr val="251953"/>
              </a:gs>
              <a:gs pos="100000">
                <a:srgbClr val="003D99"/>
              </a:gs>
            </a:gsLst>
            <a:lin ang="5400000" scaled="1"/>
          </a:gra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a:extLst>
              <a:ext uri="{FF2B5EF4-FFF2-40B4-BE49-F238E27FC236}">
                <a16:creationId xmlns:a16="http://schemas.microsoft.com/office/drawing/2014/main" id="{56346790-1E36-5B42-ADEF-319642B1DE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08DEE3B1-FF1F-3841-A640-C4FF15CD4F42}"/>
              </a:ext>
            </a:extLst>
          </p:cNvPr>
          <p:cNvSpPr>
            <a:spLocks noGrp="1"/>
          </p:cNvSpPr>
          <p:nvPr>
            <p:ph type="sldNum" sz="quarter" idx="10"/>
          </p:nvPr>
        </p:nvSpPr>
        <p:spPr/>
        <p:txBody>
          <a:bodyPr/>
          <a:lstStyle>
            <a:lvl1pPr>
              <a:defRPr/>
            </a:lvl1pPr>
          </a:lstStyle>
          <a:p>
            <a:pPr>
              <a:defRPr/>
            </a:pPr>
            <a:fld id="{ECD8053B-50E5-E94F-AF17-D2089273CC95}" type="slidenum">
              <a:rPr lang="en-US" altLang="en-US"/>
              <a:pPr>
                <a:defRPr/>
              </a:pPr>
              <a:t>‹#›</a:t>
            </a:fld>
            <a:endParaRPr lang="en-US" altLang="en-US"/>
          </a:p>
        </p:txBody>
      </p:sp>
    </p:spTree>
    <p:extLst>
      <p:ext uri="{BB962C8B-B14F-4D97-AF65-F5344CB8AC3E}">
        <p14:creationId xmlns:p14="http://schemas.microsoft.com/office/powerpoint/2010/main" val="131909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32724C0-75B0-5348-B87D-19EBA0BA4C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AE1E0D-4146-6048-B7B3-D9A78CEFD134}"/>
              </a:ext>
            </a:extLst>
          </p:cNvPr>
          <p:cNvSpPr/>
          <p:nvPr userDrawn="1"/>
        </p:nvSpPr>
        <p:spPr>
          <a:xfrm>
            <a:off x="0" y="0"/>
            <a:ext cx="830263" cy="6858000"/>
          </a:xfrm>
          <a:prstGeom prst="rect">
            <a:avLst/>
          </a:prstGeom>
          <a:gradFill>
            <a:gsLst>
              <a:gs pos="0">
                <a:srgbClr val="251953"/>
              </a:gs>
              <a:gs pos="100000">
                <a:srgbClr val="003D99"/>
              </a:gs>
            </a:gsLst>
            <a:lin ang="5400000" scaled="1"/>
          </a:gra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A1A08497-F8AD-DD45-B7A5-230A08CEB951}"/>
              </a:ext>
            </a:extLst>
          </p:cNvPr>
          <p:cNvSpPr>
            <a:spLocks noGrp="1"/>
          </p:cNvSpPr>
          <p:nvPr>
            <p:ph type="sldNum" sz="quarter" idx="10"/>
          </p:nvPr>
        </p:nvSpPr>
        <p:spPr/>
        <p:txBody>
          <a:bodyPr/>
          <a:lstStyle>
            <a:lvl1pPr>
              <a:defRPr/>
            </a:lvl1pPr>
          </a:lstStyle>
          <a:p>
            <a:pPr>
              <a:defRPr/>
            </a:pPr>
            <a:fld id="{489B6DE8-261E-D640-A7CD-CE7D6DB66BFF}" type="slidenum">
              <a:rPr lang="en-US" altLang="en-US"/>
              <a:pPr>
                <a:defRPr/>
              </a:pPr>
              <a:t>‹#›</a:t>
            </a:fld>
            <a:endParaRPr lang="en-US" altLang="en-US"/>
          </a:p>
        </p:txBody>
      </p:sp>
    </p:spTree>
    <p:extLst>
      <p:ext uri="{BB962C8B-B14F-4D97-AF65-F5344CB8AC3E}">
        <p14:creationId xmlns:p14="http://schemas.microsoft.com/office/powerpoint/2010/main" val="270633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EBEACF-9BD8-714B-A860-9C4838D97F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2E2CEA1-C114-D143-9EFA-B3B4D623A1CB}"/>
              </a:ext>
            </a:extLst>
          </p:cNvPr>
          <p:cNvPicPr>
            <a:picLocks noChangeAspect="1"/>
          </p:cNvPicPr>
          <p:nvPr userDrawn="1"/>
        </p:nvPicPr>
        <p:blipFill rotWithShape="1">
          <a:blip r:embed="rId3"/>
          <a:srcRect l="12131"/>
          <a:stretch/>
        </p:blipFill>
        <p:spPr>
          <a:xfrm>
            <a:off x="0" y="0"/>
            <a:ext cx="830263"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9A9F751F-384D-524F-8B67-097A8F01A63B}"/>
              </a:ext>
            </a:extLst>
          </p:cNvPr>
          <p:cNvSpPr>
            <a:spLocks noGrp="1"/>
          </p:cNvSpPr>
          <p:nvPr>
            <p:ph type="sldNum" sz="quarter" idx="10"/>
          </p:nvPr>
        </p:nvSpPr>
        <p:spPr/>
        <p:txBody>
          <a:bodyPr/>
          <a:lstStyle>
            <a:lvl1pPr>
              <a:defRPr/>
            </a:lvl1pPr>
          </a:lstStyle>
          <a:p>
            <a:pPr>
              <a:defRPr/>
            </a:pPr>
            <a:fld id="{C3D65353-7BA5-0F40-96BB-50180AFACA17}" type="slidenum">
              <a:rPr lang="en-US" altLang="en-US"/>
              <a:pPr>
                <a:defRPr/>
              </a:pPr>
              <a:t>‹#›</a:t>
            </a:fld>
            <a:endParaRPr lang="en-US" altLang="en-US"/>
          </a:p>
        </p:txBody>
      </p:sp>
    </p:spTree>
    <p:extLst>
      <p:ext uri="{BB962C8B-B14F-4D97-AF65-F5344CB8AC3E}">
        <p14:creationId xmlns:p14="http://schemas.microsoft.com/office/powerpoint/2010/main" val="112568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F2F6965-0D76-AF4A-8198-3D9CF4C5A8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DC349F9-7680-4041-87EC-BBEF7AC6DC5A}"/>
              </a:ext>
            </a:extLst>
          </p:cNvPr>
          <p:cNvPicPr>
            <a:picLocks noChangeAspect="1"/>
          </p:cNvPicPr>
          <p:nvPr userDrawn="1"/>
        </p:nvPicPr>
        <p:blipFill rotWithShape="1">
          <a:blip r:embed="rId3"/>
          <a:srcRect l="12131"/>
          <a:stretch/>
        </p:blipFill>
        <p:spPr>
          <a:xfrm>
            <a:off x="0" y="0"/>
            <a:ext cx="830263"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C5D0786-AD0C-FA4A-B304-31E68390C260}"/>
              </a:ext>
            </a:extLst>
          </p:cNvPr>
          <p:cNvSpPr>
            <a:spLocks noGrp="1"/>
          </p:cNvSpPr>
          <p:nvPr>
            <p:ph type="sldNum" sz="quarter" idx="10"/>
          </p:nvPr>
        </p:nvSpPr>
        <p:spPr/>
        <p:txBody>
          <a:bodyPr/>
          <a:lstStyle>
            <a:lvl1pPr>
              <a:defRPr/>
            </a:lvl1pPr>
          </a:lstStyle>
          <a:p>
            <a:pPr>
              <a:defRPr/>
            </a:pPr>
            <a:fld id="{13224AB2-3B77-0244-A989-631E3400CAA2}" type="slidenum">
              <a:rPr lang="en-US" altLang="en-US"/>
              <a:pPr>
                <a:defRPr/>
              </a:pPr>
              <a:t>‹#›</a:t>
            </a:fld>
            <a:endParaRPr lang="en-US" altLang="en-US"/>
          </a:p>
        </p:txBody>
      </p:sp>
    </p:spTree>
    <p:extLst>
      <p:ext uri="{BB962C8B-B14F-4D97-AF65-F5344CB8AC3E}">
        <p14:creationId xmlns:p14="http://schemas.microsoft.com/office/powerpoint/2010/main" val="261254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98FCDDE-DDF4-8447-A9E7-08032D2879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930A5A1E-96C3-994E-B094-0453A51C6870}"/>
              </a:ext>
            </a:extLst>
          </p:cNvPr>
          <p:cNvSpPr>
            <a:spLocks noGrp="1"/>
          </p:cNvSpPr>
          <p:nvPr>
            <p:ph type="sldNum" sz="quarter" idx="10"/>
          </p:nvPr>
        </p:nvSpPr>
        <p:spPr>
          <a:xfrm>
            <a:off x="10298113" y="6356350"/>
            <a:ext cx="1055687" cy="365125"/>
          </a:xfrm>
        </p:spPr>
        <p:txBody>
          <a:bodyPr/>
          <a:lstStyle>
            <a:lvl1pPr>
              <a:defRPr/>
            </a:lvl1pPr>
          </a:lstStyle>
          <a:p>
            <a:pPr>
              <a:defRPr/>
            </a:pPr>
            <a:fld id="{0EFCCE87-F99A-1E4D-947A-3E42F63CD8A9}" type="slidenum">
              <a:rPr lang="en-US" altLang="en-US"/>
              <a:pPr>
                <a:defRPr/>
              </a:pPr>
              <a:t>‹#›</a:t>
            </a:fld>
            <a:endParaRPr lang="en-US" altLang="en-US"/>
          </a:p>
        </p:txBody>
      </p:sp>
    </p:spTree>
    <p:extLst>
      <p:ext uri="{BB962C8B-B14F-4D97-AF65-F5344CB8AC3E}">
        <p14:creationId xmlns:p14="http://schemas.microsoft.com/office/powerpoint/2010/main" val="247080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BEA452-0147-DC49-81AE-900AD96BCF7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CD3C7E0-461D-4B45-BF09-C71032E81D80}"/>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575F1898-EE7C-7C4A-BFE8-67A3691A77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sccc.org/sites/default/files/publications/asccc_mentorship_handbook_2021.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asccc.org/resolutions/mentoring-programs-part-time-faculty" TargetMode="External"/><Relationship Id="rId2" Type="http://schemas.openxmlformats.org/officeDocument/2006/relationships/hyperlink" Target="https://asccc.org/resolutions/develop-resource-communicate-and-encourage-part-time-faculty-leadership" TargetMode="External"/><Relationship Id="rId1" Type="http://schemas.openxmlformats.org/officeDocument/2006/relationships/slideLayout" Target="../slideLayouts/slideLayout6.xml"/><Relationship Id="rId4" Type="http://schemas.openxmlformats.org/officeDocument/2006/relationships/hyperlink" Target="https://asccc.org/resolutions/faculty-mento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3BF2254-21C1-0B4F-B229-C39222D716CF}"/>
              </a:ext>
            </a:extLst>
          </p:cNvPr>
          <p:cNvSpPr>
            <a:spLocks noGrp="1" noChangeArrowheads="1"/>
          </p:cNvSpPr>
          <p:nvPr>
            <p:ph type="title"/>
          </p:nvPr>
        </p:nvSpPr>
        <p:spPr>
          <a:xfrm>
            <a:off x="958850" y="4683125"/>
            <a:ext cx="10433050" cy="1736725"/>
          </a:xfrm>
        </p:spPr>
        <p:txBody>
          <a:bodyPr/>
          <a:lstStyle/>
          <a:p>
            <a:r>
              <a:rPr lang="en-US" altLang="en-US" dirty="0"/>
              <a:t>Leadership Development:</a:t>
            </a:r>
            <a:br>
              <a:rPr lang="en-US" altLang="en-US" dirty="0"/>
            </a:br>
            <a:r>
              <a:rPr lang="en-US" altLang="en-US" dirty="0"/>
              <a:t>Mentoring and the Mentee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4B17-470F-4EAA-88DA-2BB4EB0F74BC}"/>
              </a:ext>
            </a:extLst>
          </p:cNvPr>
          <p:cNvSpPr>
            <a:spLocks noGrp="1"/>
          </p:cNvSpPr>
          <p:nvPr>
            <p:ph type="title"/>
          </p:nvPr>
        </p:nvSpPr>
        <p:spPr/>
        <p:txBody>
          <a:bodyPr/>
          <a:lstStyle/>
          <a:p>
            <a:r>
              <a:rPr lang="en-US" dirty="0"/>
              <a:t>Faculty Empowerment Leadership Academy Mission</a:t>
            </a:r>
          </a:p>
        </p:txBody>
      </p:sp>
      <p:sp>
        <p:nvSpPr>
          <p:cNvPr id="3" name="Content Placeholder 2">
            <a:extLst>
              <a:ext uri="{FF2B5EF4-FFF2-40B4-BE49-F238E27FC236}">
                <a16:creationId xmlns:a16="http://schemas.microsoft.com/office/drawing/2014/main" id="{1ED28EC6-0681-4401-9B2B-7AC8768F2032}"/>
              </a:ext>
            </a:extLst>
          </p:cNvPr>
          <p:cNvSpPr>
            <a:spLocks noGrp="1"/>
          </p:cNvSpPr>
          <p:nvPr>
            <p:ph idx="1"/>
          </p:nvPr>
        </p:nvSpPr>
        <p:spPr/>
        <p:txBody>
          <a:bodyPr/>
          <a:lstStyle/>
          <a:p>
            <a:pPr algn="l">
              <a:buFont typeface="Arial" panose="020B0604020202020204" pitchFamily="34" charset="0"/>
              <a:buChar char="•"/>
            </a:pPr>
            <a:r>
              <a:rPr lang="en-US" b="0" i="0" dirty="0">
                <a:solidFill>
                  <a:srgbClr val="333333"/>
                </a:solidFill>
                <a:effectLst/>
                <a:latin typeface="Lucida Grande"/>
              </a:rPr>
              <a:t>TO CONNECT: Providing one-on-one mentoring to diverse faculty for personal and professional development with mentors who are campus leaders and/or administrators.</a:t>
            </a:r>
          </a:p>
          <a:p>
            <a:pPr algn="l">
              <a:buFont typeface="Arial" panose="020B0604020202020204" pitchFamily="34" charset="0"/>
              <a:buChar char="•"/>
            </a:pPr>
            <a:r>
              <a:rPr lang="en-US" b="0" i="0" dirty="0">
                <a:solidFill>
                  <a:srgbClr val="333333"/>
                </a:solidFill>
                <a:effectLst/>
                <a:latin typeface="Lucida Grande"/>
              </a:rPr>
              <a:t>TO EMPOWER: Creating safe and brave spaces for courageous conversations to investigate equity, diversity, and inclusion; to share personal and collective experiences on race, privilege, and oppression; and to embolden new faculty leaders to advocate for transformative change on their campuses.</a:t>
            </a:r>
          </a:p>
          <a:p>
            <a:pPr algn="l">
              <a:buFont typeface="Arial" panose="020B0604020202020204" pitchFamily="34" charset="0"/>
              <a:buChar char="•"/>
            </a:pPr>
            <a:r>
              <a:rPr lang="en-US" b="0" i="0" dirty="0">
                <a:solidFill>
                  <a:srgbClr val="333333"/>
                </a:solidFill>
                <a:effectLst/>
                <a:latin typeface="Lucida Grande"/>
              </a:rPr>
              <a:t>TO GUIDE: Providing networking opportunities and sharing guidance for navigating the systems of higher education. The focus of the mentoring will be to address the specific goals of the mentee.</a:t>
            </a:r>
          </a:p>
          <a:p>
            <a:endParaRPr lang="en-US" dirty="0"/>
          </a:p>
        </p:txBody>
      </p:sp>
      <p:sp>
        <p:nvSpPr>
          <p:cNvPr id="4" name="Slide Number Placeholder 3">
            <a:extLst>
              <a:ext uri="{FF2B5EF4-FFF2-40B4-BE49-F238E27FC236}">
                <a16:creationId xmlns:a16="http://schemas.microsoft.com/office/drawing/2014/main" id="{749628B5-3C01-4C2D-A61A-05EFA298B673}"/>
              </a:ext>
            </a:extLst>
          </p:cNvPr>
          <p:cNvSpPr>
            <a:spLocks noGrp="1"/>
          </p:cNvSpPr>
          <p:nvPr>
            <p:ph type="sldNum" sz="quarter" idx="10"/>
          </p:nvPr>
        </p:nvSpPr>
        <p:spPr/>
        <p:txBody>
          <a:bodyPr/>
          <a:lstStyle/>
          <a:p>
            <a:pPr>
              <a:defRPr/>
            </a:pPr>
            <a:fld id="{68B9F06C-3E18-7D4A-8620-170A4BF71910}" type="slidenum">
              <a:rPr lang="en-US" altLang="en-US" smtClean="0"/>
              <a:pPr>
                <a:defRPr/>
              </a:pPr>
              <a:t>10</a:t>
            </a:fld>
            <a:endParaRPr lang="en-US" altLang="en-US"/>
          </a:p>
        </p:txBody>
      </p:sp>
    </p:spTree>
    <p:extLst>
      <p:ext uri="{BB962C8B-B14F-4D97-AF65-F5344CB8AC3E}">
        <p14:creationId xmlns:p14="http://schemas.microsoft.com/office/powerpoint/2010/main" val="121535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0201-BD74-46FB-8B74-503290C80366}"/>
              </a:ext>
            </a:extLst>
          </p:cNvPr>
          <p:cNvSpPr>
            <a:spLocks noGrp="1"/>
          </p:cNvSpPr>
          <p:nvPr>
            <p:ph type="title"/>
          </p:nvPr>
        </p:nvSpPr>
        <p:spPr/>
        <p:txBody>
          <a:bodyPr/>
          <a:lstStyle/>
          <a:p>
            <a:r>
              <a:rPr lang="en-US" dirty="0"/>
              <a:t>ASCCC Mentoring Handbook</a:t>
            </a:r>
          </a:p>
        </p:txBody>
      </p:sp>
      <p:sp>
        <p:nvSpPr>
          <p:cNvPr id="3" name="Content Placeholder 2">
            <a:extLst>
              <a:ext uri="{FF2B5EF4-FFF2-40B4-BE49-F238E27FC236}">
                <a16:creationId xmlns:a16="http://schemas.microsoft.com/office/drawing/2014/main" id="{1F75B3E2-E5F3-4921-9157-8A266BAB0DA2}"/>
              </a:ext>
            </a:extLst>
          </p:cNvPr>
          <p:cNvSpPr>
            <a:spLocks noGrp="1"/>
          </p:cNvSpPr>
          <p:nvPr>
            <p:ph idx="1"/>
          </p:nvPr>
        </p:nvSpPr>
        <p:spPr/>
        <p:txBody>
          <a:bodyPr/>
          <a:lstStyle/>
          <a:p>
            <a:r>
              <a:rPr lang="en-US" b="0" i="0" dirty="0">
                <a:solidFill>
                  <a:srgbClr val="333333"/>
                </a:solidFill>
                <a:effectLst/>
                <a:latin typeface="Lucida Grande"/>
              </a:rPr>
              <a:t>ASCCC recognizes that mentorship is a key component to the success of new faculty, both for those employed full-time or part-time, as well as for those seeking employment opportunities in the California community colleges. In response to two resolutions from Spring 2016: Resolution Number 01.01 and Fall 2020: Resolution Number 01.02, this handbook was developed by the ASCCC Part-time Committee in 2021 to provide a written guide and repository of resources for the development of mentorship programs at California community colleges.</a:t>
            </a:r>
          </a:p>
          <a:p>
            <a:r>
              <a:rPr lang="en-US" dirty="0">
                <a:hlinkClick r:id="rId2"/>
              </a:rPr>
              <a:t>ASCCC Mentorship Handbook 2021</a:t>
            </a:r>
            <a:endParaRPr lang="en-US" dirty="0"/>
          </a:p>
        </p:txBody>
      </p:sp>
      <p:sp>
        <p:nvSpPr>
          <p:cNvPr id="4" name="Slide Number Placeholder 3">
            <a:extLst>
              <a:ext uri="{FF2B5EF4-FFF2-40B4-BE49-F238E27FC236}">
                <a16:creationId xmlns:a16="http://schemas.microsoft.com/office/drawing/2014/main" id="{3172DFAD-7DFF-46C8-A2AA-52229BCF15E5}"/>
              </a:ext>
            </a:extLst>
          </p:cNvPr>
          <p:cNvSpPr>
            <a:spLocks noGrp="1"/>
          </p:cNvSpPr>
          <p:nvPr>
            <p:ph type="sldNum" sz="quarter" idx="10"/>
          </p:nvPr>
        </p:nvSpPr>
        <p:spPr/>
        <p:txBody>
          <a:bodyPr/>
          <a:lstStyle/>
          <a:p>
            <a:pPr>
              <a:defRPr/>
            </a:pPr>
            <a:fld id="{68B9F06C-3E18-7D4A-8620-170A4BF71910}" type="slidenum">
              <a:rPr lang="en-US" altLang="en-US" smtClean="0"/>
              <a:pPr>
                <a:defRPr/>
              </a:pPr>
              <a:t>11</a:t>
            </a:fld>
            <a:endParaRPr lang="en-US" altLang="en-US"/>
          </a:p>
        </p:txBody>
      </p:sp>
    </p:spTree>
    <p:extLst>
      <p:ext uri="{BB962C8B-B14F-4D97-AF65-F5344CB8AC3E}">
        <p14:creationId xmlns:p14="http://schemas.microsoft.com/office/powerpoint/2010/main" val="232748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4705-C581-4D52-92E2-8032E62F4087}"/>
              </a:ext>
            </a:extLst>
          </p:cNvPr>
          <p:cNvSpPr>
            <a:spLocks noGrp="1"/>
          </p:cNvSpPr>
          <p:nvPr>
            <p:ph type="title"/>
          </p:nvPr>
        </p:nvSpPr>
        <p:spPr/>
        <p:txBody>
          <a:bodyPr>
            <a:normAutofit/>
          </a:bodyPr>
          <a:lstStyle/>
          <a:p>
            <a:r>
              <a:rPr lang="en-US" sz="2400" dirty="0"/>
              <a:t>Mentoring Handbook Contents</a:t>
            </a:r>
          </a:p>
        </p:txBody>
      </p:sp>
      <p:pic>
        <p:nvPicPr>
          <p:cNvPr id="6" name="Content Placeholder 5" descr="Table&#10;&#10;Description automatically generated">
            <a:extLst>
              <a:ext uri="{FF2B5EF4-FFF2-40B4-BE49-F238E27FC236}">
                <a16:creationId xmlns:a16="http://schemas.microsoft.com/office/drawing/2014/main" id="{94228815-40C9-4CCC-AB6B-B39EE9FDD104}"/>
              </a:ext>
            </a:extLst>
          </p:cNvPr>
          <p:cNvPicPr>
            <a:picLocks noGrp="1" noChangeAspect="1"/>
          </p:cNvPicPr>
          <p:nvPr>
            <p:ph sz="half" idx="2"/>
          </p:nvPr>
        </p:nvPicPr>
        <p:blipFill>
          <a:blip r:embed="rId3"/>
          <a:stretch>
            <a:fillRect/>
          </a:stretch>
        </p:blipFill>
        <p:spPr>
          <a:xfrm>
            <a:off x="1833607" y="1798638"/>
            <a:ext cx="3811498" cy="4391025"/>
          </a:xfrm>
        </p:spPr>
      </p:pic>
      <p:sp>
        <p:nvSpPr>
          <p:cNvPr id="3" name="Content Placeholder 2">
            <a:extLst>
              <a:ext uri="{FF2B5EF4-FFF2-40B4-BE49-F238E27FC236}">
                <a16:creationId xmlns:a16="http://schemas.microsoft.com/office/drawing/2014/main" id="{F77E32C2-0057-46CA-A27D-B57AA7B9B63F}"/>
              </a:ext>
            </a:extLst>
          </p:cNvPr>
          <p:cNvSpPr>
            <a:spLocks noGrp="1"/>
          </p:cNvSpPr>
          <p:nvPr>
            <p:ph sz="quarter" idx="4"/>
          </p:nvPr>
        </p:nvSpPr>
        <p:spPr/>
        <p:txBody>
          <a:bodyPr/>
          <a:lstStyle/>
          <a:p>
            <a:endParaRPr lang="en-US"/>
          </a:p>
        </p:txBody>
      </p:sp>
      <p:sp>
        <p:nvSpPr>
          <p:cNvPr id="4" name="Slide Number Placeholder 3">
            <a:extLst>
              <a:ext uri="{FF2B5EF4-FFF2-40B4-BE49-F238E27FC236}">
                <a16:creationId xmlns:a16="http://schemas.microsoft.com/office/drawing/2014/main" id="{C49C5ECE-BBEB-4350-B603-A9CD73915F20}"/>
              </a:ext>
            </a:extLst>
          </p:cNvPr>
          <p:cNvSpPr>
            <a:spLocks noGrp="1"/>
          </p:cNvSpPr>
          <p:nvPr>
            <p:ph type="sldNum" sz="quarter" idx="10"/>
          </p:nvPr>
        </p:nvSpPr>
        <p:spPr/>
        <p:txBody>
          <a:bodyPr/>
          <a:lstStyle/>
          <a:p>
            <a:pPr>
              <a:defRPr/>
            </a:pPr>
            <a:fld id="{0154297E-07AE-1449-BCEE-4C04EBDD19BF}" type="slidenum">
              <a:rPr lang="en-US" altLang="en-US" smtClean="0"/>
              <a:pPr>
                <a:defRPr/>
              </a:pPr>
              <a:t>12</a:t>
            </a:fld>
            <a:endParaRPr lang="en-US" altLang="en-US"/>
          </a:p>
        </p:txBody>
      </p:sp>
      <p:pic>
        <p:nvPicPr>
          <p:cNvPr id="8" name="Picture 7">
            <a:extLst>
              <a:ext uri="{FF2B5EF4-FFF2-40B4-BE49-F238E27FC236}">
                <a16:creationId xmlns:a16="http://schemas.microsoft.com/office/drawing/2014/main" id="{3AB2CD08-7F2A-436D-A3A3-C51CA3E6C06C}"/>
              </a:ext>
            </a:extLst>
          </p:cNvPr>
          <p:cNvPicPr>
            <a:picLocks noChangeAspect="1"/>
          </p:cNvPicPr>
          <p:nvPr/>
        </p:nvPicPr>
        <p:blipFill>
          <a:blip r:embed="rId4"/>
          <a:stretch>
            <a:fillRect/>
          </a:stretch>
        </p:blipFill>
        <p:spPr>
          <a:xfrm>
            <a:off x="6300671" y="1469898"/>
            <a:ext cx="4845934" cy="4886452"/>
          </a:xfrm>
          <a:prstGeom prst="rect">
            <a:avLst/>
          </a:prstGeom>
        </p:spPr>
      </p:pic>
    </p:spTree>
    <p:extLst>
      <p:ext uri="{BB962C8B-B14F-4D97-AF65-F5344CB8AC3E}">
        <p14:creationId xmlns:p14="http://schemas.microsoft.com/office/powerpoint/2010/main" val="363192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C937-7B8F-4F9B-86BC-1384EC6900E7}"/>
              </a:ext>
            </a:extLst>
          </p:cNvPr>
          <p:cNvSpPr>
            <a:spLocks noGrp="1"/>
          </p:cNvSpPr>
          <p:nvPr>
            <p:ph type="title"/>
          </p:nvPr>
        </p:nvSpPr>
        <p:spPr/>
        <p:txBody>
          <a:bodyPr/>
          <a:lstStyle/>
          <a:p>
            <a:r>
              <a:rPr lang="en-US" dirty="0"/>
              <a:t>Mentoring Programs (ASCCC Mentoring Handbook)</a:t>
            </a:r>
          </a:p>
        </p:txBody>
      </p:sp>
      <p:sp>
        <p:nvSpPr>
          <p:cNvPr id="3" name="Content Placeholder 2">
            <a:extLst>
              <a:ext uri="{FF2B5EF4-FFF2-40B4-BE49-F238E27FC236}">
                <a16:creationId xmlns:a16="http://schemas.microsoft.com/office/drawing/2014/main" id="{81EA214A-2027-4437-A4C4-BFDA7ED2DC94}"/>
              </a:ext>
            </a:extLst>
          </p:cNvPr>
          <p:cNvSpPr>
            <a:spLocks noGrp="1"/>
          </p:cNvSpPr>
          <p:nvPr>
            <p:ph sz="half" idx="1"/>
          </p:nvPr>
        </p:nvSpPr>
        <p:spPr/>
        <p:txBody>
          <a:bodyPr/>
          <a:lstStyle/>
          <a:p>
            <a:r>
              <a:rPr lang="en-US" dirty="0"/>
              <a:t>Grow your Own Programs: From Student to Part-time</a:t>
            </a:r>
          </a:p>
          <a:p>
            <a:pPr lvl="1"/>
            <a:r>
              <a:rPr lang="en-US" dirty="0"/>
              <a:t>Grow-your-own programs are designed to more like pipelines to support students in becoming instructors or college employees upon completion of their education.</a:t>
            </a:r>
          </a:p>
          <a:p>
            <a:r>
              <a:rPr lang="en-US" dirty="0"/>
              <a:t>One on One Mentoring Programs</a:t>
            </a:r>
          </a:p>
          <a:p>
            <a:pPr lvl="1"/>
            <a:r>
              <a:rPr lang="en-US" dirty="0"/>
              <a:t>A few colleges in the California community college system formally provide mentoring programs for part-time faculty employed in the system. For example, the ASCCC Faculty Empowerment and Leadership Academy shows a statewide model for part-time and full-time faculty in historically marginalized communities, such as Black, Indigenous, People of Color, and women. These programs provide one-on-one mentoring, and some may also have small group mentoring opportunities where two or more mentees are paired to one mentor. 	</a:t>
            </a:r>
          </a:p>
          <a:p>
            <a:endParaRPr lang="en-US" dirty="0"/>
          </a:p>
        </p:txBody>
      </p:sp>
      <p:sp>
        <p:nvSpPr>
          <p:cNvPr id="4" name="Slide Number Placeholder 3">
            <a:extLst>
              <a:ext uri="{FF2B5EF4-FFF2-40B4-BE49-F238E27FC236}">
                <a16:creationId xmlns:a16="http://schemas.microsoft.com/office/drawing/2014/main" id="{D217EAE3-5456-4451-8F6F-CAAD383EFD5C}"/>
              </a:ext>
            </a:extLst>
          </p:cNvPr>
          <p:cNvSpPr>
            <a:spLocks noGrp="1"/>
          </p:cNvSpPr>
          <p:nvPr>
            <p:ph type="sldNum" sz="quarter" idx="10"/>
          </p:nvPr>
        </p:nvSpPr>
        <p:spPr/>
        <p:txBody>
          <a:bodyPr/>
          <a:lstStyle/>
          <a:p>
            <a:pPr>
              <a:defRPr/>
            </a:pPr>
            <a:fld id="{489B6DE8-261E-D640-A7CD-CE7D6DB66BFF}" type="slidenum">
              <a:rPr lang="en-US" altLang="en-US" smtClean="0"/>
              <a:pPr>
                <a:defRPr/>
              </a:pPr>
              <a:t>13</a:t>
            </a:fld>
            <a:endParaRPr lang="en-US" altLang="en-US"/>
          </a:p>
        </p:txBody>
      </p:sp>
    </p:spTree>
    <p:extLst>
      <p:ext uri="{BB962C8B-B14F-4D97-AF65-F5344CB8AC3E}">
        <p14:creationId xmlns:p14="http://schemas.microsoft.com/office/powerpoint/2010/main" val="126491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358A-A00F-411C-9F43-A60F7930253F}"/>
              </a:ext>
            </a:extLst>
          </p:cNvPr>
          <p:cNvSpPr>
            <a:spLocks noGrp="1"/>
          </p:cNvSpPr>
          <p:nvPr>
            <p:ph type="title"/>
          </p:nvPr>
        </p:nvSpPr>
        <p:spPr/>
        <p:txBody>
          <a:bodyPr/>
          <a:lstStyle/>
          <a:p>
            <a:r>
              <a:rPr lang="en-US" dirty="0">
                <a:latin typeface="+mj-lt"/>
              </a:rPr>
              <a:t>Call it Out: Qualities of a “+” MENTOR!</a:t>
            </a:r>
          </a:p>
        </p:txBody>
      </p:sp>
      <p:sp>
        <p:nvSpPr>
          <p:cNvPr id="3" name="Content Placeholder 2">
            <a:extLst>
              <a:ext uri="{FF2B5EF4-FFF2-40B4-BE49-F238E27FC236}">
                <a16:creationId xmlns:a16="http://schemas.microsoft.com/office/drawing/2014/main" id="{6A1A9E5B-6280-446E-857B-27683A24EED0}"/>
              </a:ext>
            </a:extLst>
          </p:cNvPr>
          <p:cNvSpPr>
            <a:spLocks noGrp="1"/>
          </p:cNvSpPr>
          <p:nvPr>
            <p:ph sz="half" idx="2"/>
          </p:nvPr>
        </p:nvSpPr>
        <p:spPr>
          <a:xfrm>
            <a:off x="1277650" y="1798320"/>
            <a:ext cx="10457150" cy="4391343"/>
          </a:xfrm>
        </p:spPr>
        <p:txBody>
          <a:bodyPr/>
          <a:lstStyle/>
          <a:p>
            <a:pPr marL="0" indent="0">
              <a:buNone/>
            </a:pPr>
            <a:r>
              <a:rPr lang="en-US" dirty="0"/>
              <a:t>Call out to Participants:</a:t>
            </a:r>
          </a:p>
          <a:p>
            <a:pPr marL="0" indent="0">
              <a:buNone/>
            </a:pPr>
            <a:endParaRPr lang="en-US" dirty="0"/>
          </a:p>
          <a:p>
            <a:pPr marL="0" indent="0">
              <a:buNone/>
            </a:pPr>
            <a:r>
              <a:rPr lang="en-US" dirty="0"/>
              <a:t>What are qualities that make a great mentor?</a:t>
            </a:r>
          </a:p>
          <a:p>
            <a:pPr marL="0" indent="0">
              <a:buNone/>
            </a:pPr>
            <a:endParaRPr lang="en-US" dirty="0"/>
          </a:p>
          <a:p>
            <a:pPr marL="0" indent="0">
              <a:buNone/>
            </a:pPr>
            <a:r>
              <a:rPr lang="en-US" dirty="0"/>
              <a:t>How do you maximize leaning time as a mentee?</a:t>
            </a:r>
          </a:p>
        </p:txBody>
      </p:sp>
      <p:sp>
        <p:nvSpPr>
          <p:cNvPr id="5" name="Slide Number Placeholder 4">
            <a:extLst>
              <a:ext uri="{FF2B5EF4-FFF2-40B4-BE49-F238E27FC236}">
                <a16:creationId xmlns:a16="http://schemas.microsoft.com/office/drawing/2014/main" id="{57E096E6-DE68-4216-A1D4-94FBFAC239FB}"/>
              </a:ext>
            </a:extLst>
          </p:cNvPr>
          <p:cNvSpPr>
            <a:spLocks noGrp="1"/>
          </p:cNvSpPr>
          <p:nvPr>
            <p:ph type="sldNum" sz="quarter" idx="10"/>
          </p:nvPr>
        </p:nvSpPr>
        <p:spPr/>
        <p:txBody>
          <a:bodyPr/>
          <a:lstStyle/>
          <a:p>
            <a:pPr>
              <a:defRPr/>
            </a:pPr>
            <a:fld id="{B7979332-CAD7-7B44-A441-F122C39CA061}" type="slidenum">
              <a:rPr lang="en-US" altLang="en-US" smtClean="0"/>
              <a:pPr>
                <a:defRPr/>
              </a:pPr>
              <a:t>14</a:t>
            </a:fld>
            <a:endParaRPr lang="en-US" altLang="en-US"/>
          </a:p>
        </p:txBody>
      </p:sp>
    </p:spTree>
    <p:extLst>
      <p:ext uri="{BB962C8B-B14F-4D97-AF65-F5344CB8AC3E}">
        <p14:creationId xmlns:p14="http://schemas.microsoft.com/office/powerpoint/2010/main" val="353621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7FA7-F5EE-4B6C-B7E7-74D8416F5719}"/>
              </a:ext>
            </a:extLst>
          </p:cNvPr>
          <p:cNvSpPr>
            <a:spLocks noGrp="1"/>
          </p:cNvSpPr>
          <p:nvPr>
            <p:ph type="title"/>
          </p:nvPr>
        </p:nvSpPr>
        <p:spPr/>
        <p:txBody>
          <a:bodyPr/>
          <a:lstStyle/>
          <a:p>
            <a:r>
              <a:rPr lang="en-US" dirty="0">
                <a:latin typeface="+mj-lt"/>
              </a:rPr>
              <a:t>Tips for the MENTOR</a:t>
            </a:r>
          </a:p>
        </p:txBody>
      </p:sp>
      <p:sp>
        <p:nvSpPr>
          <p:cNvPr id="3" name="Content Placeholder 2">
            <a:extLst>
              <a:ext uri="{FF2B5EF4-FFF2-40B4-BE49-F238E27FC236}">
                <a16:creationId xmlns:a16="http://schemas.microsoft.com/office/drawing/2014/main" id="{E402D45F-D670-4BF0-9796-D0E86D207BD9}"/>
              </a:ext>
            </a:extLst>
          </p:cNvPr>
          <p:cNvSpPr>
            <a:spLocks noGrp="1"/>
          </p:cNvSpPr>
          <p:nvPr>
            <p:ph sz="half" idx="2"/>
          </p:nvPr>
        </p:nvSpPr>
        <p:spPr/>
        <p:txBody>
          <a:bodyPr/>
          <a:lstStyle/>
          <a:p>
            <a:r>
              <a:rPr lang="en-US" dirty="0"/>
              <a:t>Listen!</a:t>
            </a:r>
          </a:p>
          <a:p>
            <a:r>
              <a:rPr lang="en-US" dirty="0"/>
              <a:t>Set ego aside</a:t>
            </a:r>
          </a:p>
          <a:p>
            <a:r>
              <a:rPr lang="en-US" dirty="0"/>
              <a:t>Set insecurity aside</a:t>
            </a:r>
          </a:p>
          <a:p>
            <a:r>
              <a:rPr lang="en-US" dirty="0"/>
              <a:t>Recognize “success” and “successes”</a:t>
            </a:r>
          </a:p>
        </p:txBody>
      </p:sp>
      <p:sp>
        <p:nvSpPr>
          <p:cNvPr id="4" name="Content Placeholder 3">
            <a:extLst>
              <a:ext uri="{FF2B5EF4-FFF2-40B4-BE49-F238E27FC236}">
                <a16:creationId xmlns:a16="http://schemas.microsoft.com/office/drawing/2014/main" id="{08649BB4-7A4C-450D-87ED-4AB369806579}"/>
              </a:ext>
            </a:extLst>
          </p:cNvPr>
          <p:cNvSpPr>
            <a:spLocks noGrp="1"/>
          </p:cNvSpPr>
          <p:nvPr>
            <p:ph sz="quarter" idx="4"/>
          </p:nvPr>
        </p:nvSpPr>
        <p:spPr/>
        <p:txBody>
          <a:bodyPr/>
          <a:lstStyle/>
          <a:p>
            <a:pPr algn="l">
              <a:buFont typeface="Arial" panose="020B0604020202020204" pitchFamily="34" charset="0"/>
              <a:buChar char="•"/>
            </a:pPr>
            <a:r>
              <a:rPr lang="en-US" b="0" i="0" dirty="0">
                <a:solidFill>
                  <a:srgbClr val="202124"/>
                </a:solidFill>
                <a:effectLst/>
                <a:latin typeface="Roboto" panose="02000000000000000000" pitchFamily="2" charset="0"/>
              </a:rPr>
              <a:t>Set expectations: Support, yet challenge, your mentees. ...</a:t>
            </a:r>
          </a:p>
          <a:p>
            <a:pPr algn="l">
              <a:buFont typeface="Arial" panose="020B0604020202020204" pitchFamily="34" charset="0"/>
              <a:buChar char="•"/>
            </a:pPr>
            <a:r>
              <a:rPr lang="en-US" b="0" i="0" dirty="0">
                <a:solidFill>
                  <a:srgbClr val="202124"/>
                </a:solidFill>
                <a:effectLst/>
                <a:latin typeface="Roboto" panose="02000000000000000000" pitchFamily="2" charset="0"/>
              </a:rPr>
              <a:t>Be a positive role model. ...</a:t>
            </a:r>
          </a:p>
          <a:p>
            <a:pPr algn="l">
              <a:buFont typeface="Arial" panose="020B0604020202020204" pitchFamily="34" charset="0"/>
              <a:buChar char="•"/>
            </a:pPr>
            <a:r>
              <a:rPr lang="en-US" b="0" i="0" dirty="0">
                <a:solidFill>
                  <a:srgbClr val="202124"/>
                </a:solidFill>
                <a:effectLst/>
                <a:latin typeface="Roboto" panose="02000000000000000000" pitchFamily="2" charset="0"/>
              </a:rPr>
              <a:t>Be genuinely interested in your mentee as an individual. ...</a:t>
            </a:r>
          </a:p>
          <a:p>
            <a:pPr algn="l">
              <a:buFont typeface="Arial" panose="020B0604020202020204" pitchFamily="34" charset="0"/>
              <a:buChar char="•"/>
            </a:pPr>
            <a:r>
              <a:rPr lang="en-US" b="0" i="0" dirty="0">
                <a:solidFill>
                  <a:srgbClr val="202124"/>
                </a:solidFill>
                <a:effectLst/>
                <a:latin typeface="Roboto" panose="02000000000000000000" pitchFamily="2" charset="0"/>
              </a:rPr>
              <a:t>Share your experiences and insights. ...</a:t>
            </a:r>
          </a:p>
          <a:p>
            <a:pPr algn="l">
              <a:buFont typeface="Arial" panose="020B0604020202020204" pitchFamily="34" charset="0"/>
              <a:buChar char="•"/>
            </a:pPr>
            <a:r>
              <a:rPr lang="en-US" b="0" i="0" dirty="0">
                <a:solidFill>
                  <a:srgbClr val="202124"/>
                </a:solidFill>
                <a:effectLst/>
                <a:latin typeface="Roboto" panose="02000000000000000000" pitchFamily="2" charset="0"/>
              </a:rPr>
              <a:t>Ask questions. ...</a:t>
            </a:r>
          </a:p>
          <a:p>
            <a:pPr algn="l">
              <a:buFont typeface="Arial" panose="020B0604020202020204" pitchFamily="34" charset="0"/>
              <a:buChar char="•"/>
            </a:pPr>
            <a:r>
              <a:rPr lang="en-US" b="0" i="0" dirty="0">
                <a:solidFill>
                  <a:srgbClr val="202124"/>
                </a:solidFill>
                <a:effectLst/>
                <a:latin typeface="Roboto" panose="02000000000000000000" pitchFamily="2" charset="0"/>
              </a:rPr>
              <a:t>Act as a sounding board. ...</a:t>
            </a:r>
          </a:p>
          <a:p>
            <a:pPr algn="l">
              <a:buFont typeface="Arial" panose="020B0604020202020204" pitchFamily="34" charset="0"/>
              <a:buChar char="•"/>
            </a:pPr>
            <a:r>
              <a:rPr lang="en-US" b="0" i="0" dirty="0">
                <a:solidFill>
                  <a:srgbClr val="202124"/>
                </a:solidFill>
                <a:effectLst/>
                <a:latin typeface="Roboto" panose="02000000000000000000" pitchFamily="2" charset="0"/>
              </a:rPr>
              <a:t>Provide helpful feedback. ...</a:t>
            </a:r>
          </a:p>
          <a:p>
            <a:pPr algn="l">
              <a:buFont typeface="Arial" panose="020B0604020202020204" pitchFamily="34" charset="0"/>
              <a:buChar char="•"/>
            </a:pPr>
            <a:r>
              <a:rPr lang="en-US" b="0" i="0" dirty="0">
                <a:solidFill>
                  <a:srgbClr val="202124"/>
                </a:solidFill>
                <a:effectLst/>
                <a:latin typeface="Roboto" panose="02000000000000000000" pitchFamily="2" charset="0"/>
              </a:rPr>
              <a:t>Acknowledge achievements.</a:t>
            </a:r>
          </a:p>
        </p:txBody>
      </p:sp>
      <p:sp>
        <p:nvSpPr>
          <p:cNvPr id="5" name="Slide Number Placeholder 4">
            <a:extLst>
              <a:ext uri="{FF2B5EF4-FFF2-40B4-BE49-F238E27FC236}">
                <a16:creationId xmlns:a16="http://schemas.microsoft.com/office/drawing/2014/main" id="{9D21E1CD-E8DC-4E99-AC3E-2EF1D71E9D10}"/>
              </a:ext>
            </a:extLst>
          </p:cNvPr>
          <p:cNvSpPr>
            <a:spLocks noGrp="1"/>
          </p:cNvSpPr>
          <p:nvPr>
            <p:ph type="sldNum" sz="quarter" idx="10"/>
          </p:nvPr>
        </p:nvSpPr>
        <p:spPr/>
        <p:txBody>
          <a:bodyPr/>
          <a:lstStyle/>
          <a:p>
            <a:pPr>
              <a:defRPr/>
            </a:pPr>
            <a:fld id="{B7979332-CAD7-7B44-A441-F122C39CA061}" type="slidenum">
              <a:rPr lang="en-US" altLang="en-US" smtClean="0"/>
              <a:pPr>
                <a:defRPr/>
              </a:pPr>
              <a:t>15</a:t>
            </a:fld>
            <a:endParaRPr lang="en-US" altLang="en-US"/>
          </a:p>
        </p:txBody>
      </p:sp>
    </p:spTree>
    <p:extLst>
      <p:ext uri="{BB962C8B-B14F-4D97-AF65-F5344CB8AC3E}">
        <p14:creationId xmlns:p14="http://schemas.microsoft.com/office/powerpoint/2010/main" val="293089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98D3-8F26-4DBD-8052-150E4152C91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4FBFBB5-E3C4-4A5A-8B2B-ECB9C2E673C1}"/>
              </a:ext>
            </a:extLst>
          </p:cNvPr>
          <p:cNvSpPr>
            <a:spLocks noGrp="1"/>
          </p:cNvSpPr>
          <p:nvPr>
            <p:ph sz="half" idx="1"/>
          </p:nvPr>
        </p:nvSpPr>
        <p:spPr/>
        <p:txBody>
          <a:bodyPr/>
          <a:lstStyle/>
          <a:p>
            <a:r>
              <a:rPr lang="en-US" dirty="0"/>
              <a:t>Faculty Empowerment Leadership Academy (FELA)</a:t>
            </a:r>
          </a:p>
          <a:p>
            <a:r>
              <a:rPr lang="en-US" dirty="0"/>
              <a:t>ASCCC Mentoring Handbook</a:t>
            </a:r>
          </a:p>
          <a:p>
            <a:r>
              <a:rPr lang="en-US" dirty="0"/>
              <a:t>Mentoring Resolutions</a:t>
            </a:r>
          </a:p>
          <a:p>
            <a:pPr lvl="2"/>
            <a:r>
              <a:rPr lang="en-US" b="0" i="0" u="none" strike="noStrike" dirty="0">
                <a:solidFill>
                  <a:srgbClr val="044C7F"/>
                </a:solidFill>
                <a:effectLst/>
                <a:latin typeface="Lucida Grande"/>
                <a:hlinkClick r:id="rId2"/>
              </a:rPr>
              <a:t>Develop a Resource to Communicate and Encourage Part-time Faculty Leadership</a:t>
            </a:r>
            <a:endParaRPr lang="en-US" b="0" i="0" dirty="0">
              <a:solidFill>
                <a:srgbClr val="333333"/>
              </a:solidFill>
              <a:effectLst/>
              <a:latin typeface="Lucida Grande"/>
            </a:endParaRPr>
          </a:p>
          <a:p>
            <a:pPr lvl="2"/>
            <a:r>
              <a:rPr lang="en-US" b="0" i="0" u="none" strike="noStrike" dirty="0">
                <a:solidFill>
                  <a:srgbClr val="044C7F"/>
                </a:solidFill>
                <a:effectLst/>
                <a:latin typeface="Lucida Grande"/>
                <a:hlinkClick r:id="rId3"/>
              </a:rPr>
              <a:t>Mentoring Programs for Part-Time Faculty</a:t>
            </a:r>
            <a:endParaRPr lang="en-US" b="0" i="0" dirty="0">
              <a:solidFill>
                <a:srgbClr val="333333"/>
              </a:solidFill>
              <a:effectLst/>
              <a:latin typeface="Lucida Grande"/>
            </a:endParaRPr>
          </a:p>
          <a:p>
            <a:pPr lvl="2"/>
            <a:r>
              <a:rPr lang="en-US" b="0" i="0" u="none" strike="noStrike" dirty="0">
                <a:solidFill>
                  <a:srgbClr val="044C7F"/>
                </a:solidFill>
                <a:effectLst/>
                <a:latin typeface="Lucida Grande"/>
                <a:hlinkClick r:id="rId4"/>
              </a:rPr>
              <a:t>Faculty Mentoring</a:t>
            </a:r>
            <a:endParaRPr lang="en-US" b="0" i="0" dirty="0">
              <a:solidFill>
                <a:srgbClr val="333333"/>
              </a:solidFill>
              <a:effectLst/>
              <a:latin typeface="Lucida Grande"/>
            </a:endParaRP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EF6A391-179B-4097-B24C-5EFC186C0BBC}"/>
              </a:ext>
            </a:extLst>
          </p:cNvPr>
          <p:cNvSpPr>
            <a:spLocks noGrp="1"/>
          </p:cNvSpPr>
          <p:nvPr>
            <p:ph type="sldNum" sz="quarter" idx="10"/>
          </p:nvPr>
        </p:nvSpPr>
        <p:spPr/>
        <p:txBody>
          <a:bodyPr/>
          <a:lstStyle/>
          <a:p>
            <a:pPr>
              <a:defRPr/>
            </a:pPr>
            <a:fld id="{0154297E-07AE-1449-BCEE-4C04EBDD19BF}" type="slidenum">
              <a:rPr lang="en-US" altLang="en-US" smtClean="0"/>
              <a:pPr>
                <a:defRPr/>
              </a:pPr>
              <a:t>16</a:t>
            </a:fld>
            <a:endParaRPr lang="en-US" altLang="en-US"/>
          </a:p>
        </p:txBody>
      </p:sp>
    </p:spTree>
    <p:extLst>
      <p:ext uri="{BB962C8B-B14F-4D97-AF65-F5344CB8AC3E}">
        <p14:creationId xmlns:p14="http://schemas.microsoft.com/office/powerpoint/2010/main" val="208352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9A1E-3675-4304-B1BB-14520E4696B0}"/>
              </a:ext>
            </a:extLst>
          </p:cNvPr>
          <p:cNvSpPr>
            <a:spLocks noGrp="1"/>
          </p:cNvSpPr>
          <p:nvPr>
            <p:ph type="title"/>
          </p:nvPr>
        </p:nvSpPr>
        <p:spPr/>
        <p:txBody>
          <a:bodyPr wrap="square" anchor="ctr">
            <a:normAutofit/>
          </a:bodyPr>
          <a:lstStyle/>
          <a:p>
            <a:r>
              <a:rPr lang="en-US" dirty="0"/>
              <a:t>Questions and Comments</a:t>
            </a:r>
          </a:p>
        </p:txBody>
      </p:sp>
      <p:sp>
        <p:nvSpPr>
          <p:cNvPr id="4" name="Slide Number Placeholder 3">
            <a:extLst>
              <a:ext uri="{FF2B5EF4-FFF2-40B4-BE49-F238E27FC236}">
                <a16:creationId xmlns:a16="http://schemas.microsoft.com/office/drawing/2014/main" id="{0935D4AA-8082-4AD9-A4CC-EFFF626C8809}"/>
              </a:ext>
            </a:extLst>
          </p:cNvPr>
          <p:cNvSpPr>
            <a:spLocks noGrp="1"/>
          </p:cNvSpPr>
          <p:nvPr>
            <p:ph type="sldNum" sz="quarter" idx="10"/>
          </p:nvPr>
        </p:nvSpPr>
        <p:spPr/>
        <p:txBody>
          <a:bodyPr wrap="square" anchor="ctr">
            <a:normAutofit/>
          </a:bodyPr>
          <a:lstStyle/>
          <a:p>
            <a:pPr>
              <a:spcAft>
                <a:spcPts val="600"/>
              </a:spcAft>
              <a:defRPr/>
            </a:pPr>
            <a:fld id="{68B9F06C-3E18-7D4A-8620-170A4BF71910}" type="slidenum">
              <a:rPr lang="en-US" altLang="en-US" smtClean="0"/>
              <a:pPr>
                <a:spcAft>
                  <a:spcPts val="600"/>
                </a:spcAft>
                <a:defRPr/>
              </a:pPr>
              <a:t>17</a:t>
            </a:fld>
            <a:endParaRPr lang="en-US" altLang="en-US"/>
          </a:p>
        </p:txBody>
      </p:sp>
      <p:pic>
        <p:nvPicPr>
          <p:cNvPr id="5" name="Content Placeholder 8" descr="Help with solid fill">
            <a:extLst>
              <a:ext uri="{FF2B5EF4-FFF2-40B4-BE49-F238E27FC236}">
                <a16:creationId xmlns:a16="http://schemas.microsoft.com/office/drawing/2014/main" id="{D7FABA91-9C1D-48AD-95AA-CE6578D2A8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7187" y="2662568"/>
            <a:ext cx="3569419" cy="3569419"/>
          </a:xfrm>
          <a:prstGeom prst="rect">
            <a:avLst/>
          </a:prstGeom>
        </p:spPr>
      </p:pic>
    </p:spTree>
    <p:extLst>
      <p:ext uri="{BB962C8B-B14F-4D97-AF65-F5344CB8AC3E}">
        <p14:creationId xmlns:p14="http://schemas.microsoft.com/office/powerpoint/2010/main" val="101153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D943-4A51-43E1-BC73-F041D8BE4769}"/>
              </a:ext>
            </a:extLst>
          </p:cNvPr>
          <p:cNvSpPr>
            <a:spLocks noGrp="1"/>
          </p:cNvSpPr>
          <p:nvPr>
            <p:ph type="title"/>
          </p:nvPr>
        </p:nvSpPr>
        <p:spPr/>
        <p:txBody>
          <a:bodyPr/>
          <a:lstStyle/>
          <a:p>
            <a:r>
              <a:rPr lang="en-US" dirty="0"/>
              <a:t>Our Session Today</a:t>
            </a:r>
          </a:p>
        </p:txBody>
      </p:sp>
      <p:sp>
        <p:nvSpPr>
          <p:cNvPr id="3" name="Content Placeholder 2">
            <a:extLst>
              <a:ext uri="{FF2B5EF4-FFF2-40B4-BE49-F238E27FC236}">
                <a16:creationId xmlns:a16="http://schemas.microsoft.com/office/drawing/2014/main" id="{19F8F2F4-CE45-4A6D-B2C2-1502692D3B48}"/>
              </a:ext>
            </a:extLst>
          </p:cNvPr>
          <p:cNvSpPr>
            <a:spLocks noGrp="1"/>
          </p:cNvSpPr>
          <p:nvPr>
            <p:ph idx="1"/>
          </p:nvPr>
        </p:nvSpPr>
        <p:spPr/>
        <p:txBody>
          <a:bodyPr/>
          <a:lstStyle/>
          <a:p>
            <a:r>
              <a:rPr lang="en-US" dirty="0"/>
              <a:t>Navigating the world of higher education is complex! While many of our colleagues seem undeterred by challenges and uncertainty, reiterating the realities of the educators’ journey in support of student success is imperative during these dynamic times. How can we support the leadership development of part-time colleagues within our system through formal and informal mentorship? Join this session to explore tools, resources, and strategies intended to guide, empower, and inspire those traversing the world of higher education. </a:t>
            </a:r>
          </a:p>
        </p:txBody>
      </p:sp>
      <p:sp>
        <p:nvSpPr>
          <p:cNvPr id="4" name="Slide Number Placeholder 3">
            <a:extLst>
              <a:ext uri="{FF2B5EF4-FFF2-40B4-BE49-F238E27FC236}">
                <a16:creationId xmlns:a16="http://schemas.microsoft.com/office/drawing/2014/main" id="{7C94D2FB-359B-4942-81C9-7471F98C3EA6}"/>
              </a:ext>
            </a:extLst>
          </p:cNvPr>
          <p:cNvSpPr>
            <a:spLocks noGrp="1"/>
          </p:cNvSpPr>
          <p:nvPr>
            <p:ph type="sldNum" sz="quarter" idx="10"/>
          </p:nvPr>
        </p:nvSpPr>
        <p:spPr/>
        <p:txBody>
          <a:bodyPr/>
          <a:lstStyle/>
          <a:p>
            <a:pPr>
              <a:defRPr/>
            </a:pPr>
            <a:fld id="{7BECECC3-9CD8-7D49-B768-F241FAF9611E}" type="slidenum">
              <a:rPr lang="en-US" altLang="en-US" smtClean="0"/>
              <a:pPr>
                <a:defRPr/>
              </a:pPr>
              <a:t>2</a:t>
            </a:fld>
            <a:endParaRPr lang="en-US" altLang="en-US"/>
          </a:p>
        </p:txBody>
      </p:sp>
    </p:spTree>
    <p:extLst>
      <p:ext uri="{BB962C8B-B14F-4D97-AF65-F5344CB8AC3E}">
        <p14:creationId xmlns:p14="http://schemas.microsoft.com/office/powerpoint/2010/main" val="66596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3311-CC49-40C8-98B6-73FBBE18A048}"/>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EF9A88B7-BD3C-4B24-B895-C27030ED968E}"/>
              </a:ext>
            </a:extLst>
          </p:cNvPr>
          <p:cNvSpPr>
            <a:spLocks noGrp="1"/>
          </p:cNvSpPr>
          <p:nvPr>
            <p:ph sz="half" idx="1"/>
          </p:nvPr>
        </p:nvSpPr>
        <p:spPr/>
        <p:txBody>
          <a:bodyPr/>
          <a:lstStyle/>
          <a:p>
            <a:r>
              <a:rPr lang="en-US" dirty="0"/>
              <a:t>Karla Kirk, ASCCC North Representative</a:t>
            </a:r>
          </a:p>
          <a:p>
            <a:r>
              <a:rPr lang="en-US" dirty="0"/>
              <a:t>Auguste Kouadio, Fresno City College</a:t>
            </a:r>
          </a:p>
        </p:txBody>
      </p:sp>
      <p:sp>
        <p:nvSpPr>
          <p:cNvPr id="4" name="Slide Number Placeholder 3">
            <a:extLst>
              <a:ext uri="{FF2B5EF4-FFF2-40B4-BE49-F238E27FC236}">
                <a16:creationId xmlns:a16="http://schemas.microsoft.com/office/drawing/2014/main" id="{D7FDCC72-E3CB-4FDD-B389-F75EF74CFF7D}"/>
              </a:ext>
            </a:extLst>
          </p:cNvPr>
          <p:cNvSpPr>
            <a:spLocks noGrp="1"/>
          </p:cNvSpPr>
          <p:nvPr>
            <p:ph type="sldNum" sz="quarter" idx="10"/>
          </p:nvPr>
        </p:nvSpPr>
        <p:spPr/>
        <p:txBody>
          <a:bodyPr/>
          <a:lstStyle/>
          <a:p>
            <a:pPr>
              <a:defRPr/>
            </a:pPr>
            <a:fld id="{489B6DE8-261E-D640-A7CD-CE7D6DB66BFF}" type="slidenum">
              <a:rPr lang="en-US" altLang="en-US" smtClean="0"/>
              <a:pPr>
                <a:defRPr/>
              </a:pPr>
              <a:t>3</a:t>
            </a:fld>
            <a:endParaRPr lang="en-US" altLang="en-US"/>
          </a:p>
        </p:txBody>
      </p:sp>
    </p:spTree>
    <p:extLst>
      <p:ext uri="{BB962C8B-B14F-4D97-AF65-F5344CB8AC3E}">
        <p14:creationId xmlns:p14="http://schemas.microsoft.com/office/powerpoint/2010/main" val="280934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D83F-EB05-472B-91C8-D1E4E94B9235}"/>
              </a:ext>
            </a:extLst>
          </p:cNvPr>
          <p:cNvSpPr>
            <a:spLocks noGrp="1"/>
          </p:cNvSpPr>
          <p:nvPr>
            <p:ph type="title"/>
          </p:nvPr>
        </p:nvSpPr>
        <p:spPr/>
        <p:txBody>
          <a:bodyPr/>
          <a:lstStyle/>
          <a:p>
            <a:r>
              <a:rPr lang="en-US" dirty="0"/>
              <a:t>Session Overview</a:t>
            </a:r>
          </a:p>
        </p:txBody>
      </p:sp>
      <p:sp>
        <p:nvSpPr>
          <p:cNvPr id="3" name="Content Placeholder 2">
            <a:extLst>
              <a:ext uri="{FF2B5EF4-FFF2-40B4-BE49-F238E27FC236}">
                <a16:creationId xmlns:a16="http://schemas.microsoft.com/office/drawing/2014/main" id="{344B1AEC-BC6B-4999-AE71-0B8ACA6C196D}"/>
              </a:ext>
            </a:extLst>
          </p:cNvPr>
          <p:cNvSpPr>
            <a:spLocks noGrp="1"/>
          </p:cNvSpPr>
          <p:nvPr>
            <p:ph sz="half" idx="1"/>
          </p:nvPr>
        </p:nvSpPr>
        <p:spPr/>
        <p:txBody>
          <a:bodyPr/>
          <a:lstStyle/>
          <a:p>
            <a:r>
              <a:rPr lang="en-US" dirty="0"/>
              <a:t>Mentoring 101: The Value of Mentoring</a:t>
            </a:r>
          </a:p>
          <a:p>
            <a:r>
              <a:rPr lang="en-US" dirty="0"/>
              <a:t>Discussion: What does mentoring look like on your campus?</a:t>
            </a:r>
          </a:p>
          <a:p>
            <a:r>
              <a:rPr lang="en-US" dirty="0"/>
              <a:t>ASCCC Leadership Development: Faculty Empowerment Leadership Academy (FELA)</a:t>
            </a:r>
          </a:p>
          <a:p>
            <a:r>
              <a:rPr lang="en-US" dirty="0"/>
              <a:t>ASCCC Resource: The Mentoring Handbook</a:t>
            </a:r>
          </a:p>
          <a:p>
            <a:r>
              <a:rPr lang="en-US" dirty="0"/>
              <a:t>Q&amp;A</a:t>
            </a:r>
          </a:p>
        </p:txBody>
      </p:sp>
      <p:sp>
        <p:nvSpPr>
          <p:cNvPr id="4" name="Slide Number Placeholder 3">
            <a:extLst>
              <a:ext uri="{FF2B5EF4-FFF2-40B4-BE49-F238E27FC236}">
                <a16:creationId xmlns:a16="http://schemas.microsoft.com/office/drawing/2014/main" id="{CFA357FD-DD27-478C-B8AF-28551B1982EB}"/>
              </a:ext>
            </a:extLst>
          </p:cNvPr>
          <p:cNvSpPr>
            <a:spLocks noGrp="1"/>
          </p:cNvSpPr>
          <p:nvPr>
            <p:ph type="sldNum" sz="quarter" idx="10"/>
          </p:nvPr>
        </p:nvSpPr>
        <p:spPr/>
        <p:txBody>
          <a:bodyPr/>
          <a:lstStyle/>
          <a:p>
            <a:pPr>
              <a:defRPr/>
            </a:pPr>
            <a:fld id="{489B6DE8-261E-D640-A7CD-CE7D6DB66BFF}" type="slidenum">
              <a:rPr lang="en-US" altLang="en-US" smtClean="0"/>
              <a:pPr>
                <a:defRPr/>
              </a:pPr>
              <a:t>4</a:t>
            </a:fld>
            <a:endParaRPr lang="en-US" altLang="en-US"/>
          </a:p>
        </p:txBody>
      </p:sp>
    </p:spTree>
    <p:extLst>
      <p:ext uri="{BB962C8B-B14F-4D97-AF65-F5344CB8AC3E}">
        <p14:creationId xmlns:p14="http://schemas.microsoft.com/office/powerpoint/2010/main" val="74902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262A-217D-4714-A557-652E8AFA853A}"/>
              </a:ext>
            </a:extLst>
          </p:cNvPr>
          <p:cNvSpPr>
            <a:spLocks noGrp="1"/>
          </p:cNvSpPr>
          <p:nvPr>
            <p:ph type="title"/>
          </p:nvPr>
        </p:nvSpPr>
        <p:spPr/>
        <p:txBody>
          <a:bodyPr/>
          <a:lstStyle/>
          <a:p>
            <a:r>
              <a:rPr lang="en-US" dirty="0"/>
              <a:t>Mentoring 101: Best Practices</a:t>
            </a:r>
          </a:p>
        </p:txBody>
      </p:sp>
      <p:sp>
        <p:nvSpPr>
          <p:cNvPr id="3" name="Content Placeholder 2">
            <a:extLst>
              <a:ext uri="{FF2B5EF4-FFF2-40B4-BE49-F238E27FC236}">
                <a16:creationId xmlns:a16="http://schemas.microsoft.com/office/drawing/2014/main" id="{7F681D91-5FA5-4993-8819-F13C2ABBFDF0}"/>
              </a:ext>
            </a:extLst>
          </p:cNvPr>
          <p:cNvSpPr>
            <a:spLocks noGrp="1"/>
          </p:cNvSpPr>
          <p:nvPr>
            <p:ph idx="1"/>
          </p:nvPr>
        </p:nvSpPr>
        <p:spPr/>
        <p:txBody>
          <a:bodyPr/>
          <a:lstStyle/>
          <a:p>
            <a:pPr marL="342900" indent="-342900">
              <a:buFont typeface="Wingdings" panose="05000000000000000000" pitchFamily="2" charset="2"/>
              <a:buChar char="Ø"/>
            </a:pPr>
            <a:r>
              <a:rPr lang="en-US" dirty="0"/>
              <a:t>Mentoring new faculty can extend beyond syllabus creation and classroom management.  </a:t>
            </a:r>
          </a:p>
          <a:p>
            <a:pPr marL="342900" indent="-342900">
              <a:buFont typeface="Wingdings" panose="05000000000000000000" pitchFamily="2" charset="2"/>
              <a:buChar char="Ø"/>
            </a:pPr>
            <a:r>
              <a:rPr lang="en-US" dirty="0"/>
              <a:t>Mentoring new faculty is essential for faculty to “find their fit” on the campus.  </a:t>
            </a:r>
          </a:p>
          <a:p>
            <a:pPr marL="342900" indent="-342900">
              <a:buFont typeface="Wingdings" panose="05000000000000000000" pitchFamily="2" charset="2"/>
              <a:buChar char="Ø"/>
            </a:pPr>
            <a:r>
              <a:rPr lang="en-US" dirty="0"/>
              <a:t>Mentoring can include out of classroom campus skills and familiarity with policies and procedures. </a:t>
            </a:r>
          </a:p>
          <a:p>
            <a:pPr marL="342900" indent="-342900">
              <a:buFont typeface="Wingdings" panose="05000000000000000000" pitchFamily="2" charset="2"/>
              <a:buChar char="Ø"/>
            </a:pPr>
            <a:r>
              <a:rPr lang="en-US" dirty="0"/>
              <a:t>Mentors don’t have to have all the answers, and should be willing to listen and share knowledge.</a:t>
            </a:r>
          </a:p>
        </p:txBody>
      </p:sp>
      <p:sp>
        <p:nvSpPr>
          <p:cNvPr id="4" name="Slide Number Placeholder 3">
            <a:extLst>
              <a:ext uri="{FF2B5EF4-FFF2-40B4-BE49-F238E27FC236}">
                <a16:creationId xmlns:a16="http://schemas.microsoft.com/office/drawing/2014/main" id="{132A2A98-D7A4-4763-AE9B-C83929EF94BB}"/>
              </a:ext>
            </a:extLst>
          </p:cNvPr>
          <p:cNvSpPr>
            <a:spLocks noGrp="1"/>
          </p:cNvSpPr>
          <p:nvPr>
            <p:ph type="sldNum" sz="quarter" idx="10"/>
          </p:nvPr>
        </p:nvSpPr>
        <p:spPr/>
        <p:txBody>
          <a:bodyPr/>
          <a:lstStyle/>
          <a:p>
            <a:pPr>
              <a:defRPr/>
            </a:pPr>
            <a:fld id="{68B9F06C-3E18-7D4A-8620-170A4BF71910}" type="slidenum">
              <a:rPr lang="en-US" altLang="en-US" smtClean="0"/>
              <a:pPr>
                <a:defRPr/>
              </a:pPr>
              <a:t>5</a:t>
            </a:fld>
            <a:endParaRPr lang="en-US" altLang="en-US"/>
          </a:p>
        </p:txBody>
      </p:sp>
    </p:spTree>
    <p:extLst>
      <p:ext uri="{BB962C8B-B14F-4D97-AF65-F5344CB8AC3E}">
        <p14:creationId xmlns:p14="http://schemas.microsoft.com/office/powerpoint/2010/main" val="110592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5FD1-D8BB-49E8-BC99-48E5FA11ABAC}"/>
              </a:ext>
            </a:extLst>
          </p:cNvPr>
          <p:cNvSpPr>
            <a:spLocks noGrp="1"/>
          </p:cNvSpPr>
          <p:nvPr>
            <p:ph type="title"/>
          </p:nvPr>
        </p:nvSpPr>
        <p:spPr/>
        <p:txBody>
          <a:bodyPr/>
          <a:lstStyle/>
          <a:p>
            <a:r>
              <a:rPr lang="en-US" dirty="0"/>
              <a:t>Informal and Formal Mentoring</a:t>
            </a:r>
          </a:p>
        </p:txBody>
      </p:sp>
      <p:sp>
        <p:nvSpPr>
          <p:cNvPr id="3" name="Content Placeholder 2">
            <a:extLst>
              <a:ext uri="{FF2B5EF4-FFF2-40B4-BE49-F238E27FC236}">
                <a16:creationId xmlns:a16="http://schemas.microsoft.com/office/drawing/2014/main" id="{A5689570-A9B4-4768-9B6C-D6837BF4DF8E}"/>
              </a:ext>
            </a:extLst>
          </p:cNvPr>
          <p:cNvSpPr>
            <a:spLocks noGrp="1"/>
          </p:cNvSpPr>
          <p:nvPr>
            <p:ph sz="half" idx="2"/>
          </p:nvPr>
        </p:nvSpPr>
        <p:spPr/>
        <p:txBody>
          <a:bodyPr/>
          <a:lstStyle/>
          <a:p>
            <a:r>
              <a:rPr lang="en-US" dirty="0"/>
              <a:t>INFORMAL</a:t>
            </a:r>
          </a:p>
          <a:p>
            <a:pPr marL="0" indent="0">
              <a:buNone/>
            </a:pPr>
            <a:r>
              <a:rPr lang="en-US" dirty="0"/>
              <a:t>Faculty connect with colleagues within their department or division, or through past professional relationships.</a:t>
            </a:r>
          </a:p>
          <a:p>
            <a:pPr marL="0" indent="0">
              <a:buNone/>
            </a:pPr>
            <a:r>
              <a:rPr lang="en-US" dirty="0"/>
              <a:t>Mentors and mentees meet informally and address general issues as they arise.</a:t>
            </a:r>
          </a:p>
        </p:txBody>
      </p:sp>
      <p:sp>
        <p:nvSpPr>
          <p:cNvPr id="4" name="Content Placeholder 3">
            <a:extLst>
              <a:ext uri="{FF2B5EF4-FFF2-40B4-BE49-F238E27FC236}">
                <a16:creationId xmlns:a16="http://schemas.microsoft.com/office/drawing/2014/main" id="{B9F75516-728A-4961-AE70-BE431C5193EA}"/>
              </a:ext>
            </a:extLst>
          </p:cNvPr>
          <p:cNvSpPr>
            <a:spLocks noGrp="1"/>
          </p:cNvSpPr>
          <p:nvPr>
            <p:ph sz="quarter" idx="4"/>
          </p:nvPr>
        </p:nvSpPr>
        <p:spPr/>
        <p:txBody>
          <a:bodyPr/>
          <a:lstStyle/>
          <a:p>
            <a:r>
              <a:rPr lang="en-US" dirty="0"/>
              <a:t>FORMAL</a:t>
            </a:r>
          </a:p>
          <a:p>
            <a:pPr marL="0" indent="0">
              <a:buNone/>
            </a:pPr>
            <a:r>
              <a:rPr lang="en-US" dirty="0"/>
              <a:t>Faculty are intentionally connected with recruited and trained mentors through an institutionally recognized and/or supported program.</a:t>
            </a:r>
          </a:p>
          <a:p>
            <a:pPr marL="0" indent="0">
              <a:buNone/>
            </a:pPr>
            <a:r>
              <a:rPr lang="en-US" dirty="0"/>
              <a:t>Mentors and mentees meet formally in structured professional development activities as well as informally to address established goals and general issues.</a:t>
            </a:r>
          </a:p>
        </p:txBody>
      </p:sp>
      <p:sp>
        <p:nvSpPr>
          <p:cNvPr id="5" name="Slide Number Placeholder 4">
            <a:extLst>
              <a:ext uri="{FF2B5EF4-FFF2-40B4-BE49-F238E27FC236}">
                <a16:creationId xmlns:a16="http://schemas.microsoft.com/office/drawing/2014/main" id="{E55536DC-FDA1-4B0E-B317-ACD736040E22}"/>
              </a:ext>
            </a:extLst>
          </p:cNvPr>
          <p:cNvSpPr>
            <a:spLocks noGrp="1"/>
          </p:cNvSpPr>
          <p:nvPr>
            <p:ph type="sldNum" sz="quarter" idx="10"/>
          </p:nvPr>
        </p:nvSpPr>
        <p:spPr/>
        <p:txBody>
          <a:bodyPr/>
          <a:lstStyle/>
          <a:p>
            <a:pPr>
              <a:defRPr/>
            </a:pPr>
            <a:fld id="{B7979332-CAD7-7B44-A441-F122C39CA061}" type="slidenum">
              <a:rPr lang="en-US" altLang="en-US" smtClean="0"/>
              <a:pPr>
                <a:defRPr/>
              </a:pPr>
              <a:t>6</a:t>
            </a:fld>
            <a:endParaRPr lang="en-US" altLang="en-US"/>
          </a:p>
        </p:txBody>
      </p:sp>
    </p:spTree>
    <p:extLst>
      <p:ext uri="{BB962C8B-B14F-4D97-AF65-F5344CB8AC3E}">
        <p14:creationId xmlns:p14="http://schemas.microsoft.com/office/powerpoint/2010/main" val="308243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797B-E4BB-4F13-B1BE-C3256027DD05}"/>
              </a:ext>
            </a:extLst>
          </p:cNvPr>
          <p:cNvSpPr>
            <a:spLocks noGrp="1"/>
          </p:cNvSpPr>
          <p:nvPr>
            <p:ph type="title"/>
          </p:nvPr>
        </p:nvSpPr>
        <p:spPr/>
        <p:txBody>
          <a:bodyPr/>
          <a:lstStyle/>
          <a:p>
            <a:r>
              <a:rPr lang="en-US" dirty="0"/>
              <a:t>Discussion: What does mentoring look like on your campus?</a:t>
            </a:r>
          </a:p>
        </p:txBody>
      </p:sp>
      <p:sp>
        <p:nvSpPr>
          <p:cNvPr id="3" name="Content Placeholder 2">
            <a:extLst>
              <a:ext uri="{FF2B5EF4-FFF2-40B4-BE49-F238E27FC236}">
                <a16:creationId xmlns:a16="http://schemas.microsoft.com/office/drawing/2014/main" id="{6EC71026-5220-4DD1-A8E0-D110FE17CE07}"/>
              </a:ext>
            </a:extLst>
          </p:cNvPr>
          <p:cNvSpPr>
            <a:spLocks noGrp="1"/>
          </p:cNvSpPr>
          <p:nvPr>
            <p:ph sz="half" idx="1"/>
          </p:nvPr>
        </p:nvSpPr>
        <p:spPr/>
        <p:txBody>
          <a:bodyPr/>
          <a:lstStyle/>
          <a:p>
            <a:pPr marL="0" indent="0">
              <a:buNone/>
            </a:pPr>
            <a:r>
              <a:rPr lang="en-US" dirty="0"/>
              <a:t>Prompt #1</a:t>
            </a:r>
          </a:p>
          <a:p>
            <a:r>
              <a:rPr lang="en-US" dirty="0"/>
              <a:t>Formal and/or Informal Mentoring</a:t>
            </a:r>
          </a:p>
          <a:p>
            <a:pPr lvl="1"/>
            <a:r>
              <a:rPr lang="en-US" dirty="0"/>
              <a:t>Part-time Faculty Onboarding</a:t>
            </a:r>
          </a:p>
          <a:p>
            <a:pPr lvl="1"/>
            <a:r>
              <a:rPr lang="en-US" dirty="0"/>
              <a:t>Equity Centered Professional Development cohorts</a:t>
            </a:r>
          </a:p>
          <a:p>
            <a:pPr lvl="1"/>
            <a:r>
              <a:rPr lang="en-US" dirty="0"/>
              <a:t>Learning Communities</a:t>
            </a:r>
          </a:p>
          <a:p>
            <a:pPr marL="457200" lvl="1" indent="0">
              <a:buNone/>
            </a:pPr>
            <a:endParaRPr lang="en-US" dirty="0"/>
          </a:p>
          <a:p>
            <a:pPr lvl="1"/>
            <a:endParaRPr lang="en-US" dirty="0"/>
          </a:p>
          <a:p>
            <a:pPr marL="0" indent="0">
              <a:buNone/>
            </a:pPr>
            <a:r>
              <a:rPr lang="en-US" dirty="0"/>
              <a:t>Prompt #2</a:t>
            </a:r>
          </a:p>
          <a:p>
            <a:r>
              <a:rPr lang="en-US" dirty="0"/>
              <a:t>What would you like to see on your campus?</a:t>
            </a:r>
          </a:p>
          <a:p>
            <a:endParaRPr lang="en-US" dirty="0"/>
          </a:p>
        </p:txBody>
      </p:sp>
      <p:sp>
        <p:nvSpPr>
          <p:cNvPr id="5" name="Slide Number Placeholder 4">
            <a:extLst>
              <a:ext uri="{FF2B5EF4-FFF2-40B4-BE49-F238E27FC236}">
                <a16:creationId xmlns:a16="http://schemas.microsoft.com/office/drawing/2014/main" id="{743C5C5E-8A98-4F43-8A1A-56B3A8CCA37A}"/>
              </a:ext>
            </a:extLst>
          </p:cNvPr>
          <p:cNvSpPr>
            <a:spLocks noGrp="1"/>
          </p:cNvSpPr>
          <p:nvPr>
            <p:ph type="sldNum" sz="quarter" idx="10"/>
          </p:nvPr>
        </p:nvSpPr>
        <p:spPr/>
        <p:txBody>
          <a:bodyPr/>
          <a:lstStyle/>
          <a:p>
            <a:pPr>
              <a:defRPr/>
            </a:pPr>
            <a:fld id="{B7979332-CAD7-7B44-A441-F122C39CA061}" type="slidenum">
              <a:rPr lang="en-US" altLang="en-US" smtClean="0"/>
              <a:pPr>
                <a:defRPr/>
              </a:pPr>
              <a:t>7</a:t>
            </a:fld>
            <a:endParaRPr lang="en-US" altLang="en-US"/>
          </a:p>
        </p:txBody>
      </p:sp>
    </p:spTree>
    <p:extLst>
      <p:ext uri="{BB962C8B-B14F-4D97-AF65-F5344CB8AC3E}">
        <p14:creationId xmlns:p14="http://schemas.microsoft.com/office/powerpoint/2010/main" val="414962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BACC-4777-4AA5-9F91-63F14D4ADEA0}"/>
              </a:ext>
            </a:extLst>
          </p:cNvPr>
          <p:cNvSpPr>
            <a:spLocks noGrp="1"/>
          </p:cNvSpPr>
          <p:nvPr>
            <p:ph type="title"/>
          </p:nvPr>
        </p:nvSpPr>
        <p:spPr/>
        <p:txBody>
          <a:bodyPr/>
          <a:lstStyle/>
          <a:p>
            <a:r>
              <a:rPr lang="en-US" dirty="0"/>
              <a:t>Faculty Leadership Development</a:t>
            </a:r>
          </a:p>
        </p:txBody>
      </p:sp>
      <p:sp>
        <p:nvSpPr>
          <p:cNvPr id="3" name="Content Placeholder 2">
            <a:extLst>
              <a:ext uri="{FF2B5EF4-FFF2-40B4-BE49-F238E27FC236}">
                <a16:creationId xmlns:a16="http://schemas.microsoft.com/office/drawing/2014/main" id="{8F488420-E9F8-4FA8-9EFB-DF118FE6983B}"/>
              </a:ext>
            </a:extLst>
          </p:cNvPr>
          <p:cNvSpPr>
            <a:spLocks noGrp="1"/>
          </p:cNvSpPr>
          <p:nvPr>
            <p:ph idx="1"/>
          </p:nvPr>
        </p:nvSpPr>
        <p:spPr/>
        <p:txBody>
          <a:bodyPr/>
          <a:lstStyle/>
          <a:p>
            <a:r>
              <a:rPr lang="en-US" b="0" i="0" dirty="0">
                <a:solidFill>
                  <a:srgbClr val="333333"/>
                </a:solidFill>
                <a:effectLst/>
              </a:rPr>
              <a:t>The Faculty Leadership Development Committee creates resources to assist local academic senates in the development and implementation of policies that ensure faculty primacy in faculty leadership and professional development.</a:t>
            </a:r>
          </a:p>
          <a:p>
            <a:r>
              <a:rPr lang="en-US" b="0" i="0" dirty="0">
                <a:solidFill>
                  <a:srgbClr val="333333"/>
                </a:solidFill>
                <a:effectLst/>
              </a:rPr>
              <a:t>The committee assesses the Academic Senate’s professional development offerings and makes recommendations to the Executive Committee on policies and practices for faculty professional and leadership development activities at a statewide level</a:t>
            </a:r>
          </a:p>
        </p:txBody>
      </p:sp>
      <p:sp>
        <p:nvSpPr>
          <p:cNvPr id="4" name="Slide Number Placeholder 3">
            <a:extLst>
              <a:ext uri="{FF2B5EF4-FFF2-40B4-BE49-F238E27FC236}">
                <a16:creationId xmlns:a16="http://schemas.microsoft.com/office/drawing/2014/main" id="{EC0E0DF2-9225-430D-BBCA-344C5320C690}"/>
              </a:ext>
            </a:extLst>
          </p:cNvPr>
          <p:cNvSpPr>
            <a:spLocks noGrp="1"/>
          </p:cNvSpPr>
          <p:nvPr>
            <p:ph type="sldNum" sz="quarter" idx="10"/>
          </p:nvPr>
        </p:nvSpPr>
        <p:spPr/>
        <p:txBody>
          <a:bodyPr/>
          <a:lstStyle/>
          <a:p>
            <a:pPr>
              <a:defRPr/>
            </a:pPr>
            <a:fld id="{68B9F06C-3E18-7D4A-8620-170A4BF71910}" type="slidenum">
              <a:rPr lang="en-US" altLang="en-US" smtClean="0"/>
              <a:pPr>
                <a:defRPr/>
              </a:pPr>
              <a:t>8</a:t>
            </a:fld>
            <a:endParaRPr lang="en-US" altLang="en-US"/>
          </a:p>
        </p:txBody>
      </p:sp>
    </p:spTree>
    <p:extLst>
      <p:ext uri="{BB962C8B-B14F-4D97-AF65-F5344CB8AC3E}">
        <p14:creationId xmlns:p14="http://schemas.microsoft.com/office/powerpoint/2010/main" val="1368411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4B17-470F-4EAA-88DA-2BB4EB0F74BC}"/>
              </a:ext>
            </a:extLst>
          </p:cNvPr>
          <p:cNvSpPr>
            <a:spLocks noGrp="1"/>
          </p:cNvSpPr>
          <p:nvPr>
            <p:ph type="title"/>
          </p:nvPr>
        </p:nvSpPr>
        <p:spPr/>
        <p:txBody>
          <a:bodyPr/>
          <a:lstStyle/>
          <a:p>
            <a:r>
              <a:rPr lang="en-US" dirty="0"/>
              <a:t>Faculty Empowerment Leadership Academy (FELA)</a:t>
            </a:r>
          </a:p>
        </p:txBody>
      </p:sp>
      <p:sp>
        <p:nvSpPr>
          <p:cNvPr id="3" name="Content Placeholder 2">
            <a:extLst>
              <a:ext uri="{FF2B5EF4-FFF2-40B4-BE49-F238E27FC236}">
                <a16:creationId xmlns:a16="http://schemas.microsoft.com/office/drawing/2014/main" id="{1ED28EC6-0681-4401-9B2B-7AC8768F2032}"/>
              </a:ext>
            </a:extLst>
          </p:cNvPr>
          <p:cNvSpPr>
            <a:spLocks noGrp="1"/>
          </p:cNvSpPr>
          <p:nvPr>
            <p:ph idx="1"/>
          </p:nvPr>
        </p:nvSpPr>
        <p:spPr/>
        <p:txBody>
          <a:bodyPr/>
          <a:lstStyle/>
          <a:p>
            <a:r>
              <a:rPr lang="en-US" b="0" i="0" dirty="0">
                <a:solidFill>
                  <a:srgbClr val="333333"/>
                </a:solidFill>
                <a:effectLst/>
                <a:latin typeface="Lucida Grande"/>
              </a:rPr>
              <a:t> Faculty Empowerment and Leadership Academy (FELA), a one-to-one mentoring program designed to meet the needs of our diverse faculty in the California community college system. The program will provide opportunities for participants to engage in empowerment for personal and professional development, including networking opportunities and support through an entire academic year.</a:t>
            </a:r>
            <a:endParaRPr lang="en-US" dirty="0"/>
          </a:p>
        </p:txBody>
      </p:sp>
      <p:sp>
        <p:nvSpPr>
          <p:cNvPr id="4" name="Slide Number Placeholder 3">
            <a:extLst>
              <a:ext uri="{FF2B5EF4-FFF2-40B4-BE49-F238E27FC236}">
                <a16:creationId xmlns:a16="http://schemas.microsoft.com/office/drawing/2014/main" id="{749628B5-3C01-4C2D-A61A-05EFA298B673}"/>
              </a:ext>
            </a:extLst>
          </p:cNvPr>
          <p:cNvSpPr>
            <a:spLocks noGrp="1"/>
          </p:cNvSpPr>
          <p:nvPr>
            <p:ph type="sldNum" sz="quarter" idx="10"/>
          </p:nvPr>
        </p:nvSpPr>
        <p:spPr/>
        <p:txBody>
          <a:bodyPr/>
          <a:lstStyle/>
          <a:p>
            <a:pPr>
              <a:defRPr/>
            </a:pPr>
            <a:fld id="{68B9F06C-3E18-7D4A-8620-170A4BF71910}" type="slidenum">
              <a:rPr lang="en-US" altLang="en-US" smtClean="0"/>
              <a:pPr>
                <a:defRPr/>
              </a:pPr>
              <a:t>9</a:t>
            </a:fld>
            <a:endParaRPr lang="en-US" altLang="en-US"/>
          </a:p>
        </p:txBody>
      </p:sp>
    </p:spTree>
    <p:extLst>
      <p:ext uri="{BB962C8B-B14F-4D97-AF65-F5344CB8AC3E}">
        <p14:creationId xmlns:p14="http://schemas.microsoft.com/office/powerpoint/2010/main" val="3124830543"/>
      </p:ext>
    </p:extLst>
  </p:cSld>
  <p:clrMapOvr>
    <a:masterClrMapping/>
  </p:clrMapOvr>
</p:sld>
</file>

<file path=ppt/theme/theme1.xml><?xml version="1.0" encoding="utf-8"?>
<a:theme xmlns:a="http://schemas.openxmlformats.org/drawingml/2006/main" name="ASCCC Curriculum Inst. 2020 Theme">
  <a:themeElements>
    <a:clrScheme name="ASCCC AA 2021 B">
      <a:dk1>
        <a:srgbClr val="003366"/>
      </a:dk1>
      <a:lt1>
        <a:srgbClr val="FFFFFF"/>
      </a:lt1>
      <a:dk2>
        <a:srgbClr val="3871C7"/>
      </a:dk2>
      <a:lt2>
        <a:srgbClr val="D8E9F0"/>
      </a:lt2>
      <a:accent1>
        <a:srgbClr val="FF59AB"/>
      </a:accent1>
      <a:accent2>
        <a:srgbClr val="E7B0F5"/>
      </a:accent2>
      <a:accent3>
        <a:srgbClr val="6EAFF2"/>
      </a:accent3>
      <a:accent4>
        <a:srgbClr val="3970EC"/>
      </a:accent4>
      <a:accent5>
        <a:srgbClr val="7FC3FF"/>
      </a:accent5>
      <a:accent6>
        <a:srgbClr val="B1DAF4"/>
      </a:accent6>
      <a:hlink>
        <a:srgbClr val="005B95"/>
      </a:hlink>
      <a:folHlink>
        <a:srgbClr val="3970E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2022 ppt template 1" id="{2998E0FF-7B28-2D4D-81CD-B65386B92C80}" vid="{0B54AD64-2574-8C47-B4E2-F1DDD44062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PTFI 2022 ppt template 1</Template>
  <TotalTime>74</TotalTime>
  <Words>1133</Words>
  <Application>Microsoft Office PowerPoint</Application>
  <PresentationFormat>Widescreen</PresentationFormat>
  <Paragraphs>142</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Georgia</vt:lpstr>
      <vt:lpstr>Lucida Grande</vt:lpstr>
      <vt:lpstr>Palatino</vt:lpstr>
      <vt:lpstr>Roboto</vt:lpstr>
      <vt:lpstr>Wingdings</vt:lpstr>
      <vt:lpstr>ASCCC Curriculum Inst. 2020 Theme</vt:lpstr>
      <vt:lpstr>Leadership Development: Mentoring and the Mentee</vt:lpstr>
      <vt:lpstr>Our Session Today</vt:lpstr>
      <vt:lpstr>Presenters</vt:lpstr>
      <vt:lpstr>Session Overview</vt:lpstr>
      <vt:lpstr>Mentoring 101: Best Practices</vt:lpstr>
      <vt:lpstr>Informal and Formal Mentoring</vt:lpstr>
      <vt:lpstr>Discussion: What does mentoring look like on your campus?</vt:lpstr>
      <vt:lpstr>Faculty Leadership Development</vt:lpstr>
      <vt:lpstr>Faculty Empowerment Leadership Academy (FELA)</vt:lpstr>
      <vt:lpstr>Faculty Empowerment Leadership Academy Mission</vt:lpstr>
      <vt:lpstr>ASCCC Mentoring Handbook</vt:lpstr>
      <vt:lpstr>Mentoring Handbook Contents</vt:lpstr>
      <vt:lpstr>Mentoring Programs (ASCCC Mentoring Handbook)</vt:lpstr>
      <vt:lpstr>Call it Out: Qualities of a “+” MENTOR!</vt:lpstr>
      <vt:lpstr>Tips for the MENTOR</vt:lpstr>
      <vt:lpstr>Resources</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 Kirk</dc:creator>
  <cp:lastModifiedBy>Karla Kirk</cp:lastModifiedBy>
  <cp:revision>7</cp:revision>
  <cp:lastPrinted>2020-11-24T19:39:26Z</cp:lastPrinted>
  <dcterms:created xsi:type="dcterms:W3CDTF">2022-02-04T00:29:21Z</dcterms:created>
  <dcterms:modified xsi:type="dcterms:W3CDTF">2022-02-04T01:44:05Z</dcterms:modified>
</cp:coreProperties>
</file>