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88" r:id="rId4"/>
    <p:sldId id="285" r:id="rId5"/>
    <p:sldId id="286" r:id="rId6"/>
    <p:sldId id="290" r:id="rId7"/>
    <p:sldId id="289" r:id="rId8"/>
    <p:sldId id="291" r:id="rId9"/>
    <p:sldId id="292" r:id="rId10"/>
    <p:sldId id="29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127"/>
  </p:normalViewPr>
  <p:slideViewPr>
    <p:cSldViewPr snapToGrid="0" snapToObjects="1">
      <p:cViewPr varScale="1">
        <p:scale>
          <a:sx n="92" d="100"/>
          <a:sy n="92" d="100"/>
        </p:scale>
        <p:origin x="16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EEF8B-91E9-0749-B492-F34B6BDCA863}" type="datetimeFigureOut">
              <a:rPr lang="en-US" smtClean="0"/>
              <a:t>6/17/18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FF73C-4577-AD4B-AA6E-68D3659E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52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DEE34-904F-9D48-B7EF-06CE9041C8E2}" type="datetimeFigureOut">
              <a:rPr lang="en-US" smtClean="0"/>
              <a:t>6/17/18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E4839-E2F7-204E-84C1-7F2013B8A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93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works better for student learning?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6/17/18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1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923925"/>
            <a:ext cx="1971675" cy="52530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23925"/>
            <a:ext cx="5800725" cy="52530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3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7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3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95350"/>
            <a:ext cx="7886700" cy="7953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3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0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19379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87426"/>
            <a:ext cx="4629150" cy="5005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81225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0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99427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9243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6/17/18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2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04875"/>
            <a:ext cx="78867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6/17/18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1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o.ca.gov/" TargetMode="External"/><Relationship Id="rId2" Type="http://schemas.openxmlformats.org/officeDocument/2006/relationships/hyperlink" Target="http://ahed.assembly.ca.gov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eginfo.legislature.ca.gov/" TargetMode="External"/><Relationship Id="rId4" Type="http://schemas.openxmlformats.org/officeDocument/2006/relationships/hyperlink" Target="http://www.ebudget.ca.gov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latonya.parker@mvc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cc.org/2018-legislative-and-budgetary-priorities/" TargetMode="External"/><Relationship Id="rId2" Type="http://schemas.openxmlformats.org/officeDocument/2006/relationships/hyperlink" Target="http://www.faccc.org/current-legislati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sccc.org/directory/legislative-and-advocacy-committe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524618"/>
            <a:ext cx="9019400" cy="1068138"/>
          </a:xfrm>
        </p:spPr>
        <p:txBody>
          <a:bodyPr>
            <a:normAutofit fontScale="90000"/>
          </a:bodyPr>
          <a:lstStyle/>
          <a:p>
            <a:r>
              <a:rPr lang="en-US" sz="3600" i="0" dirty="0">
                <a:latin typeface="Palatino Linotype" panose="02040502050505030304" pitchFamily="18" charset="0"/>
                <a:cs typeface="Arial"/>
              </a:rPr>
              <a:t>Legislation, Local Senates, and the ASCCC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5084" y="4261283"/>
            <a:ext cx="8794316" cy="2596718"/>
          </a:xfrm>
        </p:spPr>
        <p:txBody>
          <a:bodyPr>
            <a:normAutofit/>
          </a:bodyPr>
          <a:lstStyle/>
          <a:p>
            <a:r>
              <a:rPr lang="en-US" i="0" dirty="0">
                <a:latin typeface="Palatino Linotype" panose="02040502050505030304" pitchFamily="18" charset="0"/>
                <a:cs typeface="Arial"/>
              </a:rPr>
              <a:t>Cheryl </a:t>
            </a:r>
            <a:r>
              <a:rPr lang="en-US" i="0" dirty="0" err="1">
                <a:latin typeface="Palatino Linotype" panose="02040502050505030304" pitchFamily="18" charset="0"/>
                <a:cs typeface="Arial"/>
              </a:rPr>
              <a:t>Aschenbach</a:t>
            </a:r>
            <a:r>
              <a:rPr lang="en-US" i="0" dirty="0">
                <a:latin typeface="Palatino Linotype" panose="02040502050505030304" pitchFamily="18" charset="0"/>
                <a:cs typeface="Arial"/>
              </a:rPr>
              <a:t>, ASCCC North Representative</a:t>
            </a:r>
          </a:p>
          <a:p>
            <a:r>
              <a:rPr lang="en-US" i="0" dirty="0">
                <a:latin typeface="Palatino Linotype" panose="02040502050505030304" pitchFamily="18" charset="0"/>
                <a:cs typeface="Arial"/>
              </a:rPr>
              <a:t>Dolores Davison, ASCCC Vice President</a:t>
            </a:r>
          </a:p>
          <a:p>
            <a:r>
              <a:rPr lang="en-US" i="0" dirty="0">
                <a:latin typeface="Palatino Linotype" panose="02040502050505030304" pitchFamily="18" charset="0"/>
                <a:cs typeface="Arial"/>
              </a:rPr>
              <a:t>LaTonya Parker, ASCCC South Representative</a:t>
            </a:r>
          </a:p>
          <a:p>
            <a:r>
              <a:rPr lang="en-US" i="0" dirty="0">
                <a:latin typeface="Palatino Linotype" panose="02040502050505030304" pitchFamily="18" charset="0"/>
                <a:cs typeface="Arial"/>
              </a:rPr>
              <a:t>Academic Senate for California Community Colleges</a:t>
            </a:r>
          </a:p>
          <a:p>
            <a:r>
              <a:rPr lang="en-US" sz="3600" i="0" dirty="0">
                <a:latin typeface="Palatino Linotype" panose="02040502050505030304" pitchFamily="18" charset="0"/>
                <a:cs typeface="Arial"/>
              </a:rPr>
              <a:t>2018 Faculty Leadership Institute </a:t>
            </a:r>
          </a:p>
        </p:txBody>
      </p:sp>
      <p:pic>
        <p:nvPicPr>
          <p:cNvPr id="5" name="Picture 4" descr="Unknown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250" y="2191826"/>
            <a:ext cx="45085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55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54A47-2AB2-E444-A6D8-438E914C5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Palatino Linotype" panose="02040502050505030304" pitchFamily="18" charset="0"/>
              </a:rPr>
              <a:t>Some Helpful Websites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2C3B2-E383-3245-ADCD-C6EB6640E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dirty="0"/>
              <a:t>The Assembly Committee on Higher Education:</a:t>
            </a:r>
          </a:p>
          <a:p>
            <a:pPr marL="0" indent="0">
              <a:buNone/>
            </a:pPr>
            <a:r>
              <a:rPr lang="en-US" sz="2800" b="0" i="0" dirty="0">
                <a:hlinkClick r:id="rId2"/>
              </a:rPr>
              <a:t>http://ahed.assembly.ca.gov</a:t>
            </a:r>
            <a:endParaRPr lang="en-US" sz="2800" b="0" i="0" dirty="0"/>
          </a:p>
          <a:p>
            <a:pPr marL="0" indent="0">
              <a:buNone/>
            </a:pPr>
            <a:r>
              <a:rPr lang="en-US" sz="2800" b="0" i="0" dirty="0"/>
              <a:t>The Legislative Analyst Office (LAO):</a:t>
            </a:r>
          </a:p>
          <a:p>
            <a:pPr marL="0" indent="0">
              <a:buNone/>
            </a:pPr>
            <a:r>
              <a:rPr lang="en-US" sz="2800" b="0" i="0" dirty="0">
                <a:hlinkClick r:id="rId3"/>
              </a:rPr>
              <a:t>http://www.lao.ca.gov</a:t>
            </a:r>
            <a:endParaRPr lang="en-US" sz="2800" b="0" i="0" dirty="0"/>
          </a:p>
          <a:p>
            <a:pPr marL="0" indent="0">
              <a:buNone/>
            </a:pPr>
            <a:r>
              <a:rPr lang="en-US" sz="2800" b="0" i="0" dirty="0"/>
              <a:t>The Department of Finance Budget Page:</a:t>
            </a:r>
          </a:p>
          <a:p>
            <a:pPr marL="0" indent="0">
              <a:buNone/>
            </a:pPr>
            <a:r>
              <a:rPr lang="en-US" sz="2800" b="0" i="0" dirty="0">
                <a:hlinkClick r:id="rId4"/>
              </a:rPr>
              <a:t>http://www.ebudget.ca.gov</a:t>
            </a:r>
            <a:endParaRPr lang="en-US" sz="2800" b="0" i="0" dirty="0"/>
          </a:p>
          <a:p>
            <a:pPr marL="0" indent="0">
              <a:buNone/>
            </a:pPr>
            <a:r>
              <a:rPr lang="en-US" sz="2800" b="0" i="0" dirty="0"/>
              <a:t>Legislation Information, including bill status:</a:t>
            </a:r>
          </a:p>
          <a:p>
            <a:pPr marL="0" indent="0">
              <a:buNone/>
            </a:pPr>
            <a:r>
              <a:rPr lang="en-US" sz="2800" b="0" i="0" dirty="0">
                <a:latin typeface="Palatino Linotype" panose="02040502050505030304" pitchFamily="18" charset="0"/>
                <a:hlinkClick r:id="rId5"/>
              </a:rPr>
              <a:t>https://leginfo.legislature.ca.gov</a:t>
            </a:r>
            <a:endParaRPr lang="en-US" sz="2800" b="0" i="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b="0" i="0" dirty="0"/>
          </a:p>
          <a:p>
            <a:endParaRPr lang="en-US" b="0" i="0" dirty="0"/>
          </a:p>
        </p:txBody>
      </p:sp>
    </p:spTree>
    <p:extLst>
      <p:ext uri="{BB962C8B-B14F-4D97-AF65-F5344CB8AC3E}">
        <p14:creationId xmlns:p14="http://schemas.microsoft.com/office/powerpoint/2010/main" val="2398958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Palatino Linotype" panose="02040502050505030304" pitchFamily="18" charset="0"/>
                <a:cs typeface="Arial"/>
              </a:rPr>
              <a:t>Questions and 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Cheryl </a:t>
            </a:r>
            <a:r>
              <a:rPr lang="en-US" i="0" dirty="0" err="1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Aschenbach</a:t>
            </a:r>
            <a:r>
              <a:rPr lang="en-US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: </a:t>
            </a:r>
            <a:r>
              <a:rPr lang="en-US" i="0" dirty="0" err="1">
                <a:latin typeface="Palatino Linotype" panose="02040502050505030304" pitchFamily="18" charset="0"/>
              </a:rPr>
              <a:t>caschenbach@lassencollege.edu</a:t>
            </a:r>
            <a:endParaRPr lang="en-US" i="0" dirty="0">
              <a:solidFill>
                <a:srgbClr val="000000"/>
              </a:solidFill>
              <a:latin typeface="Palatino Linotype" panose="02040502050505030304" pitchFamily="18" charset="0"/>
              <a:cs typeface="Arial"/>
            </a:endParaRPr>
          </a:p>
          <a:p>
            <a:pPr marL="0" indent="0">
              <a:buNone/>
            </a:pPr>
            <a:r>
              <a:rPr lang="en-US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Dolores Davison:  </a:t>
            </a:r>
            <a:r>
              <a:rPr lang="en-US" i="0" dirty="0" err="1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davisondolores@foothill.edu</a:t>
            </a:r>
            <a:endParaRPr lang="en-US" i="0" dirty="0">
              <a:solidFill>
                <a:srgbClr val="000000"/>
              </a:solidFill>
              <a:latin typeface="Palatino Linotype" panose="02040502050505030304" pitchFamily="18" charset="0"/>
              <a:cs typeface="Arial"/>
            </a:endParaRPr>
          </a:p>
          <a:p>
            <a:pPr marL="0" indent="0">
              <a:buNone/>
            </a:pPr>
            <a:r>
              <a:rPr lang="en-US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LaTonya Parker:  </a:t>
            </a:r>
            <a:r>
              <a:rPr lang="en-US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  <a:hlinkClick r:id="rId2"/>
              </a:rPr>
              <a:t>latonya.parker@mvc.edu</a:t>
            </a:r>
            <a:r>
              <a:rPr lang="en-US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3813464"/>
            <a:ext cx="30861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795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Palatino Linotype" panose="02040502050505030304" pitchFamily="18" charset="0"/>
                <a:cs typeface="Arial"/>
              </a:rPr>
              <a:t>Overview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0" i="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3200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Budget Cycle</a:t>
            </a:r>
          </a:p>
          <a:p>
            <a:r>
              <a:rPr lang="en-US" sz="3200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CCC Budget</a:t>
            </a:r>
          </a:p>
          <a:p>
            <a:r>
              <a:rPr lang="en-US" sz="3200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Current Legislation Grouped by Category</a:t>
            </a:r>
          </a:p>
          <a:p>
            <a:endParaRPr lang="en-US" sz="32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5" name="Picture 4" descr="Unknown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677" y="86243"/>
            <a:ext cx="3041323" cy="318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623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Palatino Linotype" panose="02040502050505030304" pitchFamily="18" charset="0"/>
                <a:cs typeface="Arial"/>
              </a:rPr>
              <a:t>The Budget Cycle</a:t>
            </a:r>
            <a:endParaRPr lang="en-US" i="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Dept. of Finance</a:t>
            </a:r>
          </a:p>
          <a:p>
            <a:pPr lvl="1"/>
            <a:r>
              <a:rPr lang="en-US" sz="320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Prop 98 Money</a:t>
            </a:r>
            <a:endParaRPr lang="en-US" sz="3200" b="0" dirty="0">
              <a:solidFill>
                <a:srgbClr val="000000"/>
              </a:solidFill>
              <a:latin typeface="Palatino Linotype" panose="02040502050505030304" pitchFamily="18" charset="0"/>
              <a:cs typeface="Arial"/>
            </a:endParaRPr>
          </a:p>
          <a:p>
            <a:r>
              <a:rPr lang="en-US" sz="3200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Governor’s January Budget</a:t>
            </a:r>
          </a:p>
          <a:p>
            <a:r>
              <a:rPr lang="en-US" sz="3200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Trailer Bill Language</a:t>
            </a:r>
          </a:p>
          <a:p>
            <a:r>
              <a:rPr lang="en-US" sz="3200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Governor’s May Revisions (the May Revise)</a:t>
            </a:r>
          </a:p>
          <a:p>
            <a:r>
              <a:rPr lang="en-US" sz="3200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June 15 Deadline for Legislature -- Must be printed 72 hours ahead of deadline</a:t>
            </a:r>
          </a:p>
          <a:p>
            <a:endParaRPr lang="en-US" sz="32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8975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Palatino Linotype" panose="02040502050505030304" pitchFamily="18" charset="0"/>
                <a:cs typeface="Arial"/>
              </a:rPr>
              <a:t>The Legislative Cycle – Part 1</a:t>
            </a:r>
            <a:endParaRPr lang="en-US" i="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484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i="0" dirty="0">
                <a:latin typeface="Palatino Linotype" panose="02040502050505030304" pitchFamily="18" charset="0"/>
                <a:cs typeface="Arial"/>
              </a:rPr>
              <a:t>January – February</a:t>
            </a:r>
          </a:p>
          <a:p>
            <a:r>
              <a:rPr lang="en-US" b="0" i="0" dirty="0">
                <a:latin typeface="Palatino Linotype" panose="02040502050505030304" pitchFamily="18" charset="0"/>
                <a:cs typeface="Arial"/>
              </a:rPr>
              <a:t>A bill is introduced by member of Senate (numbered as SB) or Assembly (numbered as AB). </a:t>
            </a:r>
          </a:p>
          <a:p>
            <a:pPr marL="0" indent="0">
              <a:buNone/>
            </a:pPr>
            <a:r>
              <a:rPr lang="en-US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March – May</a:t>
            </a:r>
          </a:p>
          <a:p>
            <a:r>
              <a:rPr lang="en-US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Amendments – revisions, improvements</a:t>
            </a:r>
          </a:p>
          <a:p>
            <a:r>
              <a:rPr lang="en-US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Committees hearings </a:t>
            </a:r>
          </a:p>
          <a:p>
            <a:r>
              <a:rPr lang="en-US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Education, Appropriations (fiscal) </a:t>
            </a:r>
          </a:p>
          <a:p>
            <a:pPr marL="0" indent="0">
              <a:buNone/>
            </a:pPr>
            <a:r>
              <a:rPr lang="en-US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Last week of May</a:t>
            </a:r>
          </a:p>
          <a:p>
            <a:r>
              <a:rPr lang="en-US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Bills that make it, go to the floor of the house for vote</a:t>
            </a:r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266" y="3333140"/>
            <a:ext cx="2118783" cy="170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98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Palatino Linotype" panose="02040502050505030304" pitchFamily="18" charset="0"/>
                <a:cs typeface="Arial"/>
              </a:rPr>
              <a:t>The Legislative Cycle – Part 2</a:t>
            </a:r>
            <a:endParaRPr lang="en-US" i="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28481"/>
            <a:ext cx="8432800" cy="428024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June – August</a:t>
            </a:r>
          </a:p>
          <a:p>
            <a:pPr lvl="1"/>
            <a:r>
              <a:rPr lang="en-US" sz="3100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Same process is repeated in other house </a:t>
            </a:r>
          </a:p>
          <a:p>
            <a:pPr marL="0" indent="0">
              <a:buNone/>
            </a:pPr>
            <a:r>
              <a:rPr lang="en-US" sz="310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September</a:t>
            </a:r>
          </a:p>
          <a:p>
            <a:pPr lvl="1"/>
            <a:r>
              <a:rPr lang="en-US" sz="3100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Concurrence </a:t>
            </a:r>
          </a:p>
          <a:p>
            <a:pPr lvl="1"/>
            <a:r>
              <a:rPr lang="en-US" sz="3100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If both houses pass the bill then it moves onto the Governor’s desk</a:t>
            </a:r>
          </a:p>
          <a:p>
            <a:pPr marL="0" indent="0">
              <a:buNone/>
            </a:pPr>
            <a:r>
              <a:rPr lang="en-US" sz="310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Governor’s Desk</a:t>
            </a:r>
          </a:p>
          <a:p>
            <a:pPr lvl="1"/>
            <a:r>
              <a:rPr lang="en-US" sz="3100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Veto – reject the bill</a:t>
            </a:r>
          </a:p>
          <a:p>
            <a:pPr lvl="1"/>
            <a:r>
              <a:rPr lang="en-US" sz="3100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Sign – make the bill into law</a:t>
            </a:r>
          </a:p>
          <a:p>
            <a:pPr lvl="1"/>
            <a:r>
              <a:rPr lang="en-US" sz="3100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House override – 2/3 vote of both houses </a:t>
            </a:r>
          </a:p>
          <a:p>
            <a:pPr marL="0" indent="0">
              <a:buNone/>
            </a:pPr>
            <a:r>
              <a:rPr lang="en-US" sz="310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State Proposition</a:t>
            </a:r>
          </a:p>
          <a:p>
            <a:r>
              <a:rPr lang="en-US" sz="3100" b="0" i="0" dirty="0">
                <a:solidFill>
                  <a:srgbClr val="000000"/>
                </a:solidFill>
                <a:latin typeface="Palatino Linotype" panose="02040502050505030304" pitchFamily="18" charset="0"/>
                <a:cs typeface="Arial"/>
              </a:rPr>
              <a:t>50% of electorate change law or veto law</a:t>
            </a:r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666" y="5009540"/>
            <a:ext cx="2118783" cy="170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439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Palatino Linotype" panose="02040502050505030304" pitchFamily="18" charset="0"/>
              </a:rPr>
              <a:t>Key Committees to Watch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i="0" dirty="0">
                <a:latin typeface="Palatino Linotype" panose="02040502050505030304" pitchFamily="18" charset="0"/>
              </a:rPr>
              <a:t>Assembly and Senate have similar structures</a:t>
            </a:r>
          </a:p>
          <a:p>
            <a:pPr lvl="1"/>
            <a:r>
              <a:rPr lang="en-US" sz="2600" i="0" dirty="0">
                <a:latin typeface="Palatino Linotype" panose="02040502050505030304" pitchFamily="18" charset="0"/>
              </a:rPr>
              <a:t>Committee on Higher Education</a:t>
            </a:r>
            <a:endParaRPr lang="en-US" sz="2600" dirty="0">
              <a:latin typeface="Palatino Linotype" panose="02040502050505030304" pitchFamily="18" charset="0"/>
            </a:endParaRPr>
          </a:p>
          <a:p>
            <a:pPr lvl="2"/>
            <a:r>
              <a:rPr lang="en-US" sz="2600" i="0" dirty="0">
                <a:latin typeface="Palatino Linotype" panose="02040502050505030304" pitchFamily="18" charset="0"/>
              </a:rPr>
              <a:t>Multiple subcommittees on budget and other aspects of Higher Ed</a:t>
            </a:r>
          </a:p>
          <a:p>
            <a:pPr lvl="1"/>
            <a:r>
              <a:rPr lang="en-US" sz="2600" dirty="0">
                <a:latin typeface="Palatino Linotype" panose="02040502050505030304" pitchFamily="18" charset="0"/>
              </a:rPr>
              <a:t>Committee on Higher Ed and the Judiciary</a:t>
            </a:r>
          </a:p>
          <a:p>
            <a:pPr lvl="1"/>
            <a:r>
              <a:rPr lang="en-US" sz="2600" dirty="0">
                <a:latin typeface="Palatino Linotype" panose="02040502050505030304" pitchFamily="18" charset="0"/>
              </a:rPr>
              <a:t>Committee on the Budget</a:t>
            </a:r>
          </a:p>
          <a:p>
            <a:pPr lvl="1"/>
            <a:r>
              <a:rPr lang="en-US" sz="2600" dirty="0">
                <a:latin typeface="Palatino Linotype" panose="02040502050505030304" pitchFamily="18" charset="0"/>
              </a:rPr>
              <a:t>Appropriations </a:t>
            </a:r>
          </a:p>
          <a:p>
            <a:pPr lvl="2"/>
            <a:r>
              <a:rPr lang="en-US" sz="2600" dirty="0">
                <a:latin typeface="Palatino Linotype" panose="02040502050505030304" pitchFamily="18" charset="0"/>
              </a:rPr>
              <a:t>The Suspend File</a:t>
            </a:r>
          </a:p>
        </p:txBody>
      </p:sp>
    </p:spTree>
    <p:extLst>
      <p:ext uri="{BB962C8B-B14F-4D97-AF65-F5344CB8AC3E}">
        <p14:creationId xmlns:p14="http://schemas.microsoft.com/office/powerpoint/2010/main" val="2061429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0BCA3-1F26-6E48-AA92-274ABBEFC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0" dirty="0">
                <a:latin typeface="Palatino Linotype" panose="02040502050505030304" pitchFamily="18" charset="0"/>
              </a:rPr>
              <a:t>What is the ASCCC Role?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4590A-010E-0F4B-A894-195EBB1FB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99698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en-US" sz="2800" i="0" dirty="0">
                <a:latin typeface="Palatino Linotype" panose="02040502050505030304" pitchFamily="18" charset="0"/>
              </a:rPr>
              <a:t>Legislation and Advocacy Committee </a:t>
            </a:r>
          </a:p>
          <a:p>
            <a:r>
              <a:rPr lang="en-US" sz="2800" i="0" dirty="0">
                <a:latin typeface="Palatino Linotype" panose="02040502050505030304" pitchFamily="18" charset="0"/>
              </a:rPr>
              <a:t>Letters in Opposition or Support </a:t>
            </a:r>
          </a:p>
          <a:p>
            <a:r>
              <a:rPr lang="en-US" sz="2800" i="0" dirty="0">
                <a:latin typeface="Palatino Linotype" panose="02040502050505030304" pitchFamily="18" charset="0"/>
              </a:rPr>
              <a:t>Resolutions</a:t>
            </a:r>
          </a:p>
          <a:p>
            <a:r>
              <a:rPr lang="en-US" sz="2800" i="0" dirty="0">
                <a:latin typeface="Palatino Linotype" panose="02040502050505030304" pitchFamily="18" charset="0"/>
              </a:rPr>
              <a:t>Legislative Visits  </a:t>
            </a:r>
          </a:p>
          <a:p>
            <a:r>
              <a:rPr lang="en-US" sz="2800" i="0" dirty="0">
                <a:latin typeface="Palatino Linotype" panose="02040502050505030304" pitchFamily="18" charset="0"/>
              </a:rPr>
              <a:t>Legislative Advocacy Day </a:t>
            </a:r>
          </a:p>
          <a:p>
            <a:r>
              <a:rPr lang="en-US" sz="2800" i="0" dirty="0">
                <a:latin typeface="Palatino Linotype" panose="02040502050505030304" pitchFamily="18" charset="0"/>
              </a:rPr>
              <a:t>ICAS Advocacy Day </a:t>
            </a:r>
          </a:p>
          <a:p>
            <a:r>
              <a:rPr lang="en-US" sz="2800" i="0" dirty="0">
                <a:latin typeface="Palatino Linotype" panose="02040502050505030304" pitchFamily="18" charset="0"/>
              </a:rPr>
              <a:t>Info to Local Legislation Liaisons </a:t>
            </a:r>
          </a:p>
          <a:p>
            <a:pPr lvl="1"/>
            <a:r>
              <a:rPr lang="en-US" sz="2800" dirty="0">
                <a:latin typeface="Palatino Linotype" panose="02040502050505030304" pitchFamily="18" charset="0"/>
              </a:rPr>
              <a:t>Examples:  AB 1786 (Cervantes) and AB 2166 (Caballero)</a:t>
            </a:r>
            <a:endParaRPr lang="en-US" sz="2800" i="0" dirty="0">
              <a:latin typeface="Palatino Linotype" panose="02040502050505030304" pitchFamily="18" charset="0"/>
            </a:endParaRPr>
          </a:p>
          <a:p>
            <a:endParaRPr lang="en-US" sz="2800" i="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376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Palatino Linotype" panose="02040502050505030304" pitchFamily="18" charset="0"/>
              </a:rPr>
              <a:t>Bills to Watch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0" dirty="0">
                <a:latin typeface="Palatino Linotype" panose="02040502050505030304" pitchFamily="18" charset="0"/>
              </a:rPr>
              <a:t>Bills are on a two year cycle, and we’re nearly at the end of that </a:t>
            </a:r>
          </a:p>
          <a:p>
            <a:r>
              <a:rPr lang="en-US" i="0" dirty="0">
                <a:latin typeface="Palatino Linotype" panose="02040502050505030304" pitchFamily="18" charset="0"/>
              </a:rPr>
              <a:t>New cycle begins 1 July 2018</a:t>
            </a:r>
          </a:p>
          <a:p>
            <a:r>
              <a:rPr lang="en-US" i="0" dirty="0">
                <a:latin typeface="Palatino Linotype" panose="02040502050505030304" pitchFamily="18" charset="0"/>
              </a:rPr>
              <a:t>Still in progress:</a:t>
            </a:r>
          </a:p>
          <a:p>
            <a:pPr lvl="1"/>
            <a:r>
              <a:rPr lang="en-US" dirty="0">
                <a:latin typeface="Palatino Linotype" panose="02040502050505030304" pitchFamily="18" charset="0"/>
              </a:rPr>
              <a:t>SB 1071 (Newman) on Credit for Prior Learning</a:t>
            </a:r>
          </a:p>
          <a:p>
            <a:pPr lvl="1"/>
            <a:r>
              <a:rPr lang="en-US" i="0" dirty="0">
                <a:latin typeface="Palatino Linotype" panose="02040502050505030304" pitchFamily="18" charset="0"/>
              </a:rPr>
              <a:t>AB 1786 (Cervantes) on Credit for Prior Learning</a:t>
            </a:r>
          </a:p>
          <a:p>
            <a:pPr lvl="1"/>
            <a:r>
              <a:rPr lang="en-US" dirty="0">
                <a:latin typeface="Palatino Linotype" panose="02040502050505030304" pitchFamily="18" charset="0"/>
              </a:rPr>
              <a:t>AB 1805 (Irwin) on AB 705 implementation </a:t>
            </a:r>
          </a:p>
          <a:p>
            <a:pPr lvl="1"/>
            <a:r>
              <a:rPr lang="en-US" i="0" dirty="0">
                <a:latin typeface="Palatino Linotype" panose="02040502050505030304" pitchFamily="18" charset="0"/>
              </a:rPr>
              <a:t>AB 2166 (Caballero) on agricultural technology</a:t>
            </a:r>
          </a:p>
        </p:txBody>
      </p:sp>
    </p:spTree>
    <p:extLst>
      <p:ext uri="{BB962C8B-B14F-4D97-AF65-F5344CB8AC3E}">
        <p14:creationId xmlns:p14="http://schemas.microsoft.com/office/powerpoint/2010/main" val="1256586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785E0-2FB5-D944-B76F-6FC4972E4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Palatino Linotype" panose="02040502050505030304" pitchFamily="18" charset="0"/>
              </a:rPr>
              <a:t>Some Helpful Websites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533A2-F500-424A-AB65-DF7787E01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0" dirty="0"/>
              <a:t>FACCC information:</a:t>
            </a:r>
          </a:p>
          <a:p>
            <a:pPr marL="0" indent="0">
              <a:buNone/>
            </a:pPr>
            <a:r>
              <a:rPr lang="en-US" b="0" i="0" dirty="0">
                <a:hlinkClick r:id="rId2"/>
              </a:rPr>
              <a:t>http://www.faccc.org/current-legislation/</a:t>
            </a:r>
            <a:endParaRPr lang="en-US" b="0" i="0" dirty="0"/>
          </a:p>
          <a:p>
            <a:pPr marL="0" indent="0">
              <a:buNone/>
            </a:pPr>
            <a:r>
              <a:rPr lang="en-US" b="0" i="0" dirty="0">
                <a:hlinkClick r:id="rId3"/>
              </a:rPr>
              <a:t>http://www.faccc.org/2018-legislative-and-budgetary-priorities/</a:t>
            </a:r>
            <a:endParaRPr lang="en-US" b="0" i="0" dirty="0"/>
          </a:p>
          <a:p>
            <a:pPr marL="0" indent="0">
              <a:buNone/>
            </a:pPr>
            <a:r>
              <a:rPr lang="en-US" b="0" i="0" dirty="0"/>
              <a:t>ASCCC Legislation Information:</a:t>
            </a:r>
          </a:p>
          <a:p>
            <a:pPr marL="0" indent="0">
              <a:buNone/>
            </a:pPr>
            <a:r>
              <a:rPr lang="en-US" b="0" i="0" dirty="0">
                <a:hlinkClick r:id="rId4"/>
              </a:rPr>
              <a:t>https://www.asccc.org/directory/legislative-and-advocacy-committee</a:t>
            </a:r>
            <a:endParaRPr lang="en-US" b="0" i="0" dirty="0"/>
          </a:p>
          <a:p>
            <a:pPr marL="0" indent="0">
              <a:buNone/>
            </a:pPr>
            <a:r>
              <a:rPr lang="en-US" b="0" i="0" dirty="0"/>
              <a:t>	Under the “Resolutions” tab on this page, all 	ASCCC resolutions about legislation are listed. </a:t>
            </a:r>
          </a:p>
        </p:txBody>
      </p:sp>
    </p:spTree>
    <p:extLst>
      <p:ext uri="{BB962C8B-B14F-4D97-AF65-F5344CB8AC3E}">
        <p14:creationId xmlns:p14="http://schemas.microsoft.com/office/powerpoint/2010/main" val="2172356273"/>
      </p:ext>
    </p:extLst>
  </p:cSld>
  <p:clrMapOvr>
    <a:masterClrMapping/>
  </p:clrMapOvr>
</p:sld>
</file>

<file path=ppt/theme/theme1.xml><?xml version="1.0" encoding="utf-8"?>
<a:theme xmlns:a="http://schemas.openxmlformats.org/drawingml/2006/main" name="Senate Template Plain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08B9877-1A5F-4C8C-AE8B-A393F1B2205C}" vid="{6C1C3204-970A-4D19-960B-0C81057B61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Senate Template Plain.thmx</Template>
  <TotalTime>1341</TotalTime>
  <Words>510</Words>
  <Application>Microsoft Macintosh PowerPoint</Application>
  <PresentationFormat>On-screen Show (4:3)</PresentationFormat>
  <Paragraphs>90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Georgia</vt:lpstr>
      <vt:lpstr>Palatino Linotype</vt:lpstr>
      <vt:lpstr>Senate Template Plain</vt:lpstr>
      <vt:lpstr>Legislation, Local Senates, and the ASCCC</vt:lpstr>
      <vt:lpstr>Overview </vt:lpstr>
      <vt:lpstr>The Budget Cycle</vt:lpstr>
      <vt:lpstr>The Legislative Cycle – Part 1</vt:lpstr>
      <vt:lpstr>The Legislative Cycle – Part 2</vt:lpstr>
      <vt:lpstr>Key Committees to Watch</vt:lpstr>
      <vt:lpstr>What is the ASCCC Role?</vt:lpstr>
      <vt:lpstr>Bills to Watch</vt:lpstr>
      <vt:lpstr>Some Helpful Websites</vt:lpstr>
      <vt:lpstr>Some Helpful Websites (continued)</vt:lpstr>
      <vt:lpstr>Questions and Thank You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Fostering Innovation:   Effective Practices for  Department Chairs  Supporting a Student-Centered Culture</dc:title>
  <dc:creator>SBVC SBCCD</dc:creator>
  <cp:lastModifiedBy>Dolores Davison</cp:lastModifiedBy>
  <cp:revision>85</cp:revision>
  <cp:lastPrinted>2016-10-31T00:20:21Z</cp:lastPrinted>
  <dcterms:created xsi:type="dcterms:W3CDTF">2016-01-18T19:07:46Z</dcterms:created>
  <dcterms:modified xsi:type="dcterms:W3CDTF">2018-06-17T21:07:37Z</dcterms:modified>
</cp:coreProperties>
</file>