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1" r:id="rId3"/>
    <p:sldId id="262" r:id="rId4"/>
    <p:sldId id="263" r:id="rId5"/>
    <p:sldId id="273" r:id="rId6"/>
    <p:sldId id="274" r:id="rId7"/>
    <p:sldId id="275" r:id="rId8"/>
    <p:sldId id="265" r:id="rId9"/>
    <p:sldId id="276" r:id="rId10"/>
    <p:sldId id="267" r:id="rId11"/>
    <p:sldId id="266" r:id="rId12"/>
    <p:sldId id="268" r:id="rId13"/>
    <p:sldId id="269" r:id="rId14"/>
    <p:sldId id="270" r:id="rId15"/>
    <p:sldId id="278" r:id="rId16"/>
    <p:sldId id="264" r:id="rId17"/>
    <p:sldId id="271" r:id="rId18"/>
    <p:sldId id="272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07D"/>
    <a:srgbClr val="AA8EE9"/>
    <a:srgbClr val="3EBFD6"/>
    <a:srgbClr val="EA831C"/>
    <a:srgbClr val="E16C1C"/>
    <a:srgbClr val="674831"/>
    <a:srgbClr val="FFDE62"/>
    <a:srgbClr val="054690"/>
    <a:srgbClr val="D0EA6F"/>
    <a:srgbClr val="D0E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7BA40-ECCE-6E69-04AF-F33DC0C5D6C2}" v="220" dt="2020-10-29T16:10:45.011"/>
    <p1510:client id="{4885288A-F22A-8040-96A7-733A4B3ACC65}" v="1" dt="2020-10-23T03:57:15.743"/>
    <p1510:client id="{7580016B-8D07-4F53-809B-883B64E56B1C}" v="32" dt="2020-10-29T16:44:12.719"/>
    <p1510:client id="{462C91EC-1619-7E7D-48C6-AB86E13976A1}" v="25" dt="2020-10-29T23:34:26.715"/>
    <p1510:client id="{37BB1FF8-F549-4942-1C75-A703B45F26B6}" v="422" dt="2020-10-29T23:39:20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53"/>
  </p:normalViewPr>
  <p:slideViewPr>
    <p:cSldViewPr snapToGrid="0">
      <p:cViewPr varScale="1">
        <p:scale>
          <a:sx n="85" d="100"/>
          <a:sy n="85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62799-ED15-40F0-A0B1-6575DA12EC4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8A4FC975-6F91-46F3-8F4F-C2AED0096268}">
      <dgm:prSet phldrT="[Text]"/>
      <dgm:spPr/>
      <dgm:t>
        <a:bodyPr/>
        <a:lstStyle/>
        <a:p>
          <a:r>
            <a:rPr lang="en-US"/>
            <a:t>Release of Governor’s Budget</a:t>
          </a:r>
        </a:p>
      </dgm:t>
    </dgm:pt>
    <dgm:pt modelId="{F586FA7B-6554-4B2E-AE09-03835491CC28}" type="parTrans" cxnId="{1C55FAAF-AF45-4E5D-B646-D102C924288F}">
      <dgm:prSet/>
      <dgm:spPr/>
      <dgm:t>
        <a:bodyPr/>
        <a:lstStyle/>
        <a:p>
          <a:endParaRPr lang="en-US"/>
        </a:p>
      </dgm:t>
    </dgm:pt>
    <dgm:pt modelId="{6365F0A1-5937-4F76-B2E2-C3D1C9035728}" type="sibTrans" cxnId="{1C55FAAF-AF45-4E5D-B646-D102C924288F}">
      <dgm:prSet/>
      <dgm:spPr/>
      <dgm:t>
        <a:bodyPr/>
        <a:lstStyle/>
        <a:p>
          <a:endParaRPr lang="en-US"/>
        </a:p>
      </dgm:t>
    </dgm:pt>
    <dgm:pt modelId="{67B14BD3-434F-4B8E-9E88-A642EACDDC7D}">
      <dgm:prSet phldrT="[Text]"/>
      <dgm:spPr/>
      <dgm:t>
        <a:bodyPr/>
        <a:lstStyle/>
        <a:p>
          <a:r>
            <a:rPr lang="en-US"/>
            <a:t>Legislative Analyst’s Analysis</a:t>
          </a:r>
        </a:p>
      </dgm:t>
    </dgm:pt>
    <dgm:pt modelId="{5C1D177D-5B73-4507-AAB9-F299909DDFC4}" type="parTrans" cxnId="{11A4C28C-0D9E-442E-AD71-4D88FA622F79}">
      <dgm:prSet/>
      <dgm:spPr/>
      <dgm:t>
        <a:bodyPr/>
        <a:lstStyle/>
        <a:p>
          <a:endParaRPr lang="en-US"/>
        </a:p>
      </dgm:t>
    </dgm:pt>
    <dgm:pt modelId="{65EA0831-2EDB-4054-8AD5-2C2DB86B2C97}" type="sibTrans" cxnId="{11A4C28C-0D9E-442E-AD71-4D88FA622F79}">
      <dgm:prSet/>
      <dgm:spPr/>
      <dgm:t>
        <a:bodyPr/>
        <a:lstStyle/>
        <a:p>
          <a:endParaRPr lang="en-US"/>
        </a:p>
      </dgm:t>
    </dgm:pt>
    <dgm:pt modelId="{3A11A921-64E6-4E49-9076-499E51326768}">
      <dgm:prSet phldrT="[Text]"/>
      <dgm:spPr/>
      <dgm:t>
        <a:bodyPr/>
        <a:lstStyle/>
        <a:p>
          <a:r>
            <a:rPr lang="en-US"/>
            <a:t>Budget Subcommittee Hearings</a:t>
          </a:r>
        </a:p>
      </dgm:t>
    </dgm:pt>
    <dgm:pt modelId="{73F6251E-97C0-4B28-97BB-4F55F27FE19A}" type="parTrans" cxnId="{BE3972FD-5B19-41A0-9275-89A5B0307ED0}">
      <dgm:prSet/>
      <dgm:spPr/>
      <dgm:t>
        <a:bodyPr/>
        <a:lstStyle/>
        <a:p>
          <a:endParaRPr lang="en-US"/>
        </a:p>
      </dgm:t>
    </dgm:pt>
    <dgm:pt modelId="{1BB984AA-4457-47A9-8F77-28A2FF7725D9}" type="sibTrans" cxnId="{BE3972FD-5B19-41A0-9275-89A5B0307ED0}">
      <dgm:prSet/>
      <dgm:spPr/>
      <dgm:t>
        <a:bodyPr/>
        <a:lstStyle/>
        <a:p>
          <a:endParaRPr lang="en-US"/>
        </a:p>
      </dgm:t>
    </dgm:pt>
    <dgm:pt modelId="{28AA1F80-1B04-4069-BADC-A7283CB10579}">
      <dgm:prSet phldrT="[Text]"/>
      <dgm:spPr/>
      <dgm:t>
        <a:bodyPr/>
        <a:lstStyle/>
        <a:p>
          <a:r>
            <a:rPr lang="en-US"/>
            <a:t>Governor’s Revisions</a:t>
          </a:r>
        </a:p>
      </dgm:t>
    </dgm:pt>
    <dgm:pt modelId="{40EED61F-5731-4860-95EF-44D4FA438A18}" type="parTrans" cxnId="{1BD494E5-226C-409F-9920-41DC4B47C5B7}">
      <dgm:prSet/>
      <dgm:spPr/>
      <dgm:t>
        <a:bodyPr/>
        <a:lstStyle/>
        <a:p>
          <a:endParaRPr lang="en-US"/>
        </a:p>
      </dgm:t>
    </dgm:pt>
    <dgm:pt modelId="{2F8F5958-3D6A-4CF2-A2A4-19411936EF53}" type="sibTrans" cxnId="{1BD494E5-226C-409F-9920-41DC4B47C5B7}">
      <dgm:prSet/>
      <dgm:spPr/>
      <dgm:t>
        <a:bodyPr/>
        <a:lstStyle/>
        <a:p>
          <a:endParaRPr lang="en-US"/>
        </a:p>
      </dgm:t>
    </dgm:pt>
    <dgm:pt modelId="{DB9E9E12-1611-48F2-9371-8A3B460320F6}">
      <dgm:prSet phldrT="[Text]"/>
      <dgm:spPr/>
      <dgm:t>
        <a:bodyPr/>
        <a:lstStyle/>
        <a:p>
          <a:r>
            <a:rPr lang="en-US"/>
            <a:t>Budget Subcommittee Final Actions</a:t>
          </a:r>
        </a:p>
      </dgm:t>
    </dgm:pt>
    <dgm:pt modelId="{7A1F6312-B442-49D1-98A0-E6BD2017E5EE}" type="parTrans" cxnId="{E0915DB7-1299-40A1-BA45-E9AFCA8F97BF}">
      <dgm:prSet/>
      <dgm:spPr/>
      <dgm:t>
        <a:bodyPr/>
        <a:lstStyle/>
        <a:p>
          <a:endParaRPr lang="en-US"/>
        </a:p>
      </dgm:t>
    </dgm:pt>
    <dgm:pt modelId="{A31046CC-3C74-449E-B720-7F45551863DC}" type="sibTrans" cxnId="{E0915DB7-1299-40A1-BA45-E9AFCA8F97BF}">
      <dgm:prSet/>
      <dgm:spPr/>
      <dgm:t>
        <a:bodyPr/>
        <a:lstStyle/>
        <a:p>
          <a:endParaRPr lang="en-US"/>
        </a:p>
      </dgm:t>
    </dgm:pt>
    <dgm:pt modelId="{00711730-3639-45AB-9D30-0CD0D5A84350}">
      <dgm:prSet phldrT="[Text]"/>
      <dgm:spPr/>
      <dgm:t>
        <a:bodyPr/>
        <a:lstStyle/>
        <a:p>
          <a:r>
            <a:rPr lang="en-US"/>
            <a:t>Conference Committee</a:t>
          </a:r>
        </a:p>
      </dgm:t>
    </dgm:pt>
    <dgm:pt modelId="{AAA2E0A3-616A-46F1-8EB8-A2C7F84EB6B5}" type="parTrans" cxnId="{F90980C1-3410-405D-8557-279ED80D0B99}">
      <dgm:prSet/>
      <dgm:spPr/>
      <dgm:t>
        <a:bodyPr/>
        <a:lstStyle/>
        <a:p>
          <a:endParaRPr lang="en-US"/>
        </a:p>
      </dgm:t>
    </dgm:pt>
    <dgm:pt modelId="{AD566D89-3655-4CE9-932F-5E3947E73211}" type="sibTrans" cxnId="{F90980C1-3410-405D-8557-279ED80D0B99}">
      <dgm:prSet/>
      <dgm:spPr/>
      <dgm:t>
        <a:bodyPr/>
        <a:lstStyle/>
        <a:p>
          <a:endParaRPr lang="en-US"/>
        </a:p>
      </dgm:t>
    </dgm:pt>
    <dgm:pt modelId="{AECA2D6E-7AC1-460A-85DD-779B3CA2CD2D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Legislative Actions</a:t>
          </a:r>
        </a:p>
      </dgm:t>
    </dgm:pt>
    <dgm:pt modelId="{D0468C88-2C37-4B46-9032-8A431F62A782}" type="parTrans" cxnId="{10B5C2C5-066B-4A70-BAC1-803ABBF3D7D3}">
      <dgm:prSet/>
      <dgm:spPr/>
      <dgm:t>
        <a:bodyPr/>
        <a:lstStyle/>
        <a:p>
          <a:endParaRPr lang="en-US"/>
        </a:p>
      </dgm:t>
    </dgm:pt>
    <dgm:pt modelId="{4EE92D74-0ADB-4C6A-80D3-70C231E095D4}" type="sibTrans" cxnId="{10B5C2C5-066B-4A70-BAC1-803ABBF3D7D3}">
      <dgm:prSet/>
      <dgm:spPr/>
      <dgm:t>
        <a:bodyPr/>
        <a:lstStyle/>
        <a:p>
          <a:endParaRPr lang="en-US"/>
        </a:p>
      </dgm:t>
    </dgm:pt>
    <dgm:pt modelId="{A8DC7E46-3F65-4C46-AA2D-59C3B0B12AAC}">
      <dgm:prSet phldrT="[Text]"/>
      <dgm:spPr/>
      <dgm:t>
        <a:bodyPr/>
        <a:lstStyle/>
        <a:p>
          <a:r>
            <a:rPr lang="en-US"/>
            <a:t>Governor’s Consideration</a:t>
          </a:r>
        </a:p>
      </dgm:t>
    </dgm:pt>
    <dgm:pt modelId="{62C80865-A394-4B20-A53B-5B0AD7BB88CD}" type="parTrans" cxnId="{FDD4B072-7916-46A3-8D9F-47695B5B7B8B}">
      <dgm:prSet/>
      <dgm:spPr/>
      <dgm:t>
        <a:bodyPr/>
        <a:lstStyle/>
        <a:p>
          <a:endParaRPr lang="en-US"/>
        </a:p>
      </dgm:t>
    </dgm:pt>
    <dgm:pt modelId="{1730C093-FA38-4311-9131-DAB50E86EE23}" type="sibTrans" cxnId="{FDD4B072-7916-46A3-8D9F-47695B5B7B8B}">
      <dgm:prSet/>
      <dgm:spPr/>
      <dgm:t>
        <a:bodyPr/>
        <a:lstStyle/>
        <a:p>
          <a:endParaRPr lang="en-US"/>
        </a:p>
      </dgm:t>
    </dgm:pt>
    <dgm:pt modelId="{3A782D21-5774-48C3-B0BF-E330DA938C99}">
      <dgm:prSet phldrT="[Text]"/>
      <dgm:spPr/>
      <dgm:t>
        <a:bodyPr/>
        <a:lstStyle/>
        <a:p>
          <a:r>
            <a:rPr lang="en-US"/>
            <a:t>Implementation</a:t>
          </a:r>
        </a:p>
      </dgm:t>
    </dgm:pt>
    <dgm:pt modelId="{BFEC862A-C05E-4500-972B-09A2E393D42F}" type="parTrans" cxnId="{EC7F007C-60B1-4C01-9D79-CEBE18BC67B0}">
      <dgm:prSet/>
      <dgm:spPr/>
      <dgm:t>
        <a:bodyPr/>
        <a:lstStyle/>
        <a:p>
          <a:endParaRPr lang="en-US"/>
        </a:p>
      </dgm:t>
    </dgm:pt>
    <dgm:pt modelId="{E9D8EA82-AC9F-42A8-A14F-AC0F881C798A}" type="sibTrans" cxnId="{EC7F007C-60B1-4C01-9D79-CEBE18BC67B0}">
      <dgm:prSet/>
      <dgm:spPr/>
      <dgm:t>
        <a:bodyPr/>
        <a:lstStyle/>
        <a:p>
          <a:endParaRPr lang="en-US"/>
        </a:p>
      </dgm:t>
    </dgm:pt>
    <dgm:pt modelId="{3143F7C2-26DA-4445-8AA7-98A11B357861}">
      <dgm:prSet phldrT="[Text]"/>
      <dgm:spPr>
        <a:solidFill>
          <a:schemeClr val="tx1"/>
        </a:solidFill>
      </dgm:spPr>
      <dgm:t>
        <a:bodyPr/>
        <a:lstStyle/>
        <a:p>
          <a:r>
            <a:rPr lang="en-US"/>
            <a:t>Agency Submittals of Requests to Department of Finance</a:t>
          </a:r>
        </a:p>
      </dgm:t>
    </dgm:pt>
    <dgm:pt modelId="{53705C27-290F-433C-908D-75E745B77E0C}" type="parTrans" cxnId="{9FFEF705-19E3-4C52-9F0C-04633BE53256}">
      <dgm:prSet/>
      <dgm:spPr/>
      <dgm:t>
        <a:bodyPr/>
        <a:lstStyle/>
        <a:p>
          <a:endParaRPr lang="en-US"/>
        </a:p>
      </dgm:t>
    </dgm:pt>
    <dgm:pt modelId="{3439A7A2-A500-49EF-A146-66D8E835A9F0}" type="sibTrans" cxnId="{9FFEF705-19E3-4C52-9F0C-04633BE53256}">
      <dgm:prSet/>
      <dgm:spPr/>
      <dgm:t>
        <a:bodyPr/>
        <a:lstStyle/>
        <a:p>
          <a:endParaRPr lang="en-US"/>
        </a:p>
      </dgm:t>
    </dgm:pt>
    <dgm:pt modelId="{11C6BF73-E4B8-49C4-B6B1-013EAD045076}">
      <dgm:prSet/>
      <dgm:spPr/>
      <dgm:t>
        <a:bodyPr/>
        <a:lstStyle/>
        <a:p>
          <a:r>
            <a:rPr lang="en-US"/>
            <a:t>Board of Governors Adoption of Budget and Legislative Request</a:t>
          </a:r>
        </a:p>
      </dgm:t>
    </dgm:pt>
    <dgm:pt modelId="{F1F84111-61FC-4559-BF72-75740AFE0E0D}" type="parTrans" cxnId="{30562515-B9CD-481C-A276-429738822D59}">
      <dgm:prSet/>
      <dgm:spPr/>
      <dgm:t>
        <a:bodyPr/>
        <a:lstStyle/>
        <a:p>
          <a:endParaRPr lang="en-US"/>
        </a:p>
      </dgm:t>
    </dgm:pt>
    <dgm:pt modelId="{BC1C8B9C-AEA8-484B-A41F-0B010F7BECDD}" type="sibTrans" cxnId="{30562515-B9CD-481C-A276-429738822D59}">
      <dgm:prSet/>
      <dgm:spPr/>
      <dgm:t>
        <a:bodyPr/>
        <a:lstStyle/>
        <a:p>
          <a:endParaRPr lang="en-US"/>
        </a:p>
      </dgm:t>
    </dgm:pt>
    <dgm:pt modelId="{95D70DA5-656F-44ED-9D22-9D394AA76E75}">
      <dgm:prSet/>
      <dgm:spPr>
        <a:solidFill>
          <a:schemeClr val="accent2"/>
        </a:solidFill>
      </dgm:spPr>
      <dgm:t>
        <a:bodyPr/>
        <a:lstStyle/>
        <a:p>
          <a:r>
            <a:rPr lang="en-US"/>
            <a:t>Submission of Priorities from Stakeholders to Chancellor’s Office</a:t>
          </a:r>
        </a:p>
      </dgm:t>
    </dgm:pt>
    <dgm:pt modelId="{A1C1A147-F124-4582-83DC-4AC2CBDEFDD1}" type="parTrans" cxnId="{C43002D2-EDCC-45A5-BF18-27A31CF1DEFE}">
      <dgm:prSet/>
      <dgm:spPr/>
      <dgm:t>
        <a:bodyPr/>
        <a:lstStyle/>
        <a:p>
          <a:endParaRPr lang="en-US"/>
        </a:p>
      </dgm:t>
    </dgm:pt>
    <dgm:pt modelId="{6BE21541-F658-489A-91FA-44FB643AAA30}" type="sibTrans" cxnId="{C43002D2-EDCC-45A5-BF18-27A31CF1DEFE}">
      <dgm:prSet/>
      <dgm:spPr/>
      <dgm:t>
        <a:bodyPr/>
        <a:lstStyle/>
        <a:p>
          <a:endParaRPr lang="en-US"/>
        </a:p>
      </dgm:t>
    </dgm:pt>
    <dgm:pt modelId="{5D4C4F85-62F5-B34D-B463-A0494F5DE7D0}" type="pres">
      <dgm:prSet presAssocID="{0F962799-ED15-40F0-A0B1-6575DA12EC40}" presName="Name0" presStyleCnt="0">
        <dgm:presLayoutVars>
          <dgm:dir/>
          <dgm:resizeHandles val="exact"/>
        </dgm:presLayoutVars>
      </dgm:prSet>
      <dgm:spPr/>
    </dgm:pt>
    <dgm:pt modelId="{B6DAA8ED-85F7-408D-9E8A-765BD919E2BE}" type="pres">
      <dgm:prSet presAssocID="{95D70DA5-656F-44ED-9D22-9D394AA76E75}" presName="node" presStyleLbl="node1" presStyleIdx="0" presStyleCnt="12">
        <dgm:presLayoutVars>
          <dgm:bulletEnabled val="1"/>
        </dgm:presLayoutVars>
      </dgm:prSet>
      <dgm:spPr/>
    </dgm:pt>
    <dgm:pt modelId="{CD8CE5C6-D7EB-4AD3-B23B-08DA2A9C3010}" type="pres">
      <dgm:prSet presAssocID="{6BE21541-F658-489A-91FA-44FB643AAA30}" presName="sibTrans" presStyleLbl="sibTrans1D1" presStyleIdx="0" presStyleCnt="11"/>
      <dgm:spPr/>
    </dgm:pt>
    <dgm:pt modelId="{299A1A16-E18D-4C83-8161-9B02629FC611}" type="pres">
      <dgm:prSet presAssocID="{6BE21541-F658-489A-91FA-44FB643AAA30}" presName="connectorText" presStyleLbl="sibTrans1D1" presStyleIdx="0" presStyleCnt="11"/>
      <dgm:spPr/>
    </dgm:pt>
    <dgm:pt modelId="{2711D33B-B5CE-451D-81BF-81494A589B6B}" type="pres">
      <dgm:prSet presAssocID="{11C6BF73-E4B8-49C4-B6B1-013EAD045076}" presName="node" presStyleLbl="node1" presStyleIdx="1" presStyleCnt="12">
        <dgm:presLayoutVars>
          <dgm:bulletEnabled val="1"/>
        </dgm:presLayoutVars>
      </dgm:prSet>
      <dgm:spPr/>
    </dgm:pt>
    <dgm:pt modelId="{0CA3DDDA-2200-434C-8DE4-088F49A56D42}" type="pres">
      <dgm:prSet presAssocID="{BC1C8B9C-AEA8-484B-A41F-0B010F7BECDD}" presName="sibTrans" presStyleLbl="sibTrans1D1" presStyleIdx="1" presStyleCnt="11"/>
      <dgm:spPr/>
    </dgm:pt>
    <dgm:pt modelId="{18DA997B-3A1B-4FBF-824A-65043B3AE455}" type="pres">
      <dgm:prSet presAssocID="{BC1C8B9C-AEA8-484B-A41F-0B010F7BECDD}" presName="connectorText" presStyleLbl="sibTrans1D1" presStyleIdx="1" presStyleCnt="11"/>
      <dgm:spPr/>
    </dgm:pt>
    <dgm:pt modelId="{46B2ABB4-DBE9-4760-85DF-BDD49AC7972F}" type="pres">
      <dgm:prSet presAssocID="{3143F7C2-26DA-4445-8AA7-98A11B357861}" presName="node" presStyleLbl="node1" presStyleIdx="2" presStyleCnt="12">
        <dgm:presLayoutVars>
          <dgm:bulletEnabled val="1"/>
        </dgm:presLayoutVars>
      </dgm:prSet>
      <dgm:spPr/>
    </dgm:pt>
    <dgm:pt modelId="{D3D07AF5-77A8-477B-A4E3-4EE6ADB6A137}" type="pres">
      <dgm:prSet presAssocID="{3439A7A2-A500-49EF-A146-66D8E835A9F0}" presName="sibTrans" presStyleLbl="sibTrans1D1" presStyleIdx="2" presStyleCnt="11"/>
      <dgm:spPr/>
    </dgm:pt>
    <dgm:pt modelId="{6A554285-1F62-4E06-8AED-AA4BC93CC5D4}" type="pres">
      <dgm:prSet presAssocID="{3439A7A2-A500-49EF-A146-66D8E835A9F0}" presName="connectorText" presStyleLbl="sibTrans1D1" presStyleIdx="2" presStyleCnt="11"/>
      <dgm:spPr/>
    </dgm:pt>
    <dgm:pt modelId="{B9857959-084D-5A47-8570-5000E52CCA7A}" type="pres">
      <dgm:prSet presAssocID="{8A4FC975-6F91-46F3-8F4F-C2AED0096268}" presName="node" presStyleLbl="node1" presStyleIdx="3" presStyleCnt="12">
        <dgm:presLayoutVars>
          <dgm:bulletEnabled val="1"/>
        </dgm:presLayoutVars>
      </dgm:prSet>
      <dgm:spPr/>
    </dgm:pt>
    <dgm:pt modelId="{C042F065-10C4-8E43-ADA8-09EB23471956}" type="pres">
      <dgm:prSet presAssocID="{6365F0A1-5937-4F76-B2E2-C3D1C9035728}" presName="sibTrans" presStyleLbl="sibTrans1D1" presStyleIdx="3" presStyleCnt="11"/>
      <dgm:spPr/>
    </dgm:pt>
    <dgm:pt modelId="{D242908D-774C-1547-9035-604416A59F59}" type="pres">
      <dgm:prSet presAssocID="{6365F0A1-5937-4F76-B2E2-C3D1C9035728}" presName="connectorText" presStyleLbl="sibTrans1D1" presStyleIdx="3" presStyleCnt="11"/>
      <dgm:spPr/>
    </dgm:pt>
    <dgm:pt modelId="{23889F2E-C851-D348-8D68-35EBEB789F4F}" type="pres">
      <dgm:prSet presAssocID="{67B14BD3-434F-4B8E-9E88-A642EACDDC7D}" presName="node" presStyleLbl="node1" presStyleIdx="4" presStyleCnt="12">
        <dgm:presLayoutVars>
          <dgm:bulletEnabled val="1"/>
        </dgm:presLayoutVars>
      </dgm:prSet>
      <dgm:spPr/>
    </dgm:pt>
    <dgm:pt modelId="{3FB269FF-B39C-DA4E-A3E5-4520B3AABE43}" type="pres">
      <dgm:prSet presAssocID="{65EA0831-2EDB-4054-8AD5-2C2DB86B2C97}" presName="sibTrans" presStyleLbl="sibTrans1D1" presStyleIdx="4" presStyleCnt="11"/>
      <dgm:spPr/>
    </dgm:pt>
    <dgm:pt modelId="{3ADCCF45-36D6-3845-8463-6DECD116A68E}" type="pres">
      <dgm:prSet presAssocID="{65EA0831-2EDB-4054-8AD5-2C2DB86B2C97}" presName="connectorText" presStyleLbl="sibTrans1D1" presStyleIdx="4" presStyleCnt="11"/>
      <dgm:spPr/>
    </dgm:pt>
    <dgm:pt modelId="{9B4F646B-E513-294F-B6A0-00E7EA362C4A}" type="pres">
      <dgm:prSet presAssocID="{3A11A921-64E6-4E49-9076-499E51326768}" presName="node" presStyleLbl="node1" presStyleIdx="5" presStyleCnt="12">
        <dgm:presLayoutVars>
          <dgm:bulletEnabled val="1"/>
        </dgm:presLayoutVars>
      </dgm:prSet>
      <dgm:spPr/>
    </dgm:pt>
    <dgm:pt modelId="{0660BE6F-773A-2F45-BAFE-C74AD898DC67}" type="pres">
      <dgm:prSet presAssocID="{1BB984AA-4457-47A9-8F77-28A2FF7725D9}" presName="sibTrans" presStyleLbl="sibTrans1D1" presStyleIdx="5" presStyleCnt="11"/>
      <dgm:spPr/>
    </dgm:pt>
    <dgm:pt modelId="{60D85C96-5065-4940-95A6-180AECC2F12B}" type="pres">
      <dgm:prSet presAssocID="{1BB984AA-4457-47A9-8F77-28A2FF7725D9}" presName="connectorText" presStyleLbl="sibTrans1D1" presStyleIdx="5" presStyleCnt="11"/>
      <dgm:spPr/>
    </dgm:pt>
    <dgm:pt modelId="{7ECAC1AB-311B-984E-98A0-F61679B98C5B}" type="pres">
      <dgm:prSet presAssocID="{28AA1F80-1B04-4069-BADC-A7283CB10579}" presName="node" presStyleLbl="node1" presStyleIdx="6" presStyleCnt="12">
        <dgm:presLayoutVars>
          <dgm:bulletEnabled val="1"/>
        </dgm:presLayoutVars>
      </dgm:prSet>
      <dgm:spPr/>
    </dgm:pt>
    <dgm:pt modelId="{15D608A3-646B-774F-9297-CD86CCF447ED}" type="pres">
      <dgm:prSet presAssocID="{2F8F5958-3D6A-4CF2-A2A4-19411936EF53}" presName="sibTrans" presStyleLbl="sibTrans1D1" presStyleIdx="6" presStyleCnt="11"/>
      <dgm:spPr/>
    </dgm:pt>
    <dgm:pt modelId="{EA4478F0-C4B5-6B42-9FAB-6DCF9EFE8B33}" type="pres">
      <dgm:prSet presAssocID="{2F8F5958-3D6A-4CF2-A2A4-19411936EF53}" presName="connectorText" presStyleLbl="sibTrans1D1" presStyleIdx="6" presStyleCnt="11"/>
      <dgm:spPr/>
    </dgm:pt>
    <dgm:pt modelId="{96CF124E-87DD-8A43-ACF5-C7540B335819}" type="pres">
      <dgm:prSet presAssocID="{DB9E9E12-1611-48F2-9371-8A3B460320F6}" presName="node" presStyleLbl="node1" presStyleIdx="7" presStyleCnt="12">
        <dgm:presLayoutVars>
          <dgm:bulletEnabled val="1"/>
        </dgm:presLayoutVars>
      </dgm:prSet>
      <dgm:spPr/>
    </dgm:pt>
    <dgm:pt modelId="{A4C8A010-8B48-5C4B-8455-6C592320458C}" type="pres">
      <dgm:prSet presAssocID="{A31046CC-3C74-449E-B720-7F45551863DC}" presName="sibTrans" presStyleLbl="sibTrans1D1" presStyleIdx="7" presStyleCnt="11"/>
      <dgm:spPr/>
    </dgm:pt>
    <dgm:pt modelId="{E0239A48-821F-B442-BA2B-08EF4552D91A}" type="pres">
      <dgm:prSet presAssocID="{A31046CC-3C74-449E-B720-7F45551863DC}" presName="connectorText" presStyleLbl="sibTrans1D1" presStyleIdx="7" presStyleCnt="11"/>
      <dgm:spPr/>
    </dgm:pt>
    <dgm:pt modelId="{B6D3FC55-8A88-ED4F-8F3F-D078CE79CA2C}" type="pres">
      <dgm:prSet presAssocID="{00711730-3639-45AB-9D30-0CD0D5A84350}" presName="node" presStyleLbl="node1" presStyleIdx="8" presStyleCnt="12">
        <dgm:presLayoutVars>
          <dgm:bulletEnabled val="1"/>
        </dgm:presLayoutVars>
      </dgm:prSet>
      <dgm:spPr/>
    </dgm:pt>
    <dgm:pt modelId="{1FEDC2BC-E0A1-0445-9BB4-7CB895A611C2}" type="pres">
      <dgm:prSet presAssocID="{AD566D89-3655-4CE9-932F-5E3947E73211}" presName="sibTrans" presStyleLbl="sibTrans1D1" presStyleIdx="8" presStyleCnt="11"/>
      <dgm:spPr/>
    </dgm:pt>
    <dgm:pt modelId="{5FE1299D-2F4E-5A41-AA1D-C1A6EEB52756}" type="pres">
      <dgm:prSet presAssocID="{AD566D89-3655-4CE9-932F-5E3947E73211}" presName="connectorText" presStyleLbl="sibTrans1D1" presStyleIdx="8" presStyleCnt="11"/>
      <dgm:spPr/>
    </dgm:pt>
    <dgm:pt modelId="{1E0FE97C-F15D-8547-9A29-13966505238E}" type="pres">
      <dgm:prSet presAssocID="{AECA2D6E-7AC1-460A-85DD-779B3CA2CD2D}" presName="node" presStyleLbl="node1" presStyleIdx="9" presStyleCnt="12">
        <dgm:presLayoutVars>
          <dgm:bulletEnabled val="1"/>
        </dgm:presLayoutVars>
      </dgm:prSet>
      <dgm:spPr/>
    </dgm:pt>
    <dgm:pt modelId="{5DF38D7D-F644-BB4A-9A17-42334351650C}" type="pres">
      <dgm:prSet presAssocID="{4EE92D74-0ADB-4C6A-80D3-70C231E095D4}" presName="sibTrans" presStyleLbl="sibTrans1D1" presStyleIdx="9" presStyleCnt="11"/>
      <dgm:spPr/>
    </dgm:pt>
    <dgm:pt modelId="{DA8119E3-FCD2-8046-8811-BB6B115424DC}" type="pres">
      <dgm:prSet presAssocID="{4EE92D74-0ADB-4C6A-80D3-70C231E095D4}" presName="connectorText" presStyleLbl="sibTrans1D1" presStyleIdx="9" presStyleCnt="11"/>
      <dgm:spPr/>
    </dgm:pt>
    <dgm:pt modelId="{DC1BA39C-2EBD-9E4D-AB44-06C00AA2726E}" type="pres">
      <dgm:prSet presAssocID="{A8DC7E46-3F65-4C46-AA2D-59C3B0B12AAC}" presName="node" presStyleLbl="node1" presStyleIdx="10" presStyleCnt="12">
        <dgm:presLayoutVars>
          <dgm:bulletEnabled val="1"/>
        </dgm:presLayoutVars>
      </dgm:prSet>
      <dgm:spPr/>
    </dgm:pt>
    <dgm:pt modelId="{A2CA7FD6-84DA-456B-9EE2-D636B8A3FF02}" type="pres">
      <dgm:prSet presAssocID="{1730C093-FA38-4311-9131-DAB50E86EE23}" presName="sibTrans" presStyleLbl="sibTrans1D1" presStyleIdx="10" presStyleCnt="11"/>
      <dgm:spPr/>
    </dgm:pt>
    <dgm:pt modelId="{5E4A66EF-6B97-494D-A3A7-22C88467973E}" type="pres">
      <dgm:prSet presAssocID="{1730C093-FA38-4311-9131-DAB50E86EE23}" presName="connectorText" presStyleLbl="sibTrans1D1" presStyleIdx="10" presStyleCnt="11"/>
      <dgm:spPr/>
    </dgm:pt>
    <dgm:pt modelId="{619CF272-A0DC-4F88-8E3D-421C617761E8}" type="pres">
      <dgm:prSet presAssocID="{3A782D21-5774-48C3-B0BF-E330DA938C9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1CE6A00-4131-419D-B9CE-F239558AC1CC}" type="presOf" srcId="{BC1C8B9C-AEA8-484B-A41F-0B010F7BECDD}" destId="{18DA997B-3A1B-4FBF-824A-65043B3AE455}" srcOrd="1" destOrd="0" presId="urn:microsoft.com/office/officeart/2005/8/layout/bProcess3"/>
    <dgm:cxn modelId="{9FFEF705-19E3-4C52-9F0C-04633BE53256}" srcId="{0F962799-ED15-40F0-A0B1-6575DA12EC40}" destId="{3143F7C2-26DA-4445-8AA7-98A11B357861}" srcOrd="2" destOrd="0" parTransId="{53705C27-290F-433C-908D-75E745B77E0C}" sibTransId="{3439A7A2-A500-49EF-A146-66D8E835A9F0}"/>
    <dgm:cxn modelId="{60FC090C-3BEB-1742-A0D1-3491B132F0DC}" type="presOf" srcId="{AECA2D6E-7AC1-460A-85DD-779B3CA2CD2D}" destId="{1E0FE97C-F15D-8547-9A29-13966505238E}" srcOrd="0" destOrd="0" presId="urn:microsoft.com/office/officeart/2005/8/layout/bProcess3"/>
    <dgm:cxn modelId="{FB0FB10C-08DE-0743-BA20-C8E41E0D885E}" type="presOf" srcId="{67B14BD3-434F-4B8E-9E88-A642EACDDC7D}" destId="{23889F2E-C851-D348-8D68-35EBEB789F4F}" srcOrd="0" destOrd="0" presId="urn:microsoft.com/office/officeart/2005/8/layout/bProcess3"/>
    <dgm:cxn modelId="{30562515-B9CD-481C-A276-429738822D59}" srcId="{0F962799-ED15-40F0-A0B1-6575DA12EC40}" destId="{11C6BF73-E4B8-49C4-B6B1-013EAD045076}" srcOrd="1" destOrd="0" parTransId="{F1F84111-61FC-4559-BF72-75740AFE0E0D}" sibTransId="{BC1C8B9C-AEA8-484B-A41F-0B010F7BECDD}"/>
    <dgm:cxn modelId="{8E5EF217-D462-BB4D-A909-B53978143261}" type="presOf" srcId="{DB9E9E12-1611-48F2-9371-8A3B460320F6}" destId="{96CF124E-87DD-8A43-ACF5-C7540B335819}" srcOrd="0" destOrd="0" presId="urn:microsoft.com/office/officeart/2005/8/layout/bProcess3"/>
    <dgm:cxn modelId="{14EF0719-E10F-0241-B7D9-C8D94DC39625}" type="presOf" srcId="{6365F0A1-5937-4F76-B2E2-C3D1C9035728}" destId="{D242908D-774C-1547-9035-604416A59F59}" srcOrd="1" destOrd="0" presId="urn:microsoft.com/office/officeart/2005/8/layout/bProcess3"/>
    <dgm:cxn modelId="{B75E811F-09D0-4FCE-9C18-F9991550D714}" type="presOf" srcId="{3A782D21-5774-48C3-B0BF-E330DA938C99}" destId="{619CF272-A0DC-4F88-8E3D-421C617761E8}" srcOrd="0" destOrd="0" presId="urn:microsoft.com/office/officeart/2005/8/layout/bProcess3"/>
    <dgm:cxn modelId="{E1EE0422-C977-324E-8CF3-7E13EB3D355A}" type="presOf" srcId="{6365F0A1-5937-4F76-B2E2-C3D1C9035728}" destId="{C042F065-10C4-8E43-ADA8-09EB23471956}" srcOrd="0" destOrd="0" presId="urn:microsoft.com/office/officeart/2005/8/layout/bProcess3"/>
    <dgm:cxn modelId="{23FEF623-AA0A-1E44-9CEE-2E08B0BC619C}" type="presOf" srcId="{3A11A921-64E6-4E49-9076-499E51326768}" destId="{9B4F646B-E513-294F-B6A0-00E7EA362C4A}" srcOrd="0" destOrd="0" presId="urn:microsoft.com/office/officeart/2005/8/layout/bProcess3"/>
    <dgm:cxn modelId="{1D939F25-AFFA-4E13-AC48-42BDCB96D693}" type="presOf" srcId="{3143F7C2-26DA-4445-8AA7-98A11B357861}" destId="{46B2ABB4-DBE9-4760-85DF-BDD49AC7972F}" srcOrd="0" destOrd="0" presId="urn:microsoft.com/office/officeart/2005/8/layout/bProcess3"/>
    <dgm:cxn modelId="{A63E0335-B4FC-B14A-B5A5-A50CD86AC8CB}" type="presOf" srcId="{4EE92D74-0ADB-4C6A-80D3-70C231E095D4}" destId="{5DF38D7D-F644-BB4A-9A17-42334351650C}" srcOrd="0" destOrd="0" presId="urn:microsoft.com/office/officeart/2005/8/layout/bProcess3"/>
    <dgm:cxn modelId="{A13E504B-CECD-4345-804D-6FB33B941EF5}" type="presOf" srcId="{6BE21541-F658-489A-91FA-44FB643AAA30}" destId="{CD8CE5C6-D7EB-4AD3-B23B-08DA2A9C3010}" srcOrd="0" destOrd="0" presId="urn:microsoft.com/office/officeart/2005/8/layout/bProcess3"/>
    <dgm:cxn modelId="{1F0E2768-9320-48F6-8C54-0F55A22506B9}" type="presOf" srcId="{3439A7A2-A500-49EF-A146-66D8E835A9F0}" destId="{6A554285-1F62-4E06-8AED-AA4BC93CC5D4}" srcOrd="1" destOrd="0" presId="urn:microsoft.com/office/officeart/2005/8/layout/bProcess3"/>
    <dgm:cxn modelId="{7E3B5B6D-E39C-4E42-874A-D51BE11CCD6B}" type="presOf" srcId="{A31046CC-3C74-449E-B720-7F45551863DC}" destId="{A4C8A010-8B48-5C4B-8455-6C592320458C}" srcOrd="0" destOrd="0" presId="urn:microsoft.com/office/officeart/2005/8/layout/bProcess3"/>
    <dgm:cxn modelId="{FDD4B072-7916-46A3-8D9F-47695B5B7B8B}" srcId="{0F962799-ED15-40F0-A0B1-6575DA12EC40}" destId="{A8DC7E46-3F65-4C46-AA2D-59C3B0B12AAC}" srcOrd="10" destOrd="0" parTransId="{62C80865-A394-4B20-A53B-5B0AD7BB88CD}" sibTransId="{1730C093-FA38-4311-9131-DAB50E86EE23}"/>
    <dgm:cxn modelId="{2712A877-A9FC-8C4F-90AF-13352B04C741}" type="presOf" srcId="{1BB984AA-4457-47A9-8F77-28A2FF7725D9}" destId="{0660BE6F-773A-2F45-BAFE-C74AD898DC67}" srcOrd="0" destOrd="0" presId="urn:microsoft.com/office/officeart/2005/8/layout/bProcess3"/>
    <dgm:cxn modelId="{EC7F007C-60B1-4C01-9D79-CEBE18BC67B0}" srcId="{0F962799-ED15-40F0-A0B1-6575DA12EC40}" destId="{3A782D21-5774-48C3-B0BF-E330DA938C99}" srcOrd="11" destOrd="0" parTransId="{BFEC862A-C05E-4500-972B-09A2E393D42F}" sibTransId="{E9D8EA82-AC9F-42A8-A14F-AC0F881C798A}"/>
    <dgm:cxn modelId="{27BCBD81-125E-447E-8058-DC4D29AEEFB4}" type="presOf" srcId="{11C6BF73-E4B8-49C4-B6B1-013EAD045076}" destId="{2711D33B-B5CE-451D-81BF-81494A589B6B}" srcOrd="0" destOrd="0" presId="urn:microsoft.com/office/officeart/2005/8/layout/bProcess3"/>
    <dgm:cxn modelId="{11A4C28C-0D9E-442E-AD71-4D88FA622F79}" srcId="{0F962799-ED15-40F0-A0B1-6575DA12EC40}" destId="{67B14BD3-434F-4B8E-9E88-A642EACDDC7D}" srcOrd="4" destOrd="0" parTransId="{5C1D177D-5B73-4507-AAB9-F299909DDFC4}" sibTransId="{65EA0831-2EDB-4054-8AD5-2C2DB86B2C97}"/>
    <dgm:cxn modelId="{0ADFFC8E-4EC0-1845-AEAB-FE2EFCFE9B70}" type="presOf" srcId="{8A4FC975-6F91-46F3-8F4F-C2AED0096268}" destId="{B9857959-084D-5A47-8570-5000E52CCA7A}" srcOrd="0" destOrd="0" presId="urn:microsoft.com/office/officeart/2005/8/layout/bProcess3"/>
    <dgm:cxn modelId="{0B396796-8F25-F34B-BAA6-99F6FA8F73C8}" type="presOf" srcId="{AD566D89-3655-4CE9-932F-5E3947E73211}" destId="{5FE1299D-2F4E-5A41-AA1D-C1A6EEB52756}" srcOrd="1" destOrd="0" presId="urn:microsoft.com/office/officeart/2005/8/layout/bProcess3"/>
    <dgm:cxn modelId="{6D527A96-8462-4C48-BDFA-911055D01AA5}" type="presOf" srcId="{BC1C8B9C-AEA8-484B-A41F-0B010F7BECDD}" destId="{0CA3DDDA-2200-434C-8DE4-088F49A56D42}" srcOrd="0" destOrd="0" presId="urn:microsoft.com/office/officeart/2005/8/layout/bProcess3"/>
    <dgm:cxn modelId="{8DF4469A-7E63-4192-93AA-5532FDA93DAF}" type="presOf" srcId="{95D70DA5-656F-44ED-9D22-9D394AA76E75}" destId="{B6DAA8ED-85F7-408D-9E8A-765BD919E2BE}" srcOrd="0" destOrd="0" presId="urn:microsoft.com/office/officeart/2005/8/layout/bProcess3"/>
    <dgm:cxn modelId="{77B65B9A-025E-0F4E-B472-835742133C42}" type="presOf" srcId="{2F8F5958-3D6A-4CF2-A2A4-19411936EF53}" destId="{15D608A3-646B-774F-9297-CD86CCF447ED}" srcOrd="0" destOrd="0" presId="urn:microsoft.com/office/officeart/2005/8/layout/bProcess3"/>
    <dgm:cxn modelId="{24B7B0A2-B77A-6244-B37A-CD1D2DDE472B}" type="presOf" srcId="{AD566D89-3655-4CE9-932F-5E3947E73211}" destId="{1FEDC2BC-E0A1-0445-9BB4-7CB895A611C2}" srcOrd="0" destOrd="0" presId="urn:microsoft.com/office/officeart/2005/8/layout/bProcess3"/>
    <dgm:cxn modelId="{80F9B8A2-998A-DF42-BA88-3F39E725C61C}" type="presOf" srcId="{A8DC7E46-3F65-4C46-AA2D-59C3B0B12AAC}" destId="{DC1BA39C-2EBD-9E4D-AB44-06C00AA2726E}" srcOrd="0" destOrd="0" presId="urn:microsoft.com/office/officeart/2005/8/layout/bProcess3"/>
    <dgm:cxn modelId="{6784AAAF-88F5-D043-9B11-FF07B4AE78D2}" type="presOf" srcId="{4EE92D74-0ADB-4C6A-80D3-70C231E095D4}" destId="{DA8119E3-FCD2-8046-8811-BB6B115424DC}" srcOrd="1" destOrd="0" presId="urn:microsoft.com/office/officeart/2005/8/layout/bProcess3"/>
    <dgm:cxn modelId="{65E5C1AF-D3CF-D049-B46A-69BF25426974}" type="presOf" srcId="{1BB984AA-4457-47A9-8F77-28A2FF7725D9}" destId="{60D85C96-5065-4940-95A6-180AECC2F12B}" srcOrd="1" destOrd="0" presId="urn:microsoft.com/office/officeart/2005/8/layout/bProcess3"/>
    <dgm:cxn modelId="{1C55FAAF-AF45-4E5D-B646-D102C924288F}" srcId="{0F962799-ED15-40F0-A0B1-6575DA12EC40}" destId="{8A4FC975-6F91-46F3-8F4F-C2AED0096268}" srcOrd="3" destOrd="0" parTransId="{F586FA7B-6554-4B2E-AE09-03835491CC28}" sibTransId="{6365F0A1-5937-4F76-B2E2-C3D1C9035728}"/>
    <dgm:cxn modelId="{E0915DB7-1299-40A1-BA45-E9AFCA8F97BF}" srcId="{0F962799-ED15-40F0-A0B1-6575DA12EC40}" destId="{DB9E9E12-1611-48F2-9371-8A3B460320F6}" srcOrd="7" destOrd="0" parTransId="{7A1F6312-B442-49D1-98A0-E6BD2017E5EE}" sibTransId="{A31046CC-3C74-449E-B720-7F45551863DC}"/>
    <dgm:cxn modelId="{34BE91BA-FA6C-FD41-96A4-36E41F4D2742}" type="presOf" srcId="{2F8F5958-3D6A-4CF2-A2A4-19411936EF53}" destId="{EA4478F0-C4B5-6B42-9FAB-6DCF9EFE8B33}" srcOrd="1" destOrd="0" presId="urn:microsoft.com/office/officeart/2005/8/layout/bProcess3"/>
    <dgm:cxn modelId="{D2DE70BB-AC9E-4028-8778-4BC948286607}" type="presOf" srcId="{1730C093-FA38-4311-9131-DAB50E86EE23}" destId="{5E4A66EF-6B97-494D-A3A7-22C88467973E}" srcOrd="1" destOrd="0" presId="urn:microsoft.com/office/officeart/2005/8/layout/bProcess3"/>
    <dgm:cxn modelId="{DBA8C4BE-0490-3C4B-BAFC-128FA78302CB}" type="presOf" srcId="{28AA1F80-1B04-4069-BADC-A7283CB10579}" destId="{7ECAC1AB-311B-984E-98A0-F61679B98C5B}" srcOrd="0" destOrd="0" presId="urn:microsoft.com/office/officeart/2005/8/layout/bProcess3"/>
    <dgm:cxn modelId="{F90980C1-3410-405D-8557-279ED80D0B99}" srcId="{0F962799-ED15-40F0-A0B1-6575DA12EC40}" destId="{00711730-3639-45AB-9D30-0CD0D5A84350}" srcOrd="8" destOrd="0" parTransId="{AAA2E0A3-616A-46F1-8EB8-A2C7F84EB6B5}" sibTransId="{AD566D89-3655-4CE9-932F-5E3947E73211}"/>
    <dgm:cxn modelId="{3B7645C4-C18C-434D-A2D4-93FD57B6F89B}" type="presOf" srcId="{6BE21541-F658-489A-91FA-44FB643AAA30}" destId="{299A1A16-E18D-4C83-8161-9B02629FC611}" srcOrd="1" destOrd="0" presId="urn:microsoft.com/office/officeart/2005/8/layout/bProcess3"/>
    <dgm:cxn modelId="{10B5C2C5-066B-4A70-BAC1-803ABBF3D7D3}" srcId="{0F962799-ED15-40F0-A0B1-6575DA12EC40}" destId="{AECA2D6E-7AC1-460A-85DD-779B3CA2CD2D}" srcOrd="9" destOrd="0" parTransId="{D0468C88-2C37-4B46-9032-8A431F62A782}" sibTransId="{4EE92D74-0ADB-4C6A-80D3-70C231E095D4}"/>
    <dgm:cxn modelId="{DCA1EDCB-AAE7-5F4C-910A-C9BE6C7F21C7}" type="presOf" srcId="{00711730-3639-45AB-9D30-0CD0D5A84350}" destId="{B6D3FC55-8A88-ED4F-8F3F-D078CE79CA2C}" srcOrd="0" destOrd="0" presId="urn:microsoft.com/office/officeart/2005/8/layout/bProcess3"/>
    <dgm:cxn modelId="{C43002D2-EDCC-45A5-BF18-27A31CF1DEFE}" srcId="{0F962799-ED15-40F0-A0B1-6575DA12EC40}" destId="{95D70DA5-656F-44ED-9D22-9D394AA76E75}" srcOrd="0" destOrd="0" parTransId="{A1C1A147-F124-4582-83DC-4AC2CBDEFDD1}" sibTransId="{6BE21541-F658-489A-91FA-44FB643AAA30}"/>
    <dgm:cxn modelId="{1BD494E5-226C-409F-9920-41DC4B47C5B7}" srcId="{0F962799-ED15-40F0-A0B1-6575DA12EC40}" destId="{28AA1F80-1B04-4069-BADC-A7283CB10579}" srcOrd="6" destOrd="0" parTransId="{40EED61F-5731-4860-95EF-44D4FA438A18}" sibTransId="{2F8F5958-3D6A-4CF2-A2A4-19411936EF53}"/>
    <dgm:cxn modelId="{9040A9E8-6630-5D4D-8214-91AD47085D37}" type="presOf" srcId="{65EA0831-2EDB-4054-8AD5-2C2DB86B2C97}" destId="{3FB269FF-B39C-DA4E-A3E5-4520B3AABE43}" srcOrd="0" destOrd="0" presId="urn:microsoft.com/office/officeart/2005/8/layout/bProcess3"/>
    <dgm:cxn modelId="{5C2B41EB-F296-0C49-A548-974B74498588}" type="presOf" srcId="{A31046CC-3C74-449E-B720-7F45551863DC}" destId="{E0239A48-821F-B442-BA2B-08EF4552D91A}" srcOrd="1" destOrd="0" presId="urn:microsoft.com/office/officeart/2005/8/layout/bProcess3"/>
    <dgm:cxn modelId="{D6550CEE-22F7-4041-ABB2-FC392C0FFEE2}" type="presOf" srcId="{3439A7A2-A500-49EF-A146-66D8E835A9F0}" destId="{D3D07AF5-77A8-477B-A4E3-4EE6ADB6A137}" srcOrd="0" destOrd="0" presId="urn:microsoft.com/office/officeart/2005/8/layout/bProcess3"/>
    <dgm:cxn modelId="{F82261EF-704F-4624-9F92-1BD2C2410C3A}" type="presOf" srcId="{1730C093-FA38-4311-9131-DAB50E86EE23}" destId="{A2CA7FD6-84DA-456B-9EE2-D636B8A3FF02}" srcOrd="0" destOrd="0" presId="urn:microsoft.com/office/officeart/2005/8/layout/bProcess3"/>
    <dgm:cxn modelId="{FE0F1CF8-490D-5945-87FE-1974BC06700D}" type="presOf" srcId="{0F962799-ED15-40F0-A0B1-6575DA12EC40}" destId="{5D4C4F85-62F5-B34D-B463-A0494F5DE7D0}" srcOrd="0" destOrd="0" presId="urn:microsoft.com/office/officeart/2005/8/layout/bProcess3"/>
    <dgm:cxn modelId="{0A31DAF9-20C8-B649-8704-DA8CB1F87184}" type="presOf" srcId="{65EA0831-2EDB-4054-8AD5-2C2DB86B2C97}" destId="{3ADCCF45-36D6-3845-8463-6DECD116A68E}" srcOrd="1" destOrd="0" presId="urn:microsoft.com/office/officeart/2005/8/layout/bProcess3"/>
    <dgm:cxn modelId="{BE3972FD-5B19-41A0-9275-89A5B0307ED0}" srcId="{0F962799-ED15-40F0-A0B1-6575DA12EC40}" destId="{3A11A921-64E6-4E49-9076-499E51326768}" srcOrd="5" destOrd="0" parTransId="{73F6251E-97C0-4B28-97BB-4F55F27FE19A}" sibTransId="{1BB984AA-4457-47A9-8F77-28A2FF7725D9}"/>
    <dgm:cxn modelId="{52FD46D2-F86C-4488-A916-41A386CDB33C}" type="presParOf" srcId="{5D4C4F85-62F5-B34D-B463-A0494F5DE7D0}" destId="{B6DAA8ED-85F7-408D-9E8A-765BD919E2BE}" srcOrd="0" destOrd="0" presId="urn:microsoft.com/office/officeart/2005/8/layout/bProcess3"/>
    <dgm:cxn modelId="{DF3C2C36-8035-4E31-81AE-A6E78F36C159}" type="presParOf" srcId="{5D4C4F85-62F5-B34D-B463-A0494F5DE7D0}" destId="{CD8CE5C6-D7EB-4AD3-B23B-08DA2A9C3010}" srcOrd="1" destOrd="0" presId="urn:microsoft.com/office/officeart/2005/8/layout/bProcess3"/>
    <dgm:cxn modelId="{2C637266-D2B4-489C-A4AA-F8C40CC92B8C}" type="presParOf" srcId="{CD8CE5C6-D7EB-4AD3-B23B-08DA2A9C3010}" destId="{299A1A16-E18D-4C83-8161-9B02629FC611}" srcOrd="0" destOrd="0" presId="urn:microsoft.com/office/officeart/2005/8/layout/bProcess3"/>
    <dgm:cxn modelId="{F9054B8C-B828-445C-99AF-AC4B3E449347}" type="presParOf" srcId="{5D4C4F85-62F5-B34D-B463-A0494F5DE7D0}" destId="{2711D33B-B5CE-451D-81BF-81494A589B6B}" srcOrd="2" destOrd="0" presId="urn:microsoft.com/office/officeart/2005/8/layout/bProcess3"/>
    <dgm:cxn modelId="{6A5CE612-75F3-4EA9-883D-D90CAE008BA0}" type="presParOf" srcId="{5D4C4F85-62F5-B34D-B463-A0494F5DE7D0}" destId="{0CA3DDDA-2200-434C-8DE4-088F49A56D42}" srcOrd="3" destOrd="0" presId="urn:microsoft.com/office/officeart/2005/8/layout/bProcess3"/>
    <dgm:cxn modelId="{BC4B7C2E-AAC0-4874-9A5D-90ADFFEB5176}" type="presParOf" srcId="{0CA3DDDA-2200-434C-8DE4-088F49A56D42}" destId="{18DA997B-3A1B-4FBF-824A-65043B3AE455}" srcOrd="0" destOrd="0" presId="urn:microsoft.com/office/officeart/2005/8/layout/bProcess3"/>
    <dgm:cxn modelId="{A895F503-4F61-41C8-8F4C-4AA0F7B8BA5A}" type="presParOf" srcId="{5D4C4F85-62F5-B34D-B463-A0494F5DE7D0}" destId="{46B2ABB4-DBE9-4760-85DF-BDD49AC7972F}" srcOrd="4" destOrd="0" presId="urn:microsoft.com/office/officeart/2005/8/layout/bProcess3"/>
    <dgm:cxn modelId="{6C7E6F26-2829-4FEF-9D89-2F11724BD83A}" type="presParOf" srcId="{5D4C4F85-62F5-B34D-B463-A0494F5DE7D0}" destId="{D3D07AF5-77A8-477B-A4E3-4EE6ADB6A137}" srcOrd="5" destOrd="0" presId="urn:microsoft.com/office/officeart/2005/8/layout/bProcess3"/>
    <dgm:cxn modelId="{F21E31F2-5F63-410C-9E67-E94A58C38E15}" type="presParOf" srcId="{D3D07AF5-77A8-477B-A4E3-4EE6ADB6A137}" destId="{6A554285-1F62-4E06-8AED-AA4BC93CC5D4}" srcOrd="0" destOrd="0" presId="urn:microsoft.com/office/officeart/2005/8/layout/bProcess3"/>
    <dgm:cxn modelId="{C5B58585-0153-4F4B-92BE-344D10F0CF9C}" type="presParOf" srcId="{5D4C4F85-62F5-B34D-B463-A0494F5DE7D0}" destId="{B9857959-084D-5A47-8570-5000E52CCA7A}" srcOrd="6" destOrd="0" presId="urn:microsoft.com/office/officeart/2005/8/layout/bProcess3"/>
    <dgm:cxn modelId="{94249610-10DA-0A45-9815-FB4335B4239D}" type="presParOf" srcId="{5D4C4F85-62F5-B34D-B463-A0494F5DE7D0}" destId="{C042F065-10C4-8E43-ADA8-09EB23471956}" srcOrd="7" destOrd="0" presId="urn:microsoft.com/office/officeart/2005/8/layout/bProcess3"/>
    <dgm:cxn modelId="{B500A811-9A0B-214E-9E38-05F26E0F1824}" type="presParOf" srcId="{C042F065-10C4-8E43-ADA8-09EB23471956}" destId="{D242908D-774C-1547-9035-604416A59F59}" srcOrd="0" destOrd="0" presId="urn:microsoft.com/office/officeart/2005/8/layout/bProcess3"/>
    <dgm:cxn modelId="{FC4AE38B-2CCF-684A-9F8E-5919AC02606B}" type="presParOf" srcId="{5D4C4F85-62F5-B34D-B463-A0494F5DE7D0}" destId="{23889F2E-C851-D348-8D68-35EBEB789F4F}" srcOrd="8" destOrd="0" presId="urn:microsoft.com/office/officeart/2005/8/layout/bProcess3"/>
    <dgm:cxn modelId="{2623C289-5E0E-9843-95E2-D3BD6D3FE8E2}" type="presParOf" srcId="{5D4C4F85-62F5-B34D-B463-A0494F5DE7D0}" destId="{3FB269FF-B39C-DA4E-A3E5-4520B3AABE43}" srcOrd="9" destOrd="0" presId="urn:microsoft.com/office/officeart/2005/8/layout/bProcess3"/>
    <dgm:cxn modelId="{26F95256-3D19-9249-814C-456D4FA5B2E5}" type="presParOf" srcId="{3FB269FF-B39C-DA4E-A3E5-4520B3AABE43}" destId="{3ADCCF45-36D6-3845-8463-6DECD116A68E}" srcOrd="0" destOrd="0" presId="urn:microsoft.com/office/officeart/2005/8/layout/bProcess3"/>
    <dgm:cxn modelId="{B4B3FEBD-BF7B-5848-B041-0584B8EC792C}" type="presParOf" srcId="{5D4C4F85-62F5-B34D-B463-A0494F5DE7D0}" destId="{9B4F646B-E513-294F-B6A0-00E7EA362C4A}" srcOrd="10" destOrd="0" presId="urn:microsoft.com/office/officeart/2005/8/layout/bProcess3"/>
    <dgm:cxn modelId="{75853C30-84D1-A040-9090-6B7287B1E105}" type="presParOf" srcId="{5D4C4F85-62F5-B34D-B463-A0494F5DE7D0}" destId="{0660BE6F-773A-2F45-BAFE-C74AD898DC67}" srcOrd="11" destOrd="0" presId="urn:microsoft.com/office/officeart/2005/8/layout/bProcess3"/>
    <dgm:cxn modelId="{139F7F20-0222-AB4C-AF4C-1B3425E896B8}" type="presParOf" srcId="{0660BE6F-773A-2F45-BAFE-C74AD898DC67}" destId="{60D85C96-5065-4940-95A6-180AECC2F12B}" srcOrd="0" destOrd="0" presId="urn:microsoft.com/office/officeart/2005/8/layout/bProcess3"/>
    <dgm:cxn modelId="{5D1B205C-F9AE-624F-8CB0-43DDE4DD34A8}" type="presParOf" srcId="{5D4C4F85-62F5-B34D-B463-A0494F5DE7D0}" destId="{7ECAC1AB-311B-984E-98A0-F61679B98C5B}" srcOrd="12" destOrd="0" presId="urn:microsoft.com/office/officeart/2005/8/layout/bProcess3"/>
    <dgm:cxn modelId="{1BE248BF-DC55-4040-9628-86F9A0931463}" type="presParOf" srcId="{5D4C4F85-62F5-B34D-B463-A0494F5DE7D0}" destId="{15D608A3-646B-774F-9297-CD86CCF447ED}" srcOrd="13" destOrd="0" presId="urn:microsoft.com/office/officeart/2005/8/layout/bProcess3"/>
    <dgm:cxn modelId="{451D0914-0319-764C-9C78-0D8A3C0A692A}" type="presParOf" srcId="{15D608A3-646B-774F-9297-CD86CCF447ED}" destId="{EA4478F0-C4B5-6B42-9FAB-6DCF9EFE8B33}" srcOrd="0" destOrd="0" presId="urn:microsoft.com/office/officeart/2005/8/layout/bProcess3"/>
    <dgm:cxn modelId="{E0942D80-1330-AB45-B508-C0698E70AFBF}" type="presParOf" srcId="{5D4C4F85-62F5-B34D-B463-A0494F5DE7D0}" destId="{96CF124E-87DD-8A43-ACF5-C7540B335819}" srcOrd="14" destOrd="0" presId="urn:microsoft.com/office/officeart/2005/8/layout/bProcess3"/>
    <dgm:cxn modelId="{AE55F948-117F-D448-BB28-E687BFA1B4AC}" type="presParOf" srcId="{5D4C4F85-62F5-B34D-B463-A0494F5DE7D0}" destId="{A4C8A010-8B48-5C4B-8455-6C592320458C}" srcOrd="15" destOrd="0" presId="urn:microsoft.com/office/officeart/2005/8/layout/bProcess3"/>
    <dgm:cxn modelId="{4D0B6EEA-2AB9-8948-B7DB-0DCB3E41AEA4}" type="presParOf" srcId="{A4C8A010-8B48-5C4B-8455-6C592320458C}" destId="{E0239A48-821F-B442-BA2B-08EF4552D91A}" srcOrd="0" destOrd="0" presId="urn:microsoft.com/office/officeart/2005/8/layout/bProcess3"/>
    <dgm:cxn modelId="{27AE4CF2-80AA-474D-AAA8-B62F97490667}" type="presParOf" srcId="{5D4C4F85-62F5-B34D-B463-A0494F5DE7D0}" destId="{B6D3FC55-8A88-ED4F-8F3F-D078CE79CA2C}" srcOrd="16" destOrd="0" presId="urn:microsoft.com/office/officeart/2005/8/layout/bProcess3"/>
    <dgm:cxn modelId="{8CC79658-1CE4-0D47-B9D5-ECFC5E0DF64E}" type="presParOf" srcId="{5D4C4F85-62F5-B34D-B463-A0494F5DE7D0}" destId="{1FEDC2BC-E0A1-0445-9BB4-7CB895A611C2}" srcOrd="17" destOrd="0" presId="urn:microsoft.com/office/officeart/2005/8/layout/bProcess3"/>
    <dgm:cxn modelId="{D2A4A5E8-C68F-6240-8503-7E790EE5B1D8}" type="presParOf" srcId="{1FEDC2BC-E0A1-0445-9BB4-7CB895A611C2}" destId="{5FE1299D-2F4E-5A41-AA1D-C1A6EEB52756}" srcOrd="0" destOrd="0" presId="urn:microsoft.com/office/officeart/2005/8/layout/bProcess3"/>
    <dgm:cxn modelId="{9B58348F-8316-2A42-9A64-D33493E6EA98}" type="presParOf" srcId="{5D4C4F85-62F5-B34D-B463-A0494F5DE7D0}" destId="{1E0FE97C-F15D-8547-9A29-13966505238E}" srcOrd="18" destOrd="0" presId="urn:microsoft.com/office/officeart/2005/8/layout/bProcess3"/>
    <dgm:cxn modelId="{56E01F05-0331-2641-9F3B-8EFFF388151A}" type="presParOf" srcId="{5D4C4F85-62F5-B34D-B463-A0494F5DE7D0}" destId="{5DF38D7D-F644-BB4A-9A17-42334351650C}" srcOrd="19" destOrd="0" presId="urn:microsoft.com/office/officeart/2005/8/layout/bProcess3"/>
    <dgm:cxn modelId="{ABDCEB9C-E583-084B-B1A5-85A0E0F4626E}" type="presParOf" srcId="{5DF38D7D-F644-BB4A-9A17-42334351650C}" destId="{DA8119E3-FCD2-8046-8811-BB6B115424DC}" srcOrd="0" destOrd="0" presId="urn:microsoft.com/office/officeart/2005/8/layout/bProcess3"/>
    <dgm:cxn modelId="{9F0053C8-A051-A14C-A5B7-E69ED48FABEF}" type="presParOf" srcId="{5D4C4F85-62F5-B34D-B463-A0494F5DE7D0}" destId="{DC1BA39C-2EBD-9E4D-AB44-06C00AA2726E}" srcOrd="20" destOrd="0" presId="urn:microsoft.com/office/officeart/2005/8/layout/bProcess3"/>
    <dgm:cxn modelId="{F783DEF4-7A42-48B5-B533-A538DDD18C19}" type="presParOf" srcId="{5D4C4F85-62F5-B34D-B463-A0494F5DE7D0}" destId="{A2CA7FD6-84DA-456B-9EE2-D636B8A3FF02}" srcOrd="21" destOrd="0" presId="urn:microsoft.com/office/officeart/2005/8/layout/bProcess3"/>
    <dgm:cxn modelId="{9F6040BC-23ED-4309-A796-A271B01F2E6A}" type="presParOf" srcId="{A2CA7FD6-84DA-456B-9EE2-D636B8A3FF02}" destId="{5E4A66EF-6B97-494D-A3A7-22C88467973E}" srcOrd="0" destOrd="0" presId="urn:microsoft.com/office/officeart/2005/8/layout/bProcess3"/>
    <dgm:cxn modelId="{B551D657-3DB0-49BE-9273-D617CFD873CC}" type="presParOf" srcId="{5D4C4F85-62F5-B34D-B463-A0494F5DE7D0}" destId="{619CF272-A0DC-4F88-8E3D-421C617761E8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CE5C6-D7EB-4AD3-B23B-08DA2A9C3010}">
      <dsp:nvSpPr>
        <dsp:cNvPr id="0" name=""/>
        <dsp:cNvSpPr/>
      </dsp:nvSpPr>
      <dsp:spPr>
        <a:xfrm>
          <a:off x="2451388" y="591366"/>
          <a:ext cx="456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6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7398" y="634651"/>
        <a:ext cx="24348" cy="4869"/>
      </dsp:txXfrm>
    </dsp:sp>
    <dsp:sp modelId="{B6DAA8ED-85F7-408D-9E8A-765BD919E2BE}">
      <dsp:nvSpPr>
        <dsp:cNvPr id="0" name=""/>
        <dsp:cNvSpPr/>
      </dsp:nvSpPr>
      <dsp:spPr>
        <a:xfrm>
          <a:off x="335938" y="1911"/>
          <a:ext cx="2117249" cy="127034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Submission of Priorities from Stakeholders to Chancellor’s Office</a:t>
          </a:r>
        </a:p>
      </dsp:txBody>
      <dsp:txXfrm>
        <a:off x="335938" y="1911"/>
        <a:ext cx="2117249" cy="1270349"/>
      </dsp:txXfrm>
    </dsp:sp>
    <dsp:sp modelId="{0CA3DDDA-2200-434C-8DE4-088F49A56D42}">
      <dsp:nvSpPr>
        <dsp:cNvPr id="0" name=""/>
        <dsp:cNvSpPr/>
      </dsp:nvSpPr>
      <dsp:spPr>
        <a:xfrm>
          <a:off x="5055605" y="591366"/>
          <a:ext cx="456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6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1615" y="634651"/>
        <a:ext cx="24348" cy="4869"/>
      </dsp:txXfrm>
    </dsp:sp>
    <dsp:sp modelId="{2711D33B-B5CE-451D-81BF-81494A589B6B}">
      <dsp:nvSpPr>
        <dsp:cNvPr id="0" name=""/>
        <dsp:cNvSpPr/>
      </dsp:nvSpPr>
      <dsp:spPr>
        <a:xfrm>
          <a:off x="2940155" y="1911"/>
          <a:ext cx="2117249" cy="1270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Board of Governors Adoption of Budget and Legislative Request</a:t>
          </a:r>
        </a:p>
      </dsp:txBody>
      <dsp:txXfrm>
        <a:off x="2940155" y="1911"/>
        <a:ext cx="2117249" cy="1270349"/>
      </dsp:txXfrm>
    </dsp:sp>
    <dsp:sp modelId="{D3D07AF5-77A8-477B-A4E3-4EE6ADB6A137}">
      <dsp:nvSpPr>
        <dsp:cNvPr id="0" name=""/>
        <dsp:cNvSpPr/>
      </dsp:nvSpPr>
      <dsp:spPr>
        <a:xfrm>
          <a:off x="7659823" y="591366"/>
          <a:ext cx="456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6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75832" y="634651"/>
        <a:ext cx="24348" cy="4869"/>
      </dsp:txXfrm>
    </dsp:sp>
    <dsp:sp modelId="{46B2ABB4-DBE9-4760-85DF-BDD49AC7972F}">
      <dsp:nvSpPr>
        <dsp:cNvPr id="0" name=""/>
        <dsp:cNvSpPr/>
      </dsp:nvSpPr>
      <dsp:spPr>
        <a:xfrm>
          <a:off x="5544373" y="1911"/>
          <a:ext cx="2117249" cy="127034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Agency Submittals of Requests to Department of Finance</a:t>
          </a:r>
        </a:p>
      </dsp:txBody>
      <dsp:txXfrm>
        <a:off x="5544373" y="1911"/>
        <a:ext cx="2117249" cy="1270349"/>
      </dsp:txXfrm>
    </dsp:sp>
    <dsp:sp modelId="{C042F065-10C4-8E43-ADA8-09EB23471956}">
      <dsp:nvSpPr>
        <dsp:cNvPr id="0" name=""/>
        <dsp:cNvSpPr/>
      </dsp:nvSpPr>
      <dsp:spPr>
        <a:xfrm>
          <a:off x="1394563" y="1270461"/>
          <a:ext cx="7812651" cy="456367"/>
        </a:xfrm>
        <a:custGeom>
          <a:avLst/>
          <a:gdLst/>
          <a:ahLst/>
          <a:cxnLst/>
          <a:rect l="0" t="0" r="0" b="0"/>
          <a:pathLst>
            <a:path>
              <a:moveTo>
                <a:pt x="7812651" y="0"/>
              </a:moveTo>
              <a:lnTo>
                <a:pt x="7812651" y="245283"/>
              </a:lnTo>
              <a:lnTo>
                <a:pt x="0" y="245283"/>
              </a:lnTo>
              <a:lnTo>
                <a:pt x="0" y="45636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05194" y="1496209"/>
        <a:ext cx="391390" cy="4869"/>
      </dsp:txXfrm>
    </dsp:sp>
    <dsp:sp modelId="{B9857959-084D-5A47-8570-5000E52CCA7A}">
      <dsp:nvSpPr>
        <dsp:cNvPr id="0" name=""/>
        <dsp:cNvSpPr/>
      </dsp:nvSpPr>
      <dsp:spPr>
        <a:xfrm>
          <a:off x="8148590" y="1911"/>
          <a:ext cx="2117249" cy="1270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Release of Governor’s Budget</a:t>
          </a:r>
        </a:p>
      </dsp:txBody>
      <dsp:txXfrm>
        <a:off x="8148590" y="1911"/>
        <a:ext cx="2117249" cy="1270349"/>
      </dsp:txXfrm>
    </dsp:sp>
    <dsp:sp modelId="{3FB269FF-B39C-DA4E-A3E5-4520B3AABE43}">
      <dsp:nvSpPr>
        <dsp:cNvPr id="0" name=""/>
        <dsp:cNvSpPr/>
      </dsp:nvSpPr>
      <dsp:spPr>
        <a:xfrm>
          <a:off x="2451388" y="2348683"/>
          <a:ext cx="456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6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7398" y="2391968"/>
        <a:ext cx="24348" cy="4869"/>
      </dsp:txXfrm>
    </dsp:sp>
    <dsp:sp modelId="{23889F2E-C851-D348-8D68-35EBEB789F4F}">
      <dsp:nvSpPr>
        <dsp:cNvPr id="0" name=""/>
        <dsp:cNvSpPr/>
      </dsp:nvSpPr>
      <dsp:spPr>
        <a:xfrm>
          <a:off x="335938" y="1759228"/>
          <a:ext cx="2117249" cy="1270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Legislative Analyst’s Analysis</a:t>
          </a:r>
        </a:p>
      </dsp:txBody>
      <dsp:txXfrm>
        <a:off x="335938" y="1759228"/>
        <a:ext cx="2117249" cy="1270349"/>
      </dsp:txXfrm>
    </dsp:sp>
    <dsp:sp modelId="{0660BE6F-773A-2F45-BAFE-C74AD898DC67}">
      <dsp:nvSpPr>
        <dsp:cNvPr id="0" name=""/>
        <dsp:cNvSpPr/>
      </dsp:nvSpPr>
      <dsp:spPr>
        <a:xfrm>
          <a:off x="5055605" y="2348683"/>
          <a:ext cx="456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6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1615" y="2391968"/>
        <a:ext cx="24348" cy="4869"/>
      </dsp:txXfrm>
    </dsp:sp>
    <dsp:sp modelId="{9B4F646B-E513-294F-B6A0-00E7EA362C4A}">
      <dsp:nvSpPr>
        <dsp:cNvPr id="0" name=""/>
        <dsp:cNvSpPr/>
      </dsp:nvSpPr>
      <dsp:spPr>
        <a:xfrm>
          <a:off x="2940155" y="1759228"/>
          <a:ext cx="2117249" cy="1270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Budget Subcommittee Hearings</a:t>
          </a:r>
        </a:p>
      </dsp:txBody>
      <dsp:txXfrm>
        <a:off x="2940155" y="1759228"/>
        <a:ext cx="2117249" cy="1270349"/>
      </dsp:txXfrm>
    </dsp:sp>
    <dsp:sp modelId="{15D608A3-646B-774F-9297-CD86CCF447ED}">
      <dsp:nvSpPr>
        <dsp:cNvPr id="0" name=""/>
        <dsp:cNvSpPr/>
      </dsp:nvSpPr>
      <dsp:spPr>
        <a:xfrm>
          <a:off x="7659823" y="2348683"/>
          <a:ext cx="456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6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75832" y="2391968"/>
        <a:ext cx="24348" cy="4869"/>
      </dsp:txXfrm>
    </dsp:sp>
    <dsp:sp modelId="{7ECAC1AB-311B-984E-98A0-F61679B98C5B}">
      <dsp:nvSpPr>
        <dsp:cNvPr id="0" name=""/>
        <dsp:cNvSpPr/>
      </dsp:nvSpPr>
      <dsp:spPr>
        <a:xfrm>
          <a:off x="5544373" y="1759228"/>
          <a:ext cx="2117249" cy="1270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Governor’s Revisions</a:t>
          </a:r>
        </a:p>
      </dsp:txBody>
      <dsp:txXfrm>
        <a:off x="5544373" y="1759228"/>
        <a:ext cx="2117249" cy="1270349"/>
      </dsp:txXfrm>
    </dsp:sp>
    <dsp:sp modelId="{A4C8A010-8B48-5C4B-8455-6C592320458C}">
      <dsp:nvSpPr>
        <dsp:cNvPr id="0" name=""/>
        <dsp:cNvSpPr/>
      </dsp:nvSpPr>
      <dsp:spPr>
        <a:xfrm>
          <a:off x="1394563" y="3027778"/>
          <a:ext cx="7812651" cy="456367"/>
        </a:xfrm>
        <a:custGeom>
          <a:avLst/>
          <a:gdLst/>
          <a:ahLst/>
          <a:cxnLst/>
          <a:rect l="0" t="0" r="0" b="0"/>
          <a:pathLst>
            <a:path>
              <a:moveTo>
                <a:pt x="7812651" y="0"/>
              </a:moveTo>
              <a:lnTo>
                <a:pt x="7812651" y="245283"/>
              </a:lnTo>
              <a:lnTo>
                <a:pt x="0" y="245283"/>
              </a:lnTo>
              <a:lnTo>
                <a:pt x="0" y="45636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05194" y="3253527"/>
        <a:ext cx="391390" cy="4869"/>
      </dsp:txXfrm>
    </dsp:sp>
    <dsp:sp modelId="{96CF124E-87DD-8A43-ACF5-C7540B335819}">
      <dsp:nvSpPr>
        <dsp:cNvPr id="0" name=""/>
        <dsp:cNvSpPr/>
      </dsp:nvSpPr>
      <dsp:spPr>
        <a:xfrm>
          <a:off x="8148590" y="1759228"/>
          <a:ext cx="2117249" cy="1270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Budget Subcommittee Final Actions</a:t>
          </a:r>
        </a:p>
      </dsp:txBody>
      <dsp:txXfrm>
        <a:off x="8148590" y="1759228"/>
        <a:ext cx="2117249" cy="1270349"/>
      </dsp:txXfrm>
    </dsp:sp>
    <dsp:sp modelId="{1FEDC2BC-E0A1-0445-9BB4-7CB895A611C2}">
      <dsp:nvSpPr>
        <dsp:cNvPr id="0" name=""/>
        <dsp:cNvSpPr/>
      </dsp:nvSpPr>
      <dsp:spPr>
        <a:xfrm>
          <a:off x="2451388" y="4106000"/>
          <a:ext cx="456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6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7398" y="4149286"/>
        <a:ext cx="24348" cy="4869"/>
      </dsp:txXfrm>
    </dsp:sp>
    <dsp:sp modelId="{B6D3FC55-8A88-ED4F-8F3F-D078CE79CA2C}">
      <dsp:nvSpPr>
        <dsp:cNvPr id="0" name=""/>
        <dsp:cNvSpPr/>
      </dsp:nvSpPr>
      <dsp:spPr>
        <a:xfrm>
          <a:off x="335938" y="3516545"/>
          <a:ext cx="2117249" cy="1270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Conference Committee</a:t>
          </a:r>
        </a:p>
      </dsp:txBody>
      <dsp:txXfrm>
        <a:off x="335938" y="3516545"/>
        <a:ext cx="2117249" cy="1270349"/>
      </dsp:txXfrm>
    </dsp:sp>
    <dsp:sp modelId="{5DF38D7D-F644-BB4A-9A17-42334351650C}">
      <dsp:nvSpPr>
        <dsp:cNvPr id="0" name=""/>
        <dsp:cNvSpPr/>
      </dsp:nvSpPr>
      <dsp:spPr>
        <a:xfrm>
          <a:off x="5055605" y="4106000"/>
          <a:ext cx="456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6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1615" y="4149286"/>
        <a:ext cx="24348" cy="4869"/>
      </dsp:txXfrm>
    </dsp:sp>
    <dsp:sp modelId="{1E0FE97C-F15D-8547-9A29-13966505238E}">
      <dsp:nvSpPr>
        <dsp:cNvPr id="0" name=""/>
        <dsp:cNvSpPr/>
      </dsp:nvSpPr>
      <dsp:spPr>
        <a:xfrm>
          <a:off x="2940155" y="3516545"/>
          <a:ext cx="2117249" cy="127034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Legislative Actions</a:t>
          </a:r>
        </a:p>
      </dsp:txBody>
      <dsp:txXfrm>
        <a:off x="2940155" y="3516545"/>
        <a:ext cx="2117249" cy="1270349"/>
      </dsp:txXfrm>
    </dsp:sp>
    <dsp:sp modelId="{A2CA7FD6-84DA-456B-9EE2-D636B8A3FF02}">
      <dsp:nvSpPr>
        <dsp:cNvPr id="0" name=""/>
        <dsp:cNvSpPr/>
      </dsp:nvSpPr>
      <dsp:spPr>
        <a:xfrm>
          <a:off x="7659823" y="4106000"/>
          <a:ext cx="456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6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75832" y="4149286"/>
        <a:ext cx="24348" cy="4869"/>
      </dsp:txXfrm>
    </dsp:sp>
    <dsp:sp modelId="{DC1BA39C-2EBD-9E4D-AB44-06C00AA2726E}">
      <dsp:nvSpPr>
        <dsp:cNvPr id="0" name=""/>
        <dsp:cNvSpPr/>
      </dsp:nvSpPr>
      <dsp:spPr>
        <a:xfrm>
          <a:off x="5544373" y="3516545"/>
          <a:ext cx="2117249" cy="1270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Governor’s Consideration</a:t>
          </a:r>
        </a:p>
      </dsp:txBody>
      <dsp:txXfrm>
        <a:off x="5544373" y="3516545"/>
        <a:ext cx="2117249" cy="1270349"/>
      </dsp:txXfrm>
    </dsp:sp>
    <dsp:sp modelId="{619CF272-A0DC-4F88-8E3D-421C617761E8}">
      <dsp:nvSpPr>
        <dsp:cNvPr id="0" name=""/>
        <dsp:cNvSpPr/>
      </dsp:nvSpPr>
      <dsp:spPr>
        <a:xfrm>
          <a:off x="8148590" y="3516545"/>
          <a:ext cx="2117249" cy="1270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Implementation</a:t>
          </a:r>
        </a:p>
      </dsp:txBody>
      <dsp:txXfrm>
        <a:off x="8148590" y="3516545"/>
        <a:ext cx="2117249" cy="127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2A8E-3209-6746-8509-93E4FFDCE76A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9CE0-0121-F64A-8600-2026D3E0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409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ASCCC Academic Academy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Ginni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75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Adrienne 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*Remember, two-year CALENDAR years (not academic year)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Adrienne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23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Geoffrey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Geoffrey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7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Dolores &amp; Ginni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43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Ginni &amp; Dolores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7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 and</a:t>
            </a:r>
            <a:r>
              <a:rPr lang="en-US" dirty="0">
                <a:cs typeface="Calibri"/>
              </a:rPr>
              <a:t> Alexis</a:t>
            </a:r>
            <a:r>
              <a:rPr lang="en-US">
                <a:cs typeface="Calibri"/>
              </a:rPr>
              <a:t> (1st 3),</a:t>
            </a:r>
            <a:r>
              <a:rPr lang="en-US" dirty="0">
                <a:cs typeface="Calibri"/>
              </a:rPr>
              <a:t> Geoffrey</a:t>
            </a:r>
            <a:r>
              <a:rPr lang="en-US">
                <a:cs typeface="Calibri"/>
              </a:rPr>
              <a:t> (4 and 5),</a:t>
            </a:r>
            <a:r>
              <a:rPr lang="en-US" dirty="0">
                <a:cs typeface="Calibri"/>
              </a:rPr>
              <a:t> and</a:t>
            </a:r>
            <a:r>
              <a:rPr lang="en-US">
                <a:cs typeface="Calibri"/>
              </a:rPr>
              <a:t> </a:t>
            </a:r>
            <a:r>
              <a:rPr lang="en-US"/>
              <a:t>Adrienne (last two)</a:t>
            </a:r>
            <a:endParaRPr lang="en-US" dirty="0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9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ALL Ginni, Dolores, then alphabetical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Ginni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Ginni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4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Dolores &lt;3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4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Ginni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3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Dolores and Ginni  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Dolores &amp; Ginni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2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Christopher Howerton!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2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926" y="5111646"/>
            <a:ext cx="10547847" cy="15739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2124222" y="0"/>
            <a:ext cx="10067778" cy="2355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dir="108000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0" y="403412"/>
            <a:ext cx="8458198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 styles (Remember to add alt text to all imported graphics and images.)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3C1541F-F77A-344A-8F9A-D04E1F2A69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F9E8AB-2CC4-DA4F-92B8-926F9ABF7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94" y="6377118"/>
            <a:ext cx="344357" cy="344357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4ECC588-56B2-DB42-87C0-4CEC36E126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2623C-20FC-0641-87CE-02BAED27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88" t="18379" r="12913" b="15201"/>
          <a:stretch/>
        </p:blipFill>
        <p:spPr>
          <a:xfrm>
            <a:off x="0" y="0"/>
            <a:ext cx="2729345" cy="23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3789F2-B5BA-4342-BBAE-01208F626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514" y="6377118"/>
            <a:ext cx="344357" cy="34435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9986A6-94AB-3C49-BE66-D8D053402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0931-CA5C-9346-8315-830B4D457A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815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2EE1D1-19C3-9843-B029-E2A15BCCD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27BFB-BBF9-F74F-9DF0-4BDAB3D0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5446" y="6377118"/>
            <a:ext cx="344357" cy="344357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80CEE03-92C2-7C47-90F8-20F7CFF02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7522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15829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7550" y="6356350"/>
            <a:ext cx="105624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34245-A1E2-FF42-AAF4-72E22BA9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47" y="6377118"/>
            <a:ext cx="344357" cy="3443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1C37C2-220E-C64E-AB20-21508B033A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09469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76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154" y="1825625"/>
            <a:ext cx="10064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– Remember to ad alt text to all imported graphics and images.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07A54D3-287C-3948-AA89-E53C9D689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ASCCC Academic Academy 2020</a:t>
            </a:r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6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legislative-liais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info@asccc.org" TargetMode="External"/><Relationship Id="rId4" Type="http://schemas.openxmlformats.org/officeDocument/2006/relationships/hyperlink" Target="https://asccc.org/liaison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eginfo.legislature.ca.gov/" TargetMode="External"/><Relationship Id="rId3" Type="http://schemas.openxmlformats.org/officeDocument/2006/relationships/hyperlink" Target="http://www.faccc.org/current-legislation/" TargetMode="External"/><Relationship Id="rId7" Type="http://schemas.openxmlformats.org/officeDocument/2006/relationships/hyperlink" Target="http://www.ebudget.ca.gov/" TargetMode="External"/><Relationship Id="rId2" Type="http://schemas.openxmlformats.org/officeDocument/2006/relationships/hyperlink" Target="https://www.asccc.org/directory/legislative-and-advocacy-committe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ao.ca.gov/" TargetMode="External"/><Relationship Id="rId5" Type="http://schemas.openxmlformats.org/officeDocument/2006/relationships/hyperlink" Target="http://ahed.assembly.ca.gov/" TargetMode="External"/><Relationship Id="rId4" Type="http://schemas.openxmlformats.org/officeDocument/2006/relationships/hyperlink" Target="http://www.faccc.org/2018-legislative-and-budgetary-prioriti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info@asccc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eginfo.legislature.ca.gov/faces/billNavClient.xhtml?bill_id=201920200AB2335" TargetMode="External"/><Relationship Id="rId13" Type="http://schemas.openxmlformats.org/officeDocument/2006/relationships/hyperlink" Target="https://leginfo.legislature.ca.gov/faces/billNavClient.xhtml?bill_id=201920200AB3000" TargetMode="External"/><Relationship Id="rId18" Type="http://schemas.openxmlformats.org/officeDocument/2006/relationships/hyperlink" Target="https://leginfo.legislature.ca.gov/faces/billNavClient.xhtml?bill_id=201920200SB1083" TargetMode="External"/><Relationship Id="rId3" Type="http://schemas.openxmlformats.org/officeDocument/2006/relationships/hyperlink" Target="https://leginfo.legislature.ca.gov/faces/billNavClient.xhtml?bill_id=201920200AB1930" TargetMode="External"/><Relationship Id="rId7" Type="http://schemas.openxmlformats.org/officeDocument/2006/relationships/hyperlink" Target="https://leginfo.legislature.ca.gov/faces/billNavClient.xhtml?bill_id=201920200AB2156" TargetMode="External"/><Relationship Id="rId12" Type="http://schemas.openxmlformats.org/officeDocument/2006/relationships/hyperlink" Target="https://leginfo.legislature.ca.gov/faces/billNavClient.xhtml?bill_id=201920200AB2982" TargetMode="External"/><Relationship Id="rId17" Type="http://schemas.openxmlformats.org/officeDocument/2006/relationships/hyperlink" Target="https://leginfo.legislature.ca.gov/faces/billNavClient.xhtml?bill_id=201920200SB1026" TargetMode="External"/><Relationship Id="rId2" Type="http://schemas.openxmlformats.org/officeDocument/2006/relationships/hyperlink" Target="https://leginfo.legislature.ca.gov/faces/billNavClient.xhtml?bill_id=201920200AB1862" TargetMode="External"/><Relationship Id="rId16" Type="http://schemas.openxmlformats.org/officeDocument/2006/relationships/hyperlink" Target="https://leginfo.legislature.ca.gov/faces/billNavClient.xhtml?bill_id=201920200SB987" TargetMode="External"/><Relationship Id="rId20" Type="http://schemas.openxmlformats.org/officeDocument/2006/relationships/hyperlink" Target="https://leginfo.legislature.ca.gov/faces/billNavClient.xhtml?bill_id=201920200SB115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ginfo.legislature.ca.gov/faces/billNavClient.xhtml?bill_id=201920200AB2019" TargetMode="External"/><Relationship Id="rId11" Type="http://schemas.openxmlformats.org/officeDocument/2006/relationships/hyperlink" Target="https://leginfo.legislature.ca.gov/faces/billNavClient.xhtml?bill_id=201920200AB2776" TargetMode="External"/><Relationship Id="rId5" Type="http://schemas.openxmlformats.org/officeDocument/2006/relationships/hyperlink" Target="https://leginfo.legislature.ca.gov/faces/billNavClient.xhtml?bill_id=201920200AB2009" TargetMode="External"/><Relationship Id="rId15" Type="http://schemas.openxmlformats.org/officeDocument/2006/relationships/hyperlink" Target="https://leginfo.legislature.ca.gov/faces/billNavClient.xhtml?bill_id=201920200SB874" TargetMode="External"/><Relationship Id="rId10" Type="http://schemas.openxmlformats.org/officeDocument/2006/relationships/hyperlink" Target="https://leginfo.legislature.ca.gov/faces/billNavClient.xhtml?bill_id=201920200AB2764" TargetMode="External"/><Relationship Id="rId19" Type="http://schemas.openxmlformats.org/officeDocument/2006/relationships/hyperlink" Target="https://leginfo.legislature.ca.gov/faces/billNavClient.xhtml?bill_id=201920200SB1104" TargetMode="External"/><Relationship Id="rId4" Type="http://schemas.openxmlformats.org/officeDocument/2006/relationships/hyperlink" Target="https://leginfo.legislature.ca.gov/faces/billNavClient.xhtml?bill_id=201920200AB1970" TargetMode="External"/><Relationship Id="rId9" Type="http://schemas.openxmlformats.org/officeDocument/2006/relationships/hyperlink" Target="https://leginfo.legislature.ca.gov/faces/billNavClient.xhtml?bill_id=201920200AB2494" TargetMode="External"/><Relationship Id="rId14" Type="http://schemas.openxmlformats.org/officeDocument/2006/relationships/hyperlink" Target="https://leginfo.legislature.ca.gov/faces/billNavClient.xhtml?bill_id=201920200AB33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leginfo.legislature.ca.gov/faces/billTextClient.xhtml?bill_id=201920200AB33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info.legislature.ca.gov/faces/billNavClient.xhtml?bill_id=201920200AB3374" TargetMode="External"/><Relationship Id="rId5" Type="http://schemas.openxmlformats.org/officeDocument/2006/relationships/hyperlink" Target="https://leginfo.legislature.ca.gov/faces/billNavClient.xhtml?bill_id=201920200AB3137" TargetMode="External"/><Relationship Id="rId4" Type="http://schemas.openxmlformats.org/officeDocument/2006/relationships/hyperlink" Target="https://leginfo.legislature.ca.gov/faces/billNavClient.xhtml?bill_id=201920200AB14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136-8A07-5641-9BB4-C3C7D2C0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Legislation in California: What Should I Know as an Academic Senate Leader?</a:t>
            </a:r>
            <a:br>
              <a:rPr lang="en-US" dirty="0"/>
            </a:br>
            <a:r>
              <a:rPr lang="en-US" sz="2200"/>
              <a:t>Breakout Session 2 | 11:45-12:45</a:t>
            </a:r>
          </a:p>
        </p:txBody>
      </p:sp>
    </p:spTree>
    <p:extLst>
      <p:ext uri="{BB962C8B-B14F-4D97-AF65-F5344CB8AC3E}">
        <p14:creationId xmlns:p14="http://schemas.microsoft.com/office/powerpoint/2010/main" val="150882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A1C9-7203-244B-B215-B099BB68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2021-22 Legislative Cycle looking ahead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6032-89E9-6549-BC8A-A1EB824F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349829"/>
            <a:ext cx="4890921" cy="4839835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>
                  <a:lumMod val="75000"/>
                </a:schemeClr>
              </a:buClr>
              <a:buNone/>
            </a:pPr>
            <a:r>
              <a:rPr lang="en-US" b="1">
                <a:solidFill>
                  <a:schemeClr val="tx2"/>
                </a:solidFill>
              </a:rPr>
              <a:t>Typical Cycle – Part 1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2000">
                <a:solidFill>
                  <a:schemeClr val="tx1">
                    <a:lumMod val="75000"/>
                  </a:schemeClr>
                </a:solidFill>
                <a:cs typeface="Arial"/>
              </a:rPr>
              <a:t>January – February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000">
                <a:cs typeface="Arial"/>
              </a:rPr>
              <a:t>A bill is introduced by member of Senate (numbered as SB) or Assembly (numbered as AB). 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2000">
                <a:solidFill>
                  <a:schemeClr val="tx1">
                    <a:lumMod val="75000"/>
                  </a:schemeClr>
                </a:solidFill>
                <a:cs typeface="Arial"/>
              </a:rPr>
              <a:t>March – May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000">
                <a:solidFill>
                  <a:srgbClr val="000000"/>
                </a:solidFill>
                <a:cs typeface="Arial"/>
              </a:rPr>
              <a:t>Amendments – revisions, improvements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000">
                <a:solidFill>
                  <a:srgbClr val="000000"/>
                </a:solidFill>
                <a:cs typeface="Arial"/>
              </a:rPr>
              <a:t>Committees hearings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000">
                <a:solidFill>
                  <a:srgbClr val="000000"/>
                </a:solidFill>
                <a:cs typeface="Arial"/>
              </a:rPr>
              <a:t>Education, Appropriations (fiscal) 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2000">
                <a:solidFill>
                  <a:schemeClr val="tx1">
                    <a:lumMod val="75000"/>
                  </a:schemeClr>
                </a:solidFill>
                <a:cs typeface="Arial"/>
              </a:rPr>
              <a:t>Last week of May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000">
                <a:solidFill>
                  <a:srgbClr val="000000"/>
                </a:solidFill>
                <a:cs typeface="Arial"/>
              </a:rPr>
              <a:t>Bills that make it through go to the floor of the house for vote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92D65-B0B8-994F-B147-5ACCD0E606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Bills to Look for…</a:t>
            </a:r>
          </a:p>
          <a:p>
            <a:r>
              <a:rPr lang="en-US"/>
              <a:t>Amendments to Student Transfer Achievement Reform Act</a:t>
            </a:r>
          </a:p>
          <a:p>
            <a:r>
              <a:rPr lang="en-US"/>
              <a:t>Ethnic Studies</a:t>
            </a:r>
          </a:p>
          <a:p>
            <a:r>
              <a:rPr lang="en-US"/>
              <a:t>Baccalaureate Programs</a:t>
            </a:r>
          </a:p>
          <a:p>
            <a:r>
              <a:rPr lang="en-US"/>
              <a:t>Others…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BC3D9-AA71-2E40-8514-5B3E2E691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CC3F6-A362-2D4A-B64B-3936038F22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73354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A1C9-7203-244B-B215-B099BB68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2021-22 Legislative Cycle looking ahead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6032-89E9-6549-BC8A-A1EB824F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422400"/>
            <a:ext cx="4905436" cy="493395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Clr>
                <a:schemeClr val="tx1">
                  <a:lumMod val="75000"/>
                </a:schemeClr>
              </a:buClr>
              <a:buNone/>
            </a:pPr>
            <a:r>
              <a:rPr lang="en-US" sz="3100" b="1">
                <a:solidFill>
                  <a:schemeClr val="tx2"/>
                </a:solidFill>
              </a:rPr>
              <a:t>Typical Cycle – Part 2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2600">
                <a:solidFill>
                  <a:schemeClr val="tx1">
                    <a:lumMod val="75000"/>
                  </a:schemeClr>
                </a:solidFill>
                <a:cs typeface="Arial"/>
              </a:rPr>
              <a:t>June – August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>
                <a:solidFill>
                  <a:srgbClr val="000000"/>
                </a:solidFill>
                <a:cs typeface="Arial"/>
              </a:rPr>
              <a:t>Same process is repeated in other house 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2600">
                <a:solidFill>
                  <a:schemeClr val="tx1">
                    <a:lumMod val="75000"/>
                  </a:schemeClr>
                </a:solidFill>
                <a:cs typeface="Arial"/>
              </a:rPr>
              <a:t>September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>
                <a:solidFill>
                  <a:srgbClr val="000000"/>
                </a:solidFill>
                <a:cs typeface="Arial"/>
              </a:rPr>
              <a:t>Concurrence 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>
                <a:solidFill>
                  <a:srgbClr val="000000"/>
                </a:solidFill>
                <a:cs typeface="Arial"/>
              </a:rPr>
              <a:t>If both houses pass the bill, then it moves onto the Governor’s desk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2600">
                <a:solidFill>
                  <a:schemeClr val="tx1">
                    <a:lumMod val="75000"/>
                  </a:schemeClr>
                </a:solidFill>
                <a:cs typeface="Arial"/>
              </a:rPr>
              <a:t>October </a:t>
            </a:r>
            <a:r>
              <a:rPr lang="en-US" sz="3200">
                <a:solidFill>
                  <a:schemeClr val="tx1">
                    <a:lumMod val="75000"/>
                  </a:schemeClr>
                </a:solidFill>
                <a:cs typeface="Arial"/>
              </a:rPr>
              <a:t>☛</a:t>
            </a:r>
            <a:r>
              <a:rPr lang="en-US" sz="2600">
                <a:solidFill>
                  <a:schemeClr val="tx1">
                    <a:lumMod val="75000"/>
                  </a:schemeClr>
                </a:solidFill>
                <a:cs typeface="Arial"/>
              </a:rPr>
              <a:t> Governor’s Desk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>
                <a:solidFill>
                  <a:srgbClr val="000000"/>
                </a:solidFill>
                <a:cs typeface="Arial"/>
              </a:rPr>
              <a:t>Veto – reject the bill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>
                <a:solidFill>
                  <a:srgbClr val="000000"/>
                </a:solidFill>
                <a:cs typeface="Arial"/>
              </a:rPr>
              <a:t>Sign – make the bill into law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>
                <a:solidFill>
                  <a:srgbClr val="000000"/>
                </a:solidFill>
                <a:cs typeface="Arial"/>
              </a:rPr>
              <a:t>Ignore – bill becomes law**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>
                <a:solidFill>
                  <a:srgbClr val="000000"/>
                </a:solidFill>
                <a:cs typeface="Arial"/>
              </a:rPr>
              <a:t>House override – 2/3 vote of both houses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>
                <a:solidFill>
                  <a:srgbClr val="000000"/>
                </a:solidFill>
                <a:cs typeface="Arial"/>
              </a:rPr>
              <a:t>Bills go into effect 1 January unless otherwise noted 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92D65-B0B8-994F-B147-5ACCD0E606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2600" b="1">
                <a:solidFill>
                  <a:schemeClr val="tx2"/>
                </a:solidFill>
              </a:rPr>
              <a:t>Committees to watch…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r>
              <a:rPr lang="en-US" sz="2600"/>
              <a:t>Assembly and Senate have similar structures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/>
              <a:t>Committee on Higher Education</a:t>
            </a:r>
          </a:p>
          <a:p>
            <a:pPr lvl="2">
              <a:buClr>
                <a:schemeClr val="tx1">
                  <a:lumMod val="75000"/>
                </a:schemeClr>
              </a:buClr>
            </a:pPr>
            <a:r>
              <a:rPr lang="en-US" sz="2600"/>
              <a:t>Multiple subcommittees on budget and other aspects of Higher Ed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/>
              <a:t>Committee on Higher Ed and the Judiciary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/>
              <a:t>Committee on the Budget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600"/>
              <a:t>Appropriations </a:t>
            </a:r>
          </a:p>
          <a:p>
            <a:pPr lvl="2">
              <a:buClr>
                <a:schemeClr val="tx1">
                  <a:lumMod val="75000"/>
                </a:schemeClr>
              </a:buClr>
            </a:pPr>
            <a:r>
              <a:rPr lang="en-US" sz="2600">
                <a:cs typeface="Gill Sans"/>
              </a:rPr>
              <a:t>The Suspense File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BC3D9-AA71-2E40-8514-5B3E2E691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CC3F6-A362-2D4A-B64B-3936038F22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278251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854C-1784-CF4C-A5A1-751C76AD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4400"/>
              <a:t>The Budget Process</a:t>
            </a:r>
            <a:br>
              <a:rPr lang="en-US"/>
            </a:br>
            <a:r>
              <a:rPr lang="en-US" sz="3100"/>
              <a:t>(July-July)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1C7E-7C30-AA4B-9FE5-B563ABA8BB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A6D26-D6E7-AA48-BF59-8A960B2ACF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CF1D6-D6A1-A74B-84D1-385F40328D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  <p:graphicFrame>
        <p:nvGraphicFramePr>
          <p:cNvPr id="7" name="Content Placeholder 4" descr="Graphic depicting steps of the budget process from July to July" title="Budget Process Graphic">
            <a:extLst>
              <a:ext uri="{FF2B5EF4-FFF2-40B4-BE49-F238E27FC236}">
                <a16:creationId xmlns:a16="http://schemas.microsoft.com/office/drawing/2014/main" id="{159F2B16-7EDE-1948-BF4F-D8B199FDB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814710"/>
              </p:ext>
            </p:extLst>
          </p:nvPr>
        </p:nvGraphicFramePr>
        <p:xfrm>
          <a:off x="966106" y="1567543"/>
          <a:ext cx="10601779" cy="478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89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C44B-759F-2F46-8D1F-042A09F8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4400"/>
              <a:t>The Budget Process</a:t>
            </a:r>
            <a:br>
              <a:rPr lang="en-US"/>
            </a:br>
            <a:r>
              <a:rPr lang="en-US" sz="2700"/>
              <a:t>(in a Typical Year)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1BB56-22DE-6748-9399-ADFB2DC1A9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Department of Finance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Prop 98 Money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Governor’s January Budget (drops by 10 January)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Trailer Bill Language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Governor’s May Revisions (the May Revise)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June 15 Deadline for Legislature -- Must be printed 72 hours ahead of deadline</a:t>
            </a:r>
          </a:p>
          <a:p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8CEE3-86C1-774C-A721-0E7EE60D5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0FE5-46E0-C94C-B0EA-C67A3B8726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62674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3960-A522-5541-A0B0-19B6F0AC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Advocacy on Academic and Professional Matters: Statewide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31B38-5D6D-F245-9925-3DDC67B258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Legislation and Advocacy Committee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Letters in Opposition or Support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Resolutions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Legislative Visits 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Legislative Advocacy Day 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CCB98-8C10-4E4C-95AC-60D5B057C6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Intersegmental Committee of Academic Senates (ICAS) Advocacy Day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Information to Local Legislation Liaisons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ASCCC President, Executive Director, Vice President legislative visits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03F1-2EEB-F649-B2B8-ED13AFB02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2BA48-916B-8E42-AF97-4E303E493C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243596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3960-A522-5541-A0B0-19B6F0AC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Advocacy on Academic and Professional Matters: Statewide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31B38-5D6D-F245-9925-3DDC67B25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518" y="1798320"/>
            <a:ext cx="9642175" cy="4370251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>
                  <a:lumMod val="75000"/>
                </a:schemeClr>
              </a:buClr>
              <a:buNone/>
            </a:pPr>
            <a:r>
              <a:rPr lang="en-US" b="1">
                <a:solidFill>
                  <a:schemeClr val="tx2"/>
                </a:solidFill>
              </a:rPr>
              <a:t>ASCCC Legislative Priorities for 2021 Session: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Transfer Pathways (from 2020)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Faculty Diversity (from 2020)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Expansion of Baccalaureate Degree Programs in Allied Health (from 2020)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Ethnic Studies Graduation Requirement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03F1-2EEB-F649-B2B8-ED13AFB02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2BA48-916B-8E42-AF97-4E303E493C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7213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3960-A522-5541-A0B0-19B6F0AC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Advocacy on Academic and Professional Matters: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31B38-5D6D-F245-9925-3DDC67B258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Be familiar with processes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Meet with local legislators and others involved with budget 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/>
              <a:t>Discuss legislative priorities with your Board of Trustees</a:t>
            </a:r>
          </a:p>
          <a:p>
            <a:pPr>
              <a:buClr>
                <a:srgbClr val="670D34"/>
              </a:buClr>
            </a:pPr>
            <a:r>
              <a:rPr lang="en-US">
                <a:solidFill>
                  <a:schemeClr val="tx2"/>
                </a:solidFill>
                <a:ea typeface="+mj-lt"/>
                <a:cs typeface="+mj-lt"/>
              </a:rPr>
              <a:t>Make sure your academic senate has a </a:t>
            </a:r>
            <a:r>
              <a:rPr lang="en-US">
                <a:solidFill>
                  <a:schemeClr val="tx2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Legislative Liaison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>
                <a:solidFill>
                  <a:schemeClr val="tx2"/>
                </a:solidFill>
                <a:cs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</a:t>
            </a:r>
            <a:r>
              <a:rPr lang="en-US">
                <a:solidFill>
                  <a:schemeClr val="tx2"/>
                </a:solidFill>
                <a:cs typeface="Gill Sans"/>
              </a:rPr>
              <a:t> for the ASCCC legislative liaison listserv by emailing </a:t>
            </a:r>
            <a:r>
              <a:rPr lang="en-US">
                <a:solidFill>
                  <a:schemeClr val="tx2"/>
                </a:solidFill>
                <a:cs typeface="Gill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info@asccc.org</a:t>
            </a:r>
            <a:r>
              <a:rPr lang="en-US">
                <a:solidFill>
                  <a:schemeClr val="tx2"/>
                </a:solidFill>
                <a:cs typeface="Gill Sans"/>
              </a:rPr>
              <a:t> </a:t>
            </a:r>
            <a:endParaRPr lang="en-US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CCB98-8C10-4E4C-95AC-60D5B057C6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>
                <a:cs typeface="Gill Sans"/>
              </a:rPr>
              <a:t>Volunteer to serve on the Legislative and Advocacy Committee and other committees!</a:t>
            </a:r>
            <a:endParaRPr lang="en-US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>
                <a:cs typeface="Gill Sans"/>
              </a:rPr>
              <a:t>Center inclusion, diversity, equity and antiracism in all advocacy endeavors, ensuring we are not perpetuating inequities is vital to every effort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03F1-2EEB-F649-B2B8-ED13AFB02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2BA48-916B-8E42-AF97-4E303E493C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63361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6C1D-208D-D842-8510-5A5D51DD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/>
              <a:t>Legislative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925D-ED45-7A40-9395-16ABA616F4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ASCCC Legislation Information: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https://www.asccc.org/directory/legislative-and-advocacy-committee</a:t>
            </a:r>
            <a:endParaRPr lang="en-US"/>
          </a:p>
          <a:p>
            <a:pPr marL="0" indent="0">
              <a:buNone/>
            </a:pPr>
            <a:r>
              <a:rPr lang="en-US"/>
              <a:t>Under the “Resolutions” tab on this page, all ASCCC resolutions about legislation are listed. </a:t>
            </a:r>
            <a:endParaRPr lang="en-US" sz="2000"/>
          </a:p>
          <a:p>
            <a:pPr marL="0" indent="0">
              <a:buNone/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Faculty Association for California Community Colleges (FACCC) information:</a:t>
            </a:r>
          </a:p>
          <a:p>
            <a:pPr marL="0" indent="0">
              <a:buNone/>
            </a:pPr>
            <a:r>
              <a:rPr lang="en-US" sz="2000">
                <a:hlinkClick r:id="rId3"/>
              </a:rPr>
              <a:t>http://www.faccc.org/current-legislation/</a:t>
            </a:r>
            <a:endParaRPr lang="en-US" sz="2000"/>
          </a:p>
          <a:p>
            <a:pPr marL="0" indent="0">
              <a:buNone/>
            </a:pPr>
            <a:r>
              <a:rPr lang="en-US" sz="2000">
                <a:hlinkClick r:id="rId4"/>
              </a:rPr>
              <a:t>http://www.faccc.org/2018-legislative-and-budgetary-priorities/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/>
              <a:t>The Assembly Committee on Higher Education:</a:t>
            </a:r>
          </a:p>
          <a:p>
            <a:pPr marL="0" indent="0">
              <a:buNone/>
            </a:pPr>
            <a:r>
              <a:rPr lang="en-US">
                <a:hlinkClick r:id="rId5"/>
              </a:rPr>
              <a:t>http://ahed.assembly.ca.gov</a:t>
            </a:r>
            <a:endParaRPr lang="en-US"/>
          </a:p>
          <a:p>
            <a:pPr marL="0" indent="0">
              <a:buNone/>
            </a:pPr>
            <a:r>
              <a:rPr lang="en-US"/>
              <a:t>The Legislative Analyst Office (LAO):</a:t>
            </a:r>
          </a:p>
          <a:p>
            <a:pPr marL="0" indent="0">
              <a:buNone/>
            </a:pPr>
            <a:r>
              <a:rPr lang="en-US">
                <a:hlinkClick r:id="rId6"/>
              </a:rPr>
              <a:t>http://www.lao.ca.gov</a:t>
            </a:r>
            <a:endParaRPr lang="en-US"/>
          </a:p>
          <a:p>
            <a:pPr marL="0" indent="0">
              <a:buNone/>
            </a:pPr>
            <a:r>
              <a:rPr lang="en-US"/>
              <a:t>The Department of Finance Budget Page:</a:t>
            </a:r>
          </a:p>
          <a:p>
            <a:pPr marL="0" indent="0">
              <a:buNone/>
            </a:pPr>
            <a:r>
              <a:rPr lang="en-US">
                <a:hlinkClick r:id="rId7"/>
              </a:rPr>
              <a:t>http://www.ebudget.ca.gov</a:t>
            </a:r>
            <a:endParaRPr lang="en-US"/>
          </a:p>
          <a:p>
            <a:pPr marL="0" indent="0">
              <a:buNone/>
            </a:pPr>
            <a:r>
              <a:rPr lang="en-US"/>
              <a:t>Legislation Information, including bill status:</a:t>
            </a:r>
          </a:p>
          <a:p>
            <a:pPr marL="0" indent="0">
              <a:buNone/>
            </a:pPr>
            <a:r>
              <a:rPr lang="en-US">
                <a:hlinkClick r:id="rId8"/>
              </a:rPr>
              <a:t>https://leginfo.legislature.ca.gov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EABEF-66A5-9244-9C42-941E60E40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5F9B1-411D-E54A-B306-785B97E264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365990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A73E-C4B5-9B4E-BEA0-F3885F9D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0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32A56-322B-BF4C-B8D1-22AA7D27B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Gill Sans"/>
              </a:rPr>
              <a:t>Additional questions?</a:t>
            </a:r>
          </a:p>
          <a:p>
            <a:r>
              <a:rPr lang="en-US" dirty="0">
                <a:cs typeface="Gill Sans"/>
              </a:rPr>
              <a:t>Email </a:t>
            </a:r>
            <a:r>
              <a:rPr lang="en-US" dirty="0">
                <a:cs typeface="Gill Sans"/>
                <a:hlinkClick r:id="rId2"/>
              </a:rPr>
              <a:t>info@asccc.org</a:t>
            </a:r>
            <a:endParaRPr lang="en-US">
              <a:cs typeface="Gill Sans"/>
            </a:endParaRPr>
          </a:p>
          <a:p>
            <a:endParaRPr lang="en-US"/>
          </a:p>
          <a:p>
            <a:pPr algn="ctr"/>
            <a:endParaRPr lang="en-US"/>
          </a:p>
          <a:p>
            <a:r>
              <a:rPr lang="en-US" sz="5000" b="1" dirty="0">
                <a:solidFill>
                  <a:schemeClr val="tx1">
                    <a:lumMod val="75000"/>
                  </a:schemeClr>
                </a:solidFill>
                <a:cs typeface="Gill Sans"/>
              </a:rPr>
              <a:t>Thank You!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2542E-6DBF-F042-8C59-C0233FCF37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55AAD-5707-9146-BCAB-944539AE14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  <p:pic>
        <p:nvPicPr>
          <p:cNvPr id="6" name="Picture 5" descr="Photograph of the Sacramento Capitol building, including the dome, from south facing side of the building.&#10;" title="Sacramento Capitol Building ">
            <a:extLst>
              <a:ext uri="{FF2B5EF4-FFF2-40B4-BE49-F238E27FC236}">
                <a16:creationId xmlns:a16="http://schemas.microsoft.com/office/drawing/2014/main" id="{9E8E50FF-1FD7-B740-9E0C-7221DE9CF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897" y="2662568"/>
            <a:ext cx="3515286" cy="37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8AF2-717D-AA4F-B910-D2FCAC26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/>
              <a:t>2020 Dead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0BC1C-4A55-A544-A903-FC2A45381A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>
                <a:hlinkClick r:id="rId2"/>
              </a:rPr>
              <a:t>AB1862</a:t>
            </a:r>
            <a:r>
              <a:rPr lang="en-US" b="1"/>
              <a:t> (Santiago): CSU Tuition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3"/>
              </a:rPr>
              <a:t>AB1930</a:t>
            </a:r>
            <a:r>
              <a:rPr lang="en-US" b="1"/>
              <a:t> (Medina): Student Eligibility Requirements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4"/>
              </a:rPr>
              <a:t>AB1970</a:t>
            </a:r>
            <a:r>
              <a:rPr lang="en-US" b="1"/>
              <a:t> (Jones-Sawyer): Pilot Program for Free Tuition and Fees: Working Group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5"/>
              </a:rPr>
              <a:t>AB2009</a:t>
            </a:r>
            <a:r>
              <a:rPr lang="en-US" b="1"/>
              <a:t> (Cunningham):  Human Trafficking Awareness Training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6"/>
              </a:rPr>
              <a:t>AB2019</a:t>
            </a:r>
            <a:r>
              <a:rPr lang="en-US" b="1"/>
              <a:t> (Holden): CCAP Agreements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7"/>
              </a:rPr>
              <a:t>AB2156</a:t>
            </a:r>
            <a:r>
              <a:rPr lang="en-US" b="1"/>
              <a:t> (E. Garcia): Concurrent award of associate degree and high school diploma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8"/>
              </a:rPr>
              <a:t>AB2335</a:t>
            </a:r>
            <a:r>
              <a:rPr lang="en-US" b="1"/>
              <a:t> (Rivas):  Community Colleges: Student Equity Plans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9"/>
              </a:rPr>
              <a:t>AB2494</a:t>
            </a:r>
            <a:r>
              <a:rPr lang="en-US" b="1"/>
              <a:t> (Choi): Course credit for prior military education, training, and service.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10"/>
              </a:rPr>
              <a:t>AB2764</a:t>
            </a:r>
            <a:r>
              <a:rPr lang="en-US" b="1"/>
              <a:t> (Gloria): Waiver of Open Course Provisions: military personnel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11"/>
              </a:rPr>
              <a:t>AB2776</a:t>
            </a:r>
            <a:r>
              <a:rPr lang="en-US" b="1"/>
              <a:t> (Lackey):  Statewide baccalaureate pilot program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12"/>
              </a:rPr>
              <a:t>AB2982</a:t>
            </a:r>
            <a:r>
              <a:rPr lang="en-US" b="1"/>
              <a:t> (Salas): Textbook Affordability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13"/>
              </a:rPr>
              <a:t>AB3000</a:t>
            </a:r>
            <a:r>
              <a:rPr lang="en-US" b="1"/>
              <a:t> (Frazier): Credit for Prior Learning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14"/>
              </a:rPr>
              <a:t>AB3310</a:t>
            </a:r>
            <a:r>
              <a:rPr lang="en-US" b="1"/>
              <a:t> (</a:t>
            </a:r>
            <a:r>
              <a:rPr lang="en-US" b="1" err="1"/>
              <a:t>Muratsuchi</a:t>
            </a:r>
            <a:r>
              <a:rPr lang="en-US" b="1"/>
              <a:t>): Ethnic Studies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15"/>
              </a:rPr>
              <a:t>SB874</a:t>
            </a:r>
            <a:r>
              <a:rPr lang="en-US" b="1"/>
              <a:t> (Hill): Baccalaureate Degrees</a:t>
            </a:r>
          </a:p>
          <a:p>
            <a:pPr marL="0" indent="0">
              <a:buNone/>
            </a:pPr>
            <a:r>
              <a:rPr lang="en-US" b="1" u="sng">
                <a:hlinkClick r:id="rId16"/>
              </a:rPr>
              <a:t>SB987</a:t>
            </a:r>
            <a:r>
              <a:rPr lang="en-US" b="1"/>
              <a:t> (Hurtado): Premedical Pathway Pilot Program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17"/>
              </a:rPr>
              <a:t>SB1026</a:t>
            </a:r>
            <a:r>
              <a:rPr lang="en-US" b="1"/>
              <a:t> (Wilk): Statewide Baccalaureate Degree Pilot Program</a:t>
            </a:r>
            <a:r>
              <a:rPr lang="en-US" sz="2000"/>
              <a:t> </a:t>
            </a:r>
          </a:p>
          <a:p>
            <a:pPr marL="0" indent="0">
              <a:buNone/>
            </a:pPr>
            <a:r>
              <a:rPr lang="en-US" b="1" u="sng">
                <a:hlinkClick r:id="rId18"/>
              </a:rPr>
              <a:t>SB1083</a:t>
            </a:r>
            <a:r>
              <a:rPr lang="en-US" b="1"/>
              <a:t> (Pan): Mental Health Counselors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19"/>
              </a:rPr>
              <a:t>SB1104</a:t>
            </a:r>
            <a:r>
              <a:rPr lang="en-US" b="1"/>
              <a:t> (Hill): Statewide Baccalaureate Degree Program</a:t>
            </a:r>
            <a:endParaRPr lang="en-US"/>
          </a:p>
          <a:p>
            <a:pPr marL="0" indent="0">
              <a:buNone/>
            </a:pPr>
            <a:r>
              <a:rPr lang="en-US" b="1" u="sng">
                <a:hlinkClick r:id="rId20"/>
              </a:rPr>
              <a:t>SB1155</a:t>
            </a:r>
            <a:r>
              <a:rPr lang="en-US" b="1"/>
              <a:t> (Hertzberg): LACCD Pilot Program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B9AE4-94E4-FB43-9608-523725D30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32C45-CBFC-DF49-941C-A1149255CC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206667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214F-4BEE-F743-9EF9-7EE102E2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200" dirty="0">
                <a:latin typeface="Palatino"/>
              </a:rPr>
              <a:t>Legislative and Advocacy Committee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5F1D-ECD3-A440-839A-F9C26181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dirty="0">
              <a:cs typeface="Gill Sans"/>
            </a:endParaRPr>
          </a:p>
          <a:p>
            <a:pPr algn="ctr"/>
            <a:r>
              <a:rPr lang="en-US" dirty="0">
                <a:cs typeface="Gill Sans"/>
              </a:rPr>
              <a:t>Dolores Davison, ASCCC President</a:t>
            </a:r>
            <a:endParaRPr lang="en-US"/>
          </a:p>
          <a:p>
            <a:pPr algn="ctr"/>
            <a:r>
              <a:rPr lang="en-US" dirty="0">
                <a:cs typeface="Gill Sans"/>
              </a:rPr>
              <a:t>Ginni May, ASCCC Vice President, Chair</a:t>
            </a:r>
          </a:p>
          <a:p>
            <a:pPr algn="ctr"/>
            <a:r>
              <a:rPr lang="en-US" dirty="0">
                <a:cs typeface="Gill Sans"/>
              </a:rPr>
              <a:t>Adrienne C. Brown, Los Angeles Harbor College</a:t>
            </a:r>
          </a:p>
          <a:p>
            <a:pPr algn="ctr"/>
            <a:r>
              <a:rPr lang="en-US" dirty="0">
                <a:cs typeface="Gill Sans"/>
              </a:rPr>
              <a:t>Geoffrey Dyer, Taft College</a:t>
            </a:r>
          </a:p>
          <a:p>
            <a:pPr algn="ctr"/>
            <a:r>
              <a:rPr lang="en-US" dirty="0">
                <a:cs typeface="Gill Sans"/>
              </a:rPr>
              <a:t>Christopher Howerton, Woodland Community College</a:t>
            </a:r>
          </a:p>
          <a:p>
            <a:pPr algn="ctr"/>
            <a:r>
              <a:rPr lang="en-US" dirty="0">
                <a:cs typeface="Gill Sans"/>
              </a:rPr>
              <a:t>Alexis </a:t>
            </a:r>
            <a:r>
              <a:rPr lang="en-US" dirty="0" err="1">
                <a:cs typeface="Gill Sans"/>
              </a:rPr>
              <a:t>Litzky</a:t>
            </a:r>
            <a:r>
              <a:rPr lang="en-US" dirty="0">
                <a:cs typeface="Gill Sans"/>
              </a:rPr>
              <a:t>, City College of San Francisco</a:t>
            </a:r>
          </a:p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E3CA1-02D9-804F-9963-EF413F19A7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89974-8AAC-AA42-B81A-BEA670FA5F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379603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20D3-8C1F-DC4F-B2E0-E56B0DC0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5D23-F8BC-B04A-8D1B-9F8DCACD8E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After an unprecedented ending to the 2019-20 two-year legislative cycle, what will happen during the next two-year cycle, 2021-22? During this session the presenters will include a review some of the highlights from 2019-20, a glimpse into what might be expected for the 2021-22 cycle, an outline of the legislative and budget processes, and a discussion on how academic senate leaders can leverage their roles to influence and impact statewide legislation through advocacy on academic and professional matters.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4B827-76AC-3347-8A4C-239F2B2FBE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922D9-8FAA-0C48-913F-0B0CEBB335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3250A-0025-7A47-ACFE-C849392B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82" y="4304507"/>
            <a:ext cx="3497796" cy="14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4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9AD5-F714-E14C-94C8-152CBE47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8F9F-8B65-1748-A786-9C575E230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19"/>
            <a:ext cx="6037550" cy="4442823"/>
          </a:xfrm>
        </p:spPr>
        <p:txBody>
          <a:bodyPr/>
          <a:lstStyle/>
          <a:p>
            <a:r>
              <a:rPr lang="en-US"/>
              <a:t>The California Legislative Cycle</a:t>
            </a:r>
          </a:p>
          <a:p>
            <a:r>
              <a:rPr lang="en-US"/>
              <a:t>The 2019-20 Legislative Cycle in review</a:t>
            </a:r>
          </a:p>
          <a:p>
            <a:r>
              <a:rPr lang="en-US"/>
              <a:t>The 2021-22 Legislative Cycle looking ahead</a:t>
            </a:r>
          </a:p>
          <a:p>
            <a:r>
              <a:rPr lang="en-US"/>
              <a:t>Budget Process</a:t>
            </a:r>
          </a:p>
          <a:p>
            <a:r>
              <a:rPr lang="en-US"/>
              <a:t>Advocacy on Academic and Professional matters</a:t>
            </a:r>
          </a:p>
          <a:p>
            <a:pPr lvl="1"/>
            <a:r>
              <a:rPr lang="en-US"/>
              <a:t>Statewide</a:t>
            </a:r>
          </a:p>
          <a:p>
            <a:pPr lvl="1"/>
            <a:r>
              <a:rPr lang="en-US"/>
              <a:t>Locally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1E194-7BCB-0E43-83FF-80C934935C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8C1B3-DA8C-7745-BDC5-2D2EA1E6AD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4F09A-BA90-B14F-9C22-A7CEBCC41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460" y="2512638"/>
            <a:ext cx="4218470" cy="22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8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D9CA-6E2D-C34D-AB0D-2F0306A0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/>
              <a:t>The California Legislative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C28BE-CFB8-4642-9E47-BEADFC7A7A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Legislative Branch of the California State Government is composed of the State Assembly, the State Senate, and several other departments. </a:t>
            </a:r>
          </a:p>
          <a:p>
            <a:r>
              <a:rPr lang="en-US"/>
              <a:t>This branch of government holds the principal lawmaking powers of the state. </a:t>
            </a:r>
          </a:p>
          <a:p>
            <a:r>
              <a:rPr lang="en-US"/>
              <a:t>On average, the Legislature will propose, analyze, and debate </a:t>
            </a:r>
            <a:r>
              <a:rPr lang="en-US" b="1"/>
              <a:t>over 5,000 bills</a:t>
            </a:r>
            <a:r>
              <a:rPr lang="en-US"/>
              <a:t> in a </a:t>
            </a:r>
            <a:r>
              <a:rPr lang="en-US" b="1"/>
              <a:t>two-year</a:t>
            </a:r>
            <a:r>
              <a:rPr lang="en-US"/>
              <a:t> session.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b="1"/>
              <a:t>Assembly Members and Senators are limited to introducing fifty and forty bills (each, respectively) per two-year session. </a:t>
            </a:r>
            <a:endParaRPr lang="en-US"/>
          </a:p>
          <a:p>
            <a:pPr marL="0" indent="0" algn="ctr">
              <a:buNone/>
            </a:pPr>
            <a:r>
              <a:rPr lang="en-US">
                <a:solidFill>
                  <a:srgbClr val="00B050"/>
                </a:solidFill>
                <a:cs typeface="Gill Sans"/>
              </a:rPr>
              <a:t>Possible 5,600 bills per two-year cycle (80x50+40x40=5600)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6FBB0-EF72-F34B-8503-E3489BA28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27E4E-B73B-E84C-8E33-FF1F6D3A23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375817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E4F9-C675-114E-BF52-B68B877F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/>
              <a:t>California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C2EB-1EE0-AD40-9263-E79FAC31A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0079" y="2061815"/>
            <a:ext cx="6355224" cy="3963824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Other than the legislative process, laws are changed by:</a:t>
            </a:r>
          </a:p>
          <a:p>
            <a:r>
              <a:rPr lang="en-US"/>
              <a:t>State ballot</a:t>
            </a:r>
          </a:p>
          <a:p>
            <a:pPr lvl="1"/>
            <a:r>
              <a:rPr lang="en-US"/>
              <a:t>Initiative process – requires just over 50%</a:t>
            </a:r>
          </a:p>
          <a:p>
            <a:pPr lvl="1"/>
            <a:r>
              <a:rPr lang="en-US">
                <a:cs typeface="Arial"/>
              </a:rPr>
              <a:t>Constitutional Amendment – 2/3 majority</a:t>
            </a:r>
          </a:p>
          <a:p>
            <a:r>
              <a:rPr lang="en-US">
                <a:cs typeface="Arial"/>
              </a:rPr>
              <a:t>Budget process</a:t>
            </a:r>
          </a:p>
          <a:p>
            <a:pPr lvl="1"/>
            <a:r>
              <a:rPr lang="en-US">
                <a:cs typeface="Arial"/>
              </a:rPr>
              <a:t> Trailer Bill – AB and SB annual for each house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D15C4-F851-CA43-965E-78819A33D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92DD4-E00E-A64B-9E5F-680B8BD784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4C38C-2F52-9C4D-81B7-8281FC1A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030" y="2203362"/>
            <a:ext cx="3294646" cy="26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4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576F-5079-4C42-9EB4-E4337F53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/>
              <a:t>Curriculum in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AC57-3248-DB44-861D-AFE216765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579" y="1619026"/>
            <a:ext cx="10031507" cy="45988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Legislators increasingly interested in impacting education through legislation at all levels, including the California Community Colleges. </a:t>
            </a:r>
            <a:endParaRPr lang="en-US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Examples of bills…</a:t>
            </a:r>
          </a:p>
          <a:p>
            <a:pPr lvl="1"/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SB 850 (Block, 2014) – Baccalaureate Degrees</a:t>
            </a:r>
          </a:p>
          <a:p>
            <a:pPr lvl="1"/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AB 1985 (Williams, 2016) – Advanced Placement Exams</a:t>
            </a:r>
          </a:p>
          <a:p>
            <a:pPr lvl="1"/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AB 440 (Beall, 2009) – Transfer Degree</a:t>
            </a:r>
          </a:p>
          <a:p>
            <a:pPr lvl="1"/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SB 1440 (Padilla, 2010), SB 440 (Padilla, 2013) – ADTs</a:t>
            </a:r>
          </a:p>
          <a:p>
            <a:pPr lvl="1"/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AB 705 (Irwin, 2017) – English, Mathematics, ESL placement</a:t>
            </a:r>
          </a:p>
          <a:p>
            <a:pPr lvl="1"/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AB 1460 (Weber, 2019) – Ethnic Studies in CSU</a:t>
            </a:r>
          </a:p>
          <a:p>
            <a:pPr lvl="1"/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AB 1930 (Medina, 2020) – CSU/UC Student requirement changes</a:t>
            </a:r>
          </a:p>
          <a:p>
            <a:pPr lvl="1"/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AB 3310 (Muratsuchi, 2020) – Ethnic Studies in CCC</a:t>
            </a:r>
          </a:p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Legislation in recent years has had significant curricular impacts.</a:t>
            </a:r>
          </a:p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cs typeface="Gill Sans"/>
              </a:rPr>
              <a:t>Resolution for Consideration by the delegates: F20 6.01 Oppose Legislation of Curriculum without Inclusion of Academic Senate</a:t>
            </a:r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26BB-861E-6544-9B56-8270FB886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75576-C37E-254E-9FA7-6308CB1905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394998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2DA4-79A3-B647-9081-D75D6FFB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2019-20 Legislative Cycle in review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02C62-71D7-C648-9C30-147B006DD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8134" y="1406434"/>
            <a:ext cx="4922537" cy="43913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000" b="1">
                <a:solidFill>
                  <a:schemeClr val="tx2"/>
                </a:solidFill>
              </a:rPr>
              <a:t>Bills in 2019</a:t>
            </a:r>
          </a:p>
          <a:p>
            <a:r>
              <a:rPr lang="en-US" sz="2000"/>
              <a:t>AB 30 (Holden, 2019) -- Expansion of Dual Enrollment </a:t>
            </a:r>
            <a:r>
              <a:rPr lang="en-US" sz="2000">
                <a:solidFill>
                  <a:schemeClr val="accent2"/>
                </a:solidFill>
              </a:rPr>
              <a:t>(passed)</a:t>
            </a:r>
          </a:p>
          <a:p>
            <a:r>
              <a:rPr lang="en-US" sz="2000"/>
              <a:t>AB 968 (Garcia, 2019) – Naturalist Pathway Curriculum </a:t>
            </a:r>
            <a:r>
              <a:rPr lang="en-US" sz="2000">
                <a:solidFill>
                  <a:schemeClr val="accent2"/>
                </a:solidFill>
              </a:rPr>
              <a:t>(died)</a:t>
            </a:r>
          </a:p>
          <a:p>
            <a:r>
              <a:rPr lang="en-US" sz="2000"/>
              <a:t>AB 1460 (Weber, 2019) – Ethnic Studies Requirement in California State Universities </a:t>
            </a:r>
            <a:r>
              <a:rPr lang="en-US" sz="2000">
                <a:solidFill>
                  <a:schemeClr val="accent2"/>
                </a:solidFill>
              </a:rPr>
              <a:t>(two-year bill)</a:t>
            </a:r>
          </a:p>
          <a:p>
            <a:r>
              <a:rPr lang="en-US" sz="2000"/>
              <a:t>AB 1512 (Carrillo, 2019) – International Baccalaureate General Education Credit </a:t>
            </a:r>
            <a:r>
              <a:rPr lang="en-US" sz="2000">
                <a:solidFill>
                  <a:schemeClr val="accent2"/>
                </a:solidFill>
              </a:rPr>
              <a:t>(two-year bill)</a:t>
            </a:r>
          </a:p>
          <a:p>
            <a:r>
              <a:rPr lang="en-US" sz="2000">
                <a:cs typeface="Gill Sans"/>
              </a:rPr>
              <a:t>SB 462 (Stern, 2019) – Forestland Restoration Curriculum </a:t>
            </a:r>
            <a:r>
              <a:rPr lang="en-US" sz="2000">
                <a:solidFill>
                  <a:schemeClr val="accent2"/>
                </a:solidFill>
                <a:cs typeface="Gill Sans"/>
              </a:rPr>
              <a:t>(died)</a:t>
            </a:r>
          </a:p>
          <a:p>
            <a:r>
              <a:rPr lang="en-US" sz="2000">
                <a:cs typeface="Gill Sans"/>
              </a:rPr>
              <a:t>SB 484 (Portantino, 2019) – Auto awarding of degrees </a:t>
            </a:r>
            <a:r>
              <a:rPr lang="en-US" sz="2000">
                <a:solidFill>
                  <a:schemeClr val="accent2"/>
                </a:solidFill>
                <a:cs typeface="Gill Sans"/>
              </a:rPr>
              <a:t>(died)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2D970-5D6F-4548-9C0D-3BA93BEAC2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/>
              <a:t>By the numbers in 2019 (January-September)</a:t>
            </a:r>
          </a:p>
          <a:p>
            <a:endParaRPr lang="en-US"/>
          </a:p>
          <a:p>
            <a:r>
              <a:rPr lang="en-US"/>
              <a:t>2625 bills introduced (166 in higher </a:t>
            </a:r>
            <a:r>
              <a:rPr lang="en-US" err="1"/>
              <a:t>ed</a:t>
            </a:r>
            <a:r>
              <a:rPr lang="en-US"/>
              <a:t>)</a:t>
            </a:r>
          </a:p>
          <a:p>
            <a:r>
              <a:rPr lang="en-US"/>
              <a:t>1042 sent to Governor (870 became law, 172 vetoed)</a:t>
            </a:r>
          </a:p>
          <a:p>
            <a:r>
              <a:rPr lang="en-US"/>
              <a:t>85 bills signed into law effect CCCs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3F30F-0226-6C4E-9915-0DD15CB08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D937D-1377-EB4E-9FEA-85BE9C119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68754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4CAA7F03-1F1C-452B-8E90-24BFCA80F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47" y="5589420"/>
            <a:ext cx="853752" cy="598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52DA4-79A3-B647-9081-D75D6FFB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2019-20 Legislative Cycle in review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02C62-71D7-C648-9C30-147B006DD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320800"/>
            <a:ext cx="4922537" cy="4868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200" b="1">
                <a:solidFill>
                  <a:srgbClr val="002060"/>
                </a:solidFill>
              </a:rPr>
              <a:t>Bills in 2020</a:t>
            </a:r>
          </a:p>
          <a:p>
            <a:pPr marL="0" indent="0">
              <a:buNone/>
            </a:pPr>
            <a:r>
              <a:rPr lang="en-US" sz="2200" b="1">
                <a:solidFill>
                  <a:srgbClr val="002060"/>
                </a:solidFill>
              </a:rPr>
              <a:t>Passed:</a:t>
            </a:r>
          </a:p>
          <a:p>
            <a:pPr marL="0" indent="0">
              <a:buNone/>
            </a:pPr>
            <a:r>
              <a:rPr lang="en-US" sz="2200" u="sng">
                <a:cs typeface="Gill Sans"/>
                <a:hlinkClick r:id="rId4"/>
              </a:rPr>
              <a:t>AB1460</a:t>
            </a:r>
            <a:r>
              <a:rPr lang="en-US" sz="2200">
                <a:cs typeface="Gill Sans"/>
              </a:rPr>
              <a:t> (Weber): CSU Graduation Requirement: Ethnic Studies </a:t>
            </a:r>
            <a:endParaRPr lang="en-US" sz="2200"/>
          </a:p>
          <a:p>
            <a:pPr marL="0" indent="0">
              <a:buNone/>
            </a:pPr>
            <a:r>
              <a:rPr lang="en-US" sz="2200" u="sng">
                <a:cs typeface="Gill Sans"/>
                <a:hlinkClick r:id="rId5"/>
              </a:rPr>
              <a:t>AB3137</a:t>
            </a:r>
            <a:r>
              <a:rPr lang="en-US" sz="2200">
                <a:cs typeface="Gill Sans"/>
              </a:rPr>
              <a:t> (</a:t>
            </a:r>
            <a:r>
              <a:rPr lang="en-US" sz="2200" err="1">
                <a:cs typeface="Gill Sans"/>
              </a:rPr>
              <a:t>Voepel</a:t>
            </a:r>
            <a:r>
              <a:rPr lang="en-US" sz="2200">
                <a:cs typeface="Gill Sans"/>
              </a:rPr>
              <a:t>): College Promise: Members of the Armed Forces</a:t>
            </a:r>
          </a:p>
          <a:p>
            <a:pPr marL="0" indent="0">
              <a:buNone/>
            </a:pPr>
            <a:r>
              <a:rPr lang="en-US" sz="2200" u="sng">
                <a:cs typeface="Gill Sans"/>
                <a:hlinkClick r:id="rId6"/>
              </a:rPr>
              <a:t>AB3374</a:t>
            </a:r>
            <a:r>
              <a:rPr lang="en-US" sz="2200">
                <a:cs typeface="Gill Sans"/>
              </a:rPr>
              <a:t> (Committee on Higher Ed): Nursing</a:t>
            </a:r>
          </a:p>
          <a:p>
            <a:pPr marL="0" indent="0">
              <a:buNone/>
            </a:pPr>
            <a:r>
              <a:rPr lang="en-US" sz="2200" b="1">
                <a:solidFill>
                  <a:srgbClr val="002060"/>
                </a:solidFill>
              </a:rPr>
              <a:t>Vetoed:</a:t>
            </a:r>
          </a:p>
          <a:p>
            <a:pPr marL="0" indent="0">
              <a:buNone/>
            </a:pPr>
            <a:r>
              <a:rPr lang="en-US" sz="2200" u="sng">
                <a:cs typeface="Gill Sans"/>
                <a:hlinkClick r:id="rId7"/>
              </a:rPr>
              <a:t>AB331</a:t>
            </a:r>
            <a:r>
              <a:rPr lang="en-US" sz="2200">
                <a:cs typeface="Gill Sans"/>
              </a:rPr>
              <a:t> (Medina): Pupil instruction: high school graduation requirements: ethnic studies.</a:t>
            </a:r>
          </a:p>
          <a:p>
            <a:pPr marL="0" indent="0">
              <a:buNone/>
            </a:pPr>
            <a:r>
              <a:rPr lang="en-US" sz="2200" b="1">
                <a:cs typeface="Gill Sans"/>
              </a:rPr>
              <a:t>Died: 19 Bills (see last slide) </a:t>
            </a:r>
            <a:endParaRPr lang="en-US" sz="2200"/>
          </a:p>
          <a:p>
            <a:pPr marL="0" indent="0">
              <a:buNone/>
            </a:pPr>
            <a:endParaRPr lang="en-US" sz="22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2D970-5D6F-4548-9C0D-3BA93BEAC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8229" y="1422400"/>
            <a:ext cx="5008911" cy="49339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>
                <a:solidFill>
                  <a:schemeClr val="tx2"/>
                </a:solidFill>
              </a:rPr>
              <a:t>Augmented Cycle due to COVID-19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Priority was given to bills that:</a:t>
            </a:r>
          </a:p>
          <a:p>
            <a:pPr lvl="0"/>
            <a:r>
              <a:rPr lang="en-US"/>
              <a:t>Absolutely must pass this year;</a:t>
            </a:r>
          </a:p>
          <a:p>
            <a:pPr lvl="0"/>
            <a:r>
              <a:rPr lang="en-US"/>
              <a:t>Directly related to Covid-19;</a:t>
            </a:r>
          </a:p>
          <a:p>
            <a:pPr lvl="0"/>
            <a:r>
              <a:rPr lang="en-US"/>
              <a:t>Alleviates homelessness; or</a:t>
            </a:r>
          </a:p>
          <a:p>
            <a:pPr lvl="0"/>
            <a:r>
              <a:rPr lang="en-US"/>
              <a:t>Related to wildfire preparedness or response to PG&amp;E bankruptcy.</a:t>
            </a:r>
          </a:p>
          <a:p>
            <a:pPr marL="0" indent="0">
              <a:buNone/>
            </a:pPr>
            <a:r>
              <a:rPr lang="en-US" u="sng"/>
              <a:t>Calendar (revised July 24, 2020):</a:t>
            </a:r>
            <a:endParaRPr lang="en-US"/>
          </a:p>
          <a:p>
            <a:r>
              <a:rPr lang="en-US"/>
              <a:t>August 31, 2020: Last day for each house to pass bills.</a:t>
            </a:r>
          </a:p>
          <a:p>
            <a:r>
              <a:rPr lang="en-US"/>
              <a:t>September 30, 2020: Last day for Governor to sign or veto bills </a:t>
            </a:r>
          </a:p>
          <a:p>
            <a:r>
              <a:rPr lang="en-US"/>
              <a:t>October 1, 2020: Bills enacted on or before this date go into effect January 1, 2021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3F30F-0226-6C4E-9915-0DD15CB08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D937D-1377-EB4E-9FEA-85BE9C119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3969588207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lenary Fall 2020 2">
      <a:dk1>
        <a:srgbClr val="891146"/>
      </a:dk1>
      <a:lt1>
        <a:srgbClr val="FFFFFF"/>
      </a:lt1>
      <a:dk2>
        <a:srgbClr val="000000"/>
      </a:dk2>
      <a:lt2>
        <a:srgbClr val="FEF2D3"/>
      </a:lt2>
      <a:accent1>
        <a:srgbClr val="182354"/>
      </a:accent1>
      <a:accent2>
        <a:srgbClr val="3F6C0D"/>
      </a:accent2>
      <a:accent3>
        <a:srgbClr val="5A7FC3"/>
      </a:accent3>
      <a:accent4>
        <a:srgbClr val="FFF1DA"/>
      </a:accent4>
      <a:accent5>
        <a:srgbClr val="F17B48"/>
      </a:accent5>
      <a:accent6>
        <a:srgbClr val="1598C5"/>
      </a:accent6>
      <a:hlink>
        <a:srgbClr val="054590"/>
      </a:hlink>
      <a:folHlink>
        <a:srgbClr val="2E60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lenary 2020 Fall 200929 ppt template" id="{B58B4A00-53B3-A645-B39D-D484189649EE}" vid="{5A1D03CB-9839-494C-A394-DE9AA833AE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0</TotalTime>
  <Words>1820</Words>
  <Application>Microsoft Macintosh PowerPoint</Application>
  <PresentationFormat>Widescreen</PresentationFormat>
  <Paragraphs>284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</vt:lpstr>
      <vt:lpstr>Palatino</vt:lpstr>
      <vt:lpstr>ASCCC Curriculum Inst. 2020 Theme</vt:lpstr>
      <vt:lpstr>Legislation in California: What Should I Know as an Academic Senate Leader? Breakout Session 2 | 11:45-12:45</vt:lpstr>
      <vt:lpstr>Legislative and Advocacy Committee</vt:lpstr>
      <vt:lpstr>Description</vt:lpstr>
      <vt:lpstr>Overview</vt:lpstr>
      <vt:lpstr>The California Legislative Cycle</vt:lpstr>
      <vt:lpstr>California Law</vt:lpstr>
      <vt:lpstr>Curriculum in Legislation</vt:lpstr>
      <vt:lpstr>The 2019-20 Legislative Cycle in review </vt:lpstr>
      <vt:lpstr>The 2019-20 Legislative Cycle in review </vt:lpstr>
      <vt:lpstr>The 2021-22 Legislative Cycle looking ahead </vt:lpstr>
      <vt:lpstr>The 2021-22 Legislative Cycle looking ahead </vt:lpstr>
      <vt:lpstr>The Budget Process (July-July) </vt:lpstr>
      <vt:lpstr>The Budget Process (in a Typical Year) </vt:lpstr>
      <vt:lpstr>Advocacy on Academic and Professional Matters: Statewide</vt:lpstr>
      <vt:lpstr>Advocacy on Academic and Professional Matters: Statewide</vt:lpstr>
      <vt:lpstr>Advocacy on Academic and Professional Matters: Locally</vt:lpstr>
      <vt:lpstr>Legislative Information</vt:lpstr>
      <vt:lpstr>Questions?</vt:lpstr>
      <vt:lpstr>2020 Dead Bills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Virginia May</cp:lastModifiedBy>
  <cp:revision>163</cp:revision>
  <dcterms:created xsi:type="dcterms:W3CDTF">2020-10-21T23:06:40Z</dcterms:created>
  <dcterms:modified xsi:type="dcterms:W3CDTF">2020-11-05T02:23:52Z</dcterms:modified>
</cp:coreProperties>
</file>