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7" r:id="rId3"/>
    <p:sldId id="268" r:id="rId4"/>
    <p:sldId id="285" r:id="rId5"/>
    <p:sldId id="286" r:id="rId6"/>
    <p:sldId id="301" r:id="rId7"/>
    <p:sldId id="288" r:id="rId8"/>
    <p:sldId id="289" r:id="rId9"/>
    <p:sldId id="290" r:id="rId10"/>
    <p:sldId id="292" r:id="rId11"/>
    <p:sldId id="300" r:id="rId12"/>
    <p:sldId id="293" r:id="rId13"/>
    <p:sldId id="294" r:id="rId14"/>
    <p:sldId id="295" r:id="rId15"/>
    <p:sldId id="296" r:id="rId16"/>
    <p:sldId id="297" r:id="rId17"/>
    <p:sldId id="26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2"/>
    <p:restoredTop sz="93652"/>
  </p:normalViewPr>
  <p:slideViewPr>
    <p:cSldViewPr snapToGrid="0" snapToObjects="1">
      <p:cViewPr varScale="1">
        <p:scale>
          <a:sx n="92" d="100"/>
          <a:sy n="92" d="100"/>
        </p:scale>
        <p:origin x="57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0EEF8B-91E9-0749-B492-F34B6BDCA863}" type="datetimeFigureOut">
              <a:rPr lang="en-US" smtClean="0"/>
              <a:t>10/22/17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FF73C-4577-AD4B-AA6E-68D3659E6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52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DEE34-904F-9D48-B7EF-06CE9041C8E2}" type="datetimeFigureOut">
              <a:rPr lang="en-US" smtClean="0"/>
              <a:t>10/22/17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5E4839-E2F7-204E-84C1-7F2013B8A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993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works better for student learning?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E4839-E2F7-204E-84C1-7F2013B8AD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975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E4839-E2F7-204E-84C1-7F2013B8AD3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97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E4839-E2F7-204E-84C1-7F2013B8AD3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975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E4839-E2F7-204E-84C1-7F2013B8AD3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975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E4839-E2F7-204E-84C1-7F2013B8AD3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975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E4839-E2F7-204E-84C1-7F2013B8AD3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97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E4839-E2F7-204E-84C1-7F2013B8AD3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97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E4839-E2F7-204E-84C1-7F2013B8AD3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97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E4839-E2F7-204E-84C1-7F2013B8AD3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97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E4839-E2F7-204E-84C1-7F2013B8AD3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97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E4839-E2F7-204E-84C1-7F2013B8AD3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97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E4839-E2F7-204E-84C1-7F2013B8AD3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97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E4839-E2F7-204E-84C1-7F2013B8AD3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97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E4839-E2F7-204E-84C1-7F2013B8AD3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97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10/22/17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419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3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923925"/>
            <a:ext cx="1971675" cy="52530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923925"/>
            <a:ext cx="5800725" cy="52530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332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675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39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10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895350"/>
            <a:ext cx="7886700" cy="7953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10/22/17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35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639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10/22/17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09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1937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87426"/>
            <a:ext cx="4629150" cy="5005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81225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504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0699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99427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9243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629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04875"/>
            <a:ext cx="7886700" cy="914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10/22/17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815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1" kern="1200">
          <a:solidFill>
            <a:srgbClr val="261300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i="1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wendy.brill@canyons.edu" TargetMode="External"/><Relationship Id="rId4" Type="http://schemas.openxmlformats.org/officeDocument/2006/relationships/hyperlink" Target="mailto:steve.cirrone@ssc.losrios.edu" TargetMode="External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jstanskas@valleycollege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gislature.ca.gov/port-bilinfo.html" TargetMode="External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524618"/>
            <a:ext cx="9019400" cy="1068138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/>
                <a:cs typeface="Arial"/>
              </a:rPr>
              <a:t>The Legislature Did What?!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25084" y="4261283"/>
            <a:ext cx="8794316" cy="2596718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Arial"/>
                <a:cs typeface="Arial"/>
              </a:rPr>
              <a:t>John </a:t>
            </a:r>
            <a:r>
              <a:rPr lang="en-US" dirty="0" err="1" smtClean="0">
                <a:latin typeface="Arial"/>
                <a:cs typeface="Arial"/>
              </a:rPr>
              <a:t>Stanskas</a:t>
            </a:r>
            <a:r>
              <a:rPr lang="en-US" dirty="0" smtClean="0">
                <a:latin typeface="Arial"/>
                <a:cs typeface="Arial"/>
              </a:rPr>
              <a:t>, ASCCC Vice President</a:t>
            </a:r>
          </a:p>
          <a:p>
            <a:r>
              <a:rPr lang="en-US" dirty="0" smtClean="0">
                <a:latin typeface="Arial"/>
                <a:cs typeface="Arial"/>
              </a:rPr>
              <a:t>Wendy </a:t>
            </a:r>
            <a:r>
              <a:rPr lang="en-US" dirty="0" smtClean="0">
                <a:latin typeface="Arial"/>
                <a:cs typeface="Arial"/>
              </a:rPr>
              <a:t>Brill-</a:t>
            </a:r>
            <a:r>
              <a:rPr lang="en-US" dirty="0" err="1" smtClean="0">
                <a:latin typeface="Arial"/>
                <a:cs typeface="Arial"/>
              </a:rPr>
              <a:t>Wynkoop</a:t>
            </a:r>
            <a:r>
              <a:rPr lang="en-US" dirty="0" smtClean="0">
                <a:latin typeface="Arial"/>
                <a:cs typeface="Arial"/>
              </a:rPr>
              <a:t>, College of the Canyons</a:t>
            </a:r>
          </a:p>
          <a:p>
            <a:r>
              <a:rPr lang="en-US" dirty="0" smtClean="0">
                <a:latin typeface="Arial"/>
                <a:cs typeface="Arial"/>
              </a:rPr>
              <a:t>Steve </a:t>
            </a:r>
            <a:r>
              <a:rPr lang="en-US" dirty="0" err="1" smtClean="0">
                <a:latin typeface="Arial"/>
                <a:cs typeface="Arial"/>
              </a:rPr>
              <a:t>Cirrone</a:t>
            </a:r>
            <a:r>
              <a:rPr lang="en-US" dirty="0" smtClean="0">
                <a:latin typeface="Arial"/>
                <a:cs typeface="Arial"/>
              </a:rPr>
              <a:t>, Sacramento City College</a:t>
            </a:r>
            <a:endParaRPr lang="en-US" dirty="0" smtClean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Academic Senate for California Community Colleges</a:t>
            </a:r>
          </a:p>
          <a:p>
            <a:r>
              <a:rPr lang="en-US" dirty="0" smtClean="0">
                <a:latin typeface="Arial"/>
                <a:cs typeface="Arial"/>
              </a:rPr>
              <a:t>Fall </a:t>
            </a:r>
            <a:r>
              <a:rPr lang="en-US" dirty="0" smtClean="0">
                <a:latin typeface="Arial"/>
                <a:cs typeface="Arial"/>
              </a:rPr>
              <a:t>2017 Plenary </a:t>
            </a:r>
            <a:r>
              <a:rPr lang="en-US" dirty="0" smtClean="0">
                <a:latin typeface="Arial"/>
                <a:cs typeface="Arial"/>
              </a:rPr>
              <a:t>Session</a:t>
            </a:r>
          </a:p>
        </p:txBody>
      </p:sp>
      <p:pic>
        <p:nvPicPr>
          <p:cNvPr id="5" name="Picture 4" descr="Unknown-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250" y="2191826"/>
            <a:ext cx="45085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5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New Laws </a:t>
            </a:r>
            <a:r>
              <a:rPr lang="en-US" smtClean="0">
                <a:latin typeface="Arial"/>
                <a:cs typeface="Arial"/>
              </a:rPr>
              <a:t>That Affect CCCs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b="0" dirty="0" smtClean="0">
                <a:solidFill>
                  <a:srgbClr val="000000"/>
                </a:solidFill>
                <a:latin typeface="Arial"/>
                <a:cs typeface="Arial"/>
              </a:rPr>
              <a:t>ACR32 (Medina)</a:t>
            </a:r>
          </a:p>
          <a:p>
            <a:endParaRPr lang="en-US" sz="3200" b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3200" b="0" dirty="0" smtClean="0">
                <a:solidFill>
                  <a:srgbClr val="000000"/>
                </a:solidFill>
                <a:latin typeface="Arial"/>
                <a:cs typeface="Arial"/>
              </a:rPr>
              <a:t>AB19 </a:t>
            </a:r>
            <a:r>
              <a:rPr lang="en-US" sz="3200" b="0" dirty="0">
                <a:solidFill>
                  <a:srgbClr val="000000"/>
                </a:solidFill>
                <a:latin typeface="Arial"/>
                <a:cs typeface="Arial"/>
              </a:rPr>
              <a:t>(Santiago)</a:t>
            </a:r>
          </a:p>
          <a:p>
            <a:pPr marL="0" indent="0">
              <a:buNone/>
            </a:pPr>
            <a:r>
              <a:rPr lang="en-US" sz="3200" b="0" dirty="0">
                <a:solidFill>
                  <a:srgbClr val="000000"/>
                </a:solidFill>
                <a:latin typeface="Arial"/>
                <a:cs typeface="Arial"/>
              </a:rPr>
              <a:t>College Promise </a:t>
            </a:r>
            <a:r>
              <a:rPr lang="en-US" sz="3200" b="0" dirty="0" smtClean="0">
                <a:solidFill>
                  <a:srgbClr val="000000"/>
                </a:solidFill>
                <a:latin typeface="Arial"/>
                <a:cs typeface="Arial"/>
              </a:rPr>
              <a:t>Program</a:t>
            </a:r>
          </a:p>
          <a:p>
            <a:pPr marL="0" indent="0">
              <a:buNone/>
            </a:pPr>
            <a:endParaRPr lang="en-US" sz="3200" b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3200" b="0" dirty="0" smtClean="0">
                <a:solidFill>
                  <a:srgbClr val="000000"/>
                </a:solidFill>
                <a:latin typeface="Arial"/>
                <a:cs typeface="Arial"/>
              </a:rPr>
              <a:t>AB705 (Irwin) </a:t>
            </a:r>
          </a:p>
          <a:p>
            <a:pPr marL="0" indent="0">
              <a:buNone/>
            </a:pPr>
            <a:r>
              <a:rPr lang="en-US" sz="3200" b="0" dirty="0" smtClean="0">
                <a:solidFill>
                  <a:srgbClr val="000000"/>
                </a:solidFill>
                <a:latin typeface="Arial"/>
                <a:cs typeface="Arial"/>
              </a:rPr>
              <a:t>Matriculation, Assessment for Placement, Curricular Re-design in Basic Skills </a:t>
            </a:r>
            <a:endParaRPr lang="en-US" sz="3200" b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4" name="Picture 3" descr="images-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800" y="133927"/>
            <a:ext cx="2235200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1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Bills that Failed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5"/>
            <a:ext cx="8515350" cy="4351338"/>
          </a:xfrm>
        </p:spPr>
        <p:txBody>
          <a:bodyPr>
            <a:normAutofit/>
          </a:bodyPr>
          <a:lstStyle/>
          <a:p>
            <a:r>
              <a:rPr lang="en-US" sz="3200" b="0" dirty="0" smtClean="0">
                <a:solidFill>
                  <a:srgbClr val="000000"/>
                </a:solidFill>
                <a:latin typeface="Arial"/>
                <a:cs typeface="Arial"/>
              </a:rPr>
              <a:t>Bachelor’s Degree Expansions</a:t>
            </a:r>
          </a:p>
          <a:p>
            <a:r>
              <a:rPr lang="en-US" sz="3200" b="0" dirty="0" smtClean="0">
                <a:solidFill>
                  <a:srgbClr val="000000"/>
                </a:solidFill>
                <a:latin typeface="Arial"/>
                <a:cs typeface="Arial"/>
              </a:rPr>
              <a:t>Office of Higher Ed. Performance</a:t>
            </a:r>
          </a:p>
          <a:p>
            <a:pPr marL="0" indent="0">
              <a:buNone/>
            </a:pPr>
            <a:r>
              <a:rPr lang="en-US" sz="3200" b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200" b="0" dirty="0" smtClean="0">
                <a:solidFill>
                  <a:srgbClr val="000000"/>
                </a:solidFill>
                <a:latin typeface="Arial"/>
                <a:cs typeface="Arial"/>
              </a:rPr>
              <a:t>   and Accountability </a:t>
            </a:r>
            <a:endParaRPr lang="en-US" sz="3200" b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3200" b="0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3200" b="0" dirty="0" smtClean="0">
                <a:solidFill>
                  <a:srgbClr val="000000"/>
                </a:solidFill>
                <a:latin typeface="Arial"/>
                <a:cs typeface="Arial"/>
              </a:rPr>
              <a:t>AB </a:t>
            </a:r>
            <a:r>
              <a:rPr lang="en-US" sz="3200" b="0" dirty="0" smtClean="0">
                <a:solidFill>
                  <a:srgbClr val="000000"/>
                </a:solidFill>
                <a:latin typeface="Arial"/>
                <a:cs typeface="Arial"/>
              </a:rPr>
              <a:t>847</a:t>
            </a:r>
            <a:r>
              <a:rPr lang="en-US" sz="3200" b="0" dirty="0" smtClean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en-US" sz="3200" b="0" dirty="0" err="1" smtClean="0">
                <a:solidFill>
                  <a:srgbClr val="000000"/>
                </a:solidFill>
                <a:latin typeface="Arial"/>
                <a:cs typeface="Arial"/>
              </a:rPr>
              <a:t>Bocanegra</a:t>
            </a:r>
            <a:r>
              <a:rPr lang="en-US" sz="3200" b="0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lang="en-US" sz="3200" b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3200" b="0" dirty="0" smtClean="0">
                <a:solidFill>
                  <a:srgbClr val="000000"/>
                </a:solidFill>
                <a:latin typeface="Arial"/>
                <a:cs typeface="Arial"/>
              </a:rPr>
              <a:t>Academic Senate Diversity – 2-year bill now</a:t>
            </a:r>
            <a:endParaRPr lang="en-US" sz="3200" b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4" name="Picture 3" descr="images-2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92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ASCCC Legislative Priorities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Audit Fee</a:t>
            </a:r>
          </a:p>
          <a:p>
            <a:r>
              <a:rPr lang="en-US" sz="3200" dirty="0"/>
              <a:t>Full-Time Faculty and Faculty Diversification </a:t>
            </a:r>
            <a:endParaRPr lang="en-US" sz="3200" dirty="0" smtClean="0"/>
          </a:p>
          <a:p>
            <a:r>
              <a:rPr lang="en-US" sz="3200" dirty="0"/>
              <a:t>Permanent and Sustainable Funding for C-ID </a:t>
            </a:r>
          </a:p>
          <a:p>
            <a:endParaRPr lang="en-US" sz="3200" dirty="0"/>
          </a:p>
        </p:txBody>
      </p:sp>
      <p:pic>
        <p:nvPicPr>
          <p:cNvPr id="5" name="Picture 4" descr="imag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345" y="4336473"/>
            <a:ext cx="2604655" cy="252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0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ASCCC Legislative Priorities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Dedicated </a:t>
            </a:r>
            <a:r>
              <a:rPr lang="en-US" dirty="0"/>
              <a:t>Professional Development Money for ASCCC to convene faculty discipline meetings to improve </a:t>
            </a:r>
            <a:r>
              <a:rPr lang="en-US" dirty="0" smtClean="0"/>
              <a:t>student </a:t>
            </a:r>
            <a:r>
              <a:rPr lang="en-US" dirty="0"/>
              <a:t>success and completion*</a:t>
            </a:r>
          </a:p>
          <a:p>
            <a:r>
              <a:rPr lang="en-US" dirty="0" smtClean="0"/>
              <a:t>Wrap-Around </a:t>
            </a:r>
            <a:r>
              <a:rPr lang="en-US" dirty="0"/>
              <a:t>Student Support (Mental Health, Increased Direct Aid for Food and Housing Insecurity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4665663"/>
            <a:ext cx="52578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2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Influencing the Legislature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b="0" dirty="0">
                <a:latin typeface="Arial"/>
                <a:cs typeface="Arial"/>
              </a:rPr>
              <a:t>Create a Legislative Liaison position for your senate</a:t>
            </a:r>
            <a:r>
              <a:rPr lang="en-US" b="0" dirty="0" smtClean="0">
                <a:latin typeface="Arial"/>
                <a:cs typeface="Arial"/>
              </a:rPr>
              <a:t>.</a:t>
            </a:r>
            <a:endParaRPr lang="en-US" b="0" dirty="0">
              <a:latin typeface="Arial"/>
              <a:cs typeface="Arial"/>
            </a:endParaRPr>
          </a:p>
          <a:p>
            <a:r>
              <a:rPr lang="en-US" b="0" dirty="0">
                <a:latin typeface="Arial"/>
                <a:cs typeface="Arial"/>
              </a:rPr>
              <a:t>Garner support for position from other faculty groups. </a:t>
            </a:r>
          </a:p>
          <a:p>
            <a:r>
              <a:rPr lang="en-US" b="0" dirty="0">
                <a:latin typeface="Arial"/>
                <a:cs typeface="Arial"/>
              </a:rPr>
              <a:t>Write letters of support or opposition to legislators</a:t>
            </a:r>
            <a:r>
              <a:rPr lang="en-US" b="0" dirty="0" smtClean="0">
                <a:latin typeface="Arial"/>
                <a:cs typeface="Arial"/>
              </a:rPr>
              <a:t>.</a:t>
            </a:r>
            <a:endParaRPr lang="en-US" b="0" dirty="0">
              <a:latin typeface="Arial"/>
              <a:cs typeface="Arial"/>
            </a:endParaRPr>
          </a:p>
          <a:p>
            <a:r>
              <a:rPr lang="en-US" b="0" dirty="0">
                <a:latin typeface="Arial"/>
                <a:cs typeface="Arial"/>
              </a:rPr>
              <a:t>Bring resolutions to ASCCC plenary sessions when concerns rise to a statewide level</a:t>
            </a:r>
            <a:r>
              <a:rPr lang="en-US" b="0" dirty="0" smtClean="0">
                <a:latin typeface="Arial"/>
                <a:cs typeface="Arial"/>
              </a:rPr>
              <a:t>.</a:t>
            </a:r>
            <a:endParaRPr lang="en-US" b="0" dirty="0">
              <a:latin typeface="Arial"/>
              <a:cs typeface="Arial"/>
            </a:endParaRPr>
          </a:p>
          <a:p>
            <a:r>
              <a:rPr lang="en-US" b="0" dirty="0">
                <a:latin typeface="Arial"/>
                <a:cs typeface="Arial"/>
              </a:rPr>
              <a:t>Visit </a:t>
            </a:r>
            <a:r>
              <a:rPr lang="en-US" b="0" dirty="0" smtClean="0">
                <a:latin typeface="Arial"/>
                <a:cs typeface="Arial"/>
              </a:rPr>
              <a:t>legislator’s </a:t>
            </a:r>
            <a:r>
              <a:rPr lang="en-US" b="0" dirty="0">
                <a:latin typeface="Arial"/>
                <a:cs typeface="Arial"/>
              </a:rPr>
              <a:t>offices.</a:t>
            </a:r>
            <a:endParaRPr lang="en-US" b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6800" y="4495800"/>
            <a:ext cx="3810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15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04875"/>
            <a:ext cx="8515350" cy="91440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/>
                <a:cs typeface="Arial"/>
              </a:rPr>
              <a:t>Influencing the Legislature </a:t>
            </a:r>
            <a:r>
              <a:rPr lang="mr-IN" dirty="0" smtClean="0">
                <a:latin typeface="Arial"/>
                <a:cs typeface="Arial"/>
              </a:rPr>
              <a:t>–</a:t>
            </a:r>
            <a:r>
              <a:rPr lang="en-US" dirty="0" smtClean="0">
                <a:latin typeface="Arial"/>
                <a:cs typeface="Arial"/>
              </a:rPr>
              <a:t> </a:t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>Meeting with Legislators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01173"/>
            <a:ext cx="7886700" cy="4075789"/>
          </a:xfrm>
        </p:spPr>
        <p:txBody>
          <a:bodyPr>
            <a:normAutofit/>
          </a:bodyPr>
          <a:lstStyle/>
          <a:p>
            <a:endParaRPr lang="en-US" b="0" dirty="0" smtClean="0">
              <a:latin typeface="Arial"/>
              <a:cs typeface="Arial"/>
            </a:endParaRPr>
          </a:p>
          <a:p>
            <a:r>
              <a:rPr lang="en-US" b="0" dirty="0" smtClean="0">
                <a:latin typeface="Arial"/>
                <a:cs typeface="Arial"/>
              </a:rPr>
              <a:t>Meetings </a:t>
            </a:r>
            <a:r>
              <a:rPr lang="en-US" b="0" dirty="0">
                <a:latin typeface="Arial"/>
                <a:cs typeface="Arial"/>
              </a:rPr>
              <a:t>held at the Capitol or at field offices are the most effective way to establish relationships that may pay short and long-term dividends</a:t>
            </a:r>
            <a:r>
              <a:rPr lang="en-US" b="0" dirty="0" smtClean="0">
                <a:latin typeface="Arial"/>
                <a:cs typeface="Arial"/>
              </a:rPr>
              <a:t>.</a:t>
            </a:r>
          </a:p>
          <a:p>
            <a:endParaRPr lang="en-US" b="0" dirty="0">
              <a:latin typeface="Arial"/>
              <a:cs typeface="Arial"/>
            </a:endParaRPr>
          </a:p>
          <a:p>
            <a:r>
              <a:rPr lang="en-US" b="0" dirty="0">
                <a:latin typeface="Arial"/>
                <a:cs typeface="Arial"/>
              </a:rPr>
              <a:t>Goal </a:t>
            </a:r>
            <a:r>
              <a:rPr lang="mr-IN" b="0" dirty="0">
                <a:latin typeface="Arial"/>
                <a:cs typeface="Arial"/>
              </a:rPr>
              <a:t>–</a:t>
            </a:r>
            <a:r>
              <a:rPr lang="en-US" b="0" dirty="0">
                <a:latin typeface="Arial"/>
                <a:cs typeface="Arial"/>
              </a:rPr>
              <a:t> influence legislators and build relationships. Incremental progress is still progress! </a:t>
            </a:r>
          </a:p>
          <a:p>
            <a:endParaRPr lang="en-US" b="0" dirty="0">
              <a:latin typeface="Arial"/>
              <a:cs typeface="Arial"/>
            </a:endParaRPr>
          </a:p>
          <a:p>
            <a:r>
              <a:rPr lang="en-US" b="0" dirty="0" smtClean="0">
                <a:latin typeface="Arial"/>
                <a:cs typeface="Arial"/>
              </a:rPr>
              <a:t>Reality </a:t>
            </a:r>
            <a:r>
              <a:rPr lang="mr-IN" b="0" dirty="0" smtClean="0">
                <a:latin typeface="Arial"/>
                <a:cs typeface="Arial"/>
              </a:rPr>
              <a:t>–</a:t>
            </a:r>
            <a:r>
              <a:rPr lang="en-US" b="0" dirty="0" smtClean="0">
                <a:latin typeface="Arial"/>
                <a:cs typeface="Arial"/>
              </a:rPr>
              <a:t> you will likely meet with a staff member.</a:t>
            </a:r>
            <a:endParaRPr lang="en-US" b="0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700" y="0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80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04875"/>
            <a:ext cx="8286750" cy="91440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/>
                <a:cs typeface="Arial"/>
              </a:rPr>
              <a:t>Influencing the Legislature</a:t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> </a:t>
            </a:r>
            <a:r>
              <a:rPr lang="mr-IN" dirty="0" smtClean="0">
                <a:latin typeface="Arial"/>
                <a:cs typeface="Arial"/>
              </a:rPr>
              <a:t>–</a:t>
            </a:r>
            <a:r>
              <a:rPr lang="en-US" dirty="0" smtClean="0">
                <a:latin typeface="Arial"/>
                <a:cs typeface="Arial"/>
              </a:rPr>
              <a:t> Meeting with Legislators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20630"/>
            <a:ext cx="8286750" cy="4231431"/>
          </a:xfrm>
        </p:spPr>
        <p:txBody>
          <a:bodyPr>
            <a:normAutofit fontScale="85000" lnSpcReduction="20000"/>
          </a:bodyPr>
          <a:lstStyle/>
          <a:p>
            <a:r>
              <a:rPr lang="en-US" sz="2600" dirty="0">
                <a:latin typeface="Arial"/>
                <a:cs typeface="Arial"/>
              </a:rPr>
              <a:t>When planning a visit, it is </a:t>
            </a:r>
            <a:r>
              <a:rPr lang="en-US" sz="2600" dirty="0" smtClean="0">
                <a:latin typeface="Arial"/>
                <a:cs typeface="Arial"/>
              </a:rPr>
              <a:t>important </a:t>
            </a:r>
            <a:r>
              <a:rPr lang="en-US" sz="2600" dirty="0">
                <a:latin typeface="Arial"/>
                <a:cs typeface="Arial"/>
              </a:rPr>
              <a:t>to keep the </a:t>
            </a:r>
            <a:r>
              <a:rPr lang="en-US" sz="2600" dirty="0" smtClean="0">
                <a:latin typeface="Arial"/>
                <a:cs typeface="Arial"/>
              </a:rPr>
              <a:t>following </a:t>
            </a:r>
            <a:r>
              <a:rPr lang="en-US" sz="2600" dirty="0">
                <a:latin typeface="Arial"/>
                <a:cs typeface="Arial"/>
              </a:rPr>
              <a:t>effective </a:t>
            </a:r>
            <a:r>
              <a:rPr lang="en-US" sz="2600" dirty="0" smtClean="0">
                <a:latin typeface="Arial"/>
                <a:cs typeface="Arial"/>
              </a:rPr>
              <a:t>practices </a:t>
            </a:r>
            <a:r>
              <a:rPr lang="en-US" sz="2600" dirty="0">
                <a:latin typeface="Arial"/>
                <a:cs typeface="Arial"/>
              </a:rPr>
              <a:t>in mind</a:t>
            </a:r>
            <a:r>
              <a:rPr lang="en-US" sz="2600" dirty="0" smtClean="0">
                <a:latin typeface="Arial"/>
                <a:cs typeface="Arial"/>
              </a:rPr>
              <a:t>:</a:t>
            </a:r>
          </a:p>
          <a:p>
            <a:endParaRPr lang="en-US" sz="2600" dirty="0">
              <a:latin typeface="Arial"/>
              <a:cs typeface="Arial"/>
            </a:endParaRPr>
          </a:p>
          <a:p>
            <a:pPr lvl="1"/>
            <a:r>
              <a:rPr lang="en-US" sz="2600" i="1" dirty="0" smtClean="0">
                <a:latin typeface="Arial"/>
                <a:cs typeface="Arial"/>
              </a:rPr>
              <a:t>Make </a:t>
            </a:r>
            <a:r>
              <a:rPr lang="en-US" sz="2600" i="1" dirty="0">
                <a:latin typeface="Arial"/>
                <a:cs typeface="Arial"/>
              </a:rPr>
              <a:t>an appointment.</a:t>
            </a:r>
          </a:p>
          <a:p>
            <a:pPr lvl="1"/>
            <a:r>
              <a:rPr lang="en-US" sz="2600" i="1" dirty="0">
                <a:latin typeface="Arial"/>
                <a:cs typeface="Arial"/>
              </a:rPr>
              <a:t>Research your legislator.</a:t>
            </a:r>
          </a:p>
          <a:p>
            <a:pPr lvl="1"/>
            <a:r>
              <a:rPr lang="en-US" sz="2600" i="1" dirty="0">
                <a:latin typeface="Arial"/>
                <a:cs typeface="Arial"/>
              </a:rPr>
              <a:t>Have a plan for the meeting.</a:t>
            </a:r>
          </a:p>
          <a:p>
            <a:pPr lvl="1"/>
            <a:r>
              <a:rPr lang="en-US" sz="2600" i="1" dirty="0">
                <a:latin typeface="Arial"/>
                <a:cs typeface="Arial"/>
              </a:rPr>
              <a:t>Have a brief introductory statement for the visit.</a:t>
            </a:r>
          </a:p>
          <a:p>
            <a:pPr lvl="1"/>
            <a:r>
              <a:rPr lang="en-US" sz="2600" i="1" dirty="0">
                <a:latin typeface="Arial"/>
                <a:cs typeface="Arial"/>
              </a:rPr>
              <a:t>Get to the point early and have an immediate “ask.”</a:t>
            </a:r>
          </a:p>
          <a:p>
            <a:pPr lvl="1"/>
            <a:r>
              <a:rPr lang="en-US" sz="2600" i="1" dirty="0">
                <a:latin typeface="Arial"/>
                <a:cs typeface="Arial"/>
              </a:rPr>
              <a:t>Have talking points for each part of the ask that are succinct relevant.</a:t>
            </a:r>
          </a:p>
          <a:p>
            <a:pPr lvl="1"/>
            <a:r>
              <a:rPr lang="en-US" sz="2600" i="1" dirty="0">
                <a:latin typeface="Arial"/>
                <a:cs typeface="Arial"/>
              </a:rPr>
              <a:t>Have reasonable expectations for the visit.  The goal is to influence legislators, not engage in philosophical discussions or immediately change minds. </a:t>
            </a:r>
          </a:p>
          <a:p>
            <a:pPr lvl="1"/>
            <a:r>
              <a:rPr lang="en-US" sz="2600" i="1" dirty="0">
                <a:latin typeface="Arial"/>
                <a:cs typeface="Arial"/>
              </a:rPr>
              <a:t>Send a thank you note. </a:t>
            </a:r>
          </a:p>
          <a:p>
            <a:endParaRPr lang="en-US" sz="3200" b="0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sz="3200" b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3400" y="471052"/>
            <a:ext cx="3530600" cy="134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83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Questions and Thank You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John </a:t>
            </a:r>
            <a:r>
              <a:rPr lang="en-US" dirty="0" err="1" smtClean="0">
                <a:solidFill>
                  <a:srgbClr val="000000"/>
                </a:solidFill>
                <a:latin typeface="Arial"/>
                <a:cs typeface="Arial"/>
              </a:rPr>
              <a:t>Stanskas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:        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  <a:hlinkClick r:id="rId2"/>
              </a:rPr>
              <a:t>jstanskas@valleycollege.edu</a:t>
            </a:r>
            <a:endParaRPr lang="en-US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Wendy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Brill-Wynkoop: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  <a:hlinkClick r:id="rId3"/>
              </a:rPr>
              <a:t>wendy.brill@canyons.edu</a:t>
            </a:r>
            <a:endParaRPr lang="en-US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Steve </a:t>
            </a:r>
            <a:r>
              <a:rPr lang="en-US" dirty="0" err="1" smtClean="0">
                <a:solidFill>
                  <a:srgbClr val="000000"/>
                </a:solidFill>
                <a:latin typeface="Arial"/>
                <a:cs typeface="Arial"/>
              </a:rPr>
              <a:t>Cirrone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: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  <a:hlinkClick r:id="rId4"/>
              </a:rPr>
              <a:t>steve.cirrone@ssc.losrios.edu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lang="en-US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" y="3674919"/>
            <a:ext cx="30861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79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Overview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0" dirty="0" smtClean="0">
                <a:solidFill>
                  <a:srgbClr val="000000"/>
                </a:solidFill>
                <a:latin typeface="Arial"/>
                <a:cs typeface="Arial"/>
              </a:rPr>
              <a:t>Legislative Cycle</a:t>
            </a:r>
          </a:p>
          <a:p>
            <a:r>
              <a:rPr lang="en-US" sz="3200" b="0" dirty="0" smtClean="0">
                <a:solidFill>
                  <a:srgbClr val="000000"/>
                </a:solidFill>
                <a:latin typeface="Arial"/>
                <a:cs typeface="Arial"/>
              </a:rPr>
              <a:t>Review of </a:t>
            </a:r>
            <a:r>
              <a:rPr lang="en-US" sz="3200" b="0" dirty="0" smtClean="0">
                <a:solidFill>
                  <a:srgbClr val="000000"/>
                </a:solidFill>
                <a:latin typeface="Arial"/>
                <a:cs typeface="Arial"/>
              </a:rPr>
              <a:t>2017 </a:t>
            </a:r>
            <a:r>
              <a:rPr lang="en-US" sz="3200" b="0" dirty="0" smtClean="0">
                <a:solidFill>
                  <a:srgbClr val="000000"/>
                </a:solidFill>
                <a:latin typeface="Arial"/>
                <a:cs typeface="Arial"/>
              </a:rPr>
              <a:t>Term</a:t>
            </a:r>
            <a:endParaRPr lang="en-US" sz="3200" b="0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3200" b="0" dirty="0" smtClean="0">
                <a:solidFill>
                  <a:srgbClr val="000000"/>
                </a:solidFill>
                <a:latin typeface="Arial"/>
                <a:cs typeface="Arial"/>
              </a:rPr>
              <a:t>ASCCC </a:t>
            </a:r>
            <a:r>
              <a:rPr lang="en-US" sz="3200" b="0" dirty="0" smtClean="0">
                <a:solidFill>
                  <a:srgbClr val="000000"/>
                </a:solidFill>
                <a:latin typeface="Arial"/>
                <a:cs typeface="Arial"/>
              </a:rPr>
              <a:t>Priorities</a:t>
            </a:r>
          </a:p>
          <a:p>
            <a:r>
              <a:rPr lang="en-US" sz="3200" b="0" dirty="0" smtClean="0">
                <a:solidFill>
                  <a:srgbClr val="000000"/>
                </a:solidFill>
                <a:latin typeface="Arial"/>
                <a:cs typeface="Arial"/>
              </a:rPr>
              <a:t>Talking to Legislators </a:t>
            </a:r>
            <a:endParaRPr lang="en-US" sz="3200" b="0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sz="3200" b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5" name="Picture 4" descr="Unknown-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677" y="86243"/>
            <a:ext cx="3041323" cy="318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62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The Legislative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i="0" dirty="0" smtClean="0">
                <a:latin typeface="Arial"/>
                <a:cs typeface="Arial"/>
              </a:rPr>
              <a:t>Two</a:t>
            </a:r>
            <a:r>
              <a:rPr lang="en-US" i="0" dirty="0">
                <a:latin typeface="Arial"/>
                <a:cs typeface="Arial"/>
              </a:rPr>
              <a:t>-year cycle (</a:t>
            </a:r>
            <a:r>
              <a:rPr lang="en-US" i="0" dirty="0" smtClean="0">
                <a:latin typeface="Arial"/>
                <a:cs typeface="Arial"/>
              </a:rPr>
              <a:t>follows the election cycle)</a:t>
            </a:r>
            <a:endParaRPr lang="en-US" i="0" dirty="0">
              <a:latin typeface="Arial"/>
              <a:cs typeface="Arial"/>
            </a:endParaRPr>
          </a:p>
          <a:p>
            <a:r>
              <a:rPr lang="en-US" b="0" i="0" dirty="0">
                <a:latin typeface="Arial"/>
                <a:cs typeface="Arial"/>
              </a:rPr>
              <a:t>Begins with an idea from community or organization</a:t>
            </a:r>
          </a:p>
          <a:p>
            <a:r>
              <a:rPr lang="en-US" b="0" i="0" dirty="0">
                <a:latin typeface="Arial"/>
                <a:cs typeface="Arial"/>
              </a:rPr>
              <a:t>Member carries idea to house, and authors bill</a:t>
            </a:r>
          </a:p>
          <a:p>
            <a:pPr lvl="1"/>
            <a:r>
              <a:rPr lang="en-US" b="0" i="0" dirty="0">
                <a:latin typeface="Arial"/>
                <a:cs typeface="Arial"/>
              </a:rPr>
              <a:t>Senate – 40 members</a:t>
            </a:r>
          </a:p>
          <a:p>
            <a:pPr lvl="1"/>
            <a:r>
              <a:rPr lang="en-US" b="0" i="0" dirty="0">
                <a:latin typeface="Arial"/>
                <a:cs typeface="Arial"/>
              </a:rPr>
              <a:t>Assembly – 80 </a:t>
            </a:r>
            <a:r>
              <a:rPr lang="en-US" b="0" i="0" dirty="0" smtClean="0">
                <a:latin typeface="Arial"/>
                <a:cs typeface="Arial"/>
              </a:rPr>
              <a:t>members</a:t>
            </a:r>
            <a:endParaRPr lang="en-US" b="0" i="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1800" b="0" i="0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800" i="0" dirty="0" smtClean="0">
                <a:latin typeface="Arial"/>
                <a:cs typeface="Arial"/>
              </a:rPr>
              <a:t>How </a:t>
            </a:r>
            <a:r>
              <a:rPr lang="en-US" sz="1800" i="0" dirty="0">
                <a:latin typeface="Arial"/>
                <a:cs typeface="Arial"/>
              </a:rPr>
              <a:t>to follow a bill</a:t>
            </a:r>
          </a:p>
          <a:p>
            <a:pPr marL="457200" lvl="1" indent="0">
              <a:buNone/>
            </a:pPr>
            <a:r>
              <a:rPr lang="en-US" sz="1800" b="0" i="0" dirty="0" smtClean="0">
                <a:latin typeface="Arial"/>
                <a:cs typeface="Arial"/>
              </a:rPr>
              <a:t>ASCCC</a:t>
            </a:r>
            <a:r>
              <a:rPr lang="en-US" sz="1800" b="0" i="0" dirty="0">
                <a:latin typeface="Arial"/>
                <a:cs typeface="Arial"/>
              </a:rPr>
              <a:t>, </a:t>
            </a:r>
            <a:r>
              <a:rPr lang="en-US" sz="1800" b="0" i="0" dirty="0" smtClean="0">
                <a:latin typeface="Arial"/>
                <a:cs typeface="Arial"/>
              </a:rPr>
              <a:t>FACCC, </a:t>
            </a:r>
            <a:r>
              <a:rPr lang="en-US" sz="1800" b="0" i="0" dirty="0">
                <a:latin typeface="Arial"/>
                <a:cs typeface="Arial"/>
              </a:rPr>
              <a:t>Unions, etc. </a:t>
            </a:r>
            <a:endParaRPr lang="en-US" sz="1800" b="0" i="0" dirty="0" smtClean="0">
              <a:latin typeface="Arial"/>
              <a:cs typeface="Arial"/>
            </a:endParaRPr>
          </a:p>
          <a:p>
            <a:pPr marL="457200" lvl="1" indent="0">
              <a:buNone/>
            </a:pPr>
            <a:r>
              <a:rPr lang="en-US" sz="1200" u="sng" dirty="0">
                <a:latin typeface="Arial"/>
                <a:cs typeface="Arial"/>
                <a:hlinkClick r:id="rId3"/>
              </a:rPr>
              <a:t>http://www.legislature.ca.gov/port-bilinfo.html</a:t>
            </a:r>
            <a:endParaRPr lang="en-US" sz="1200" dirty="0">
              <a:latin typeface="Arial"/>
              <a:cs typeface="Arial"/>
            </a:endParaRPr>
          </a:p>
          <a:p>
            <a:pPr marL="457200" lvl="1" indent="0">
              <a:buNone/>
            </a:pPr>
            <a:endParaRPr lang="en-US" sz="1800" b="0" i="0" dirty="0" smtClean="0">
              <a:latin typeface="Arial"/>
              <a:cs typeface="Arial"/>
            </a:endParaRPr>
          </a:p>
        </p:txBody>
      </p:sp>
      <p:pic>
        <p:nvPicPr>
          <p:cNvPr id="4" name="Picture 3" descr="IMG_003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74" y="3452811"/>
            <a:ext cx="3841751" cy="288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49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The Legislative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4846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i="0" dirty="0" smtClean="0">
                <a:latin typeface="Arial"/>
                <a:cs typeface="Arial"/>
              </a:rPr>
              <a:t>January </a:t>
            </a:r>
            <a:r>
              <a:rPr lang="en-US" i="0" dirty="0">
                <a:latin typeface="Arial"/>
                <a:cs typeface="Arial"/>
              </a:rPr>
              <a:t>– </a:t>
            </a:r>
            <a:r>
              <a:rPr lang="en-US" i="0" dirty="0" smtClean="0">
                <a:latin typeface="Arial"/>
                <a:cs typeface="Arial"/>
              </a:rPr>
              <a:t>February</a:t>
            </a:r>
            <a:endParaRPr lang="en-US" i="0" dirty="0">
              <a:latin typeface="Arial"/>
              <a:cs typeface="Arial"/>
            </a:endParaRPr>
          </a:p>
          <a:p>
            <a:r>
              <a:rPr lang="en-US" b="0" i="0" dirty="0" smtClean="0">
                <a:latin typeface="Arial"/>
                <a:cs typeface="Arial"/>
              </a:rPr>
              <a:t>A bill is introduced </a:t>
            </a:r>
            <a:r>
              <a:rPr lang="en-US" b="0" i="0" dirty="0">
                <a:latin typeface="Arial"/>
                <a:cs typeface="Arial"/>
              </a:rPr>
              <a:t>by member of Senate (numbered as SB) or Assembly (numbered as AB). </a:t>
            </a:r>
            <a:endParaRPr lang="en-US" b="0" i="0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i="0" dirty="0" smtClean="0">
                <a:solidFill>
                  <a:srgbClr val="000000"/>
                </a:solidFill>
                <a:latin typeface="Arial"/>
                <a:cs typeface="Arial"/>
              </a:rPr>
              <a:t>March </a:t>
            </a:r>
            <a:r>
              <a:rPr lang="en-US" i="0" dirty="0">
                <a:solidFill>
                  <a:srgbClr val="000000"/>
                </a:solidFill>
                <a:latin typeface="Arial"/>
                <a:cs typeface="Arial"/>
              </a:rPr>
              <a:t>– </a:t>
            </a:r>
            <a:r>
              <a:rPr lang="en-US" i="0" dirty="0" smtClean="0">
                <a:solidFill>
                  <a:srgbClr val="000000"/>
                </a:solidFill>
                <a:latin typeface="Arial"/>
                <a:cs typeface="Arial"/>
              </a:rPr>
              <a:t>May</a:t>
            </a:r>
            <a:endParaRPr lang="en-US" i="0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b="0" i="0" dirty="0">
                <a:solidFill>
                  <a:srgbClr val="000000"/>
                </a:solidFill>
                <a:latin typeface="Arial"/>
                <a:cs typeface="Arial"/>
              </a:rPr>
              <a:t>Amendments – </a:t>
            </a:r>
            <a:r>
              <a:rPr lang="en-US" b="0" i="0" dirty="0" smtClean="0">
                <a:solidFill>
                  <a:srgbClr val="000000"/>
                </a:solidFill>
                <a:latin typeface="Arial"/>
                <a:cs typeface="Arial"/>
              </a:rPr>
              <a:t>revisions, improvements</a:t>
            </a:r>
          </a:p>
          <a:p>
            <a:r>
              <a:rPr lang="en-US" b="0" i="0" dirty="0" smtClean="0">
                <a:solidFill>
                  <a:srgbClr val="000000"/>
                </a:solidFill>
                <a:latin typeface="Arial"/>
                <a:cs typeface="Arial"/>
              </a:rPr>
              <a:t>Committees </a:t>
            </a:r>
            <a:r>
              <a:rPr lang="en-US" b="0" i="0" dirty="0">
                <a:solidFill>
                  <a:srgbClr val="000000"/>
                </a:solidFill>
                <a:latin typeface="Arial"/>
                <a:cs typeface="Arial"/>
              </a:rPr>
              <a:t>hearings </a:t>
            </a:r>
          </a:p>
          <a:p>
            <a:r>
              <a:rPr lang="en-US" b="0" i="0" dirty="0" smtClean="0">
                <a:solidFill>
                  <a:srgbClr val="000000"/>
                </a:solidFill>
                <a:latin typeface="Arial"/>
                <a:cs typeface="Arial"/>
              </a:rPr>
              <a:t>Education</a:t>
            </a:r>
            <a:r>
              <a:rPr lang="en-US" b="0" i="0" dirty="0">
                <a:solidFill>
                  <a:srgbClr val="000000"/>
                </a:solidFill>
                <a:latin typeface="Arial"/>
                <a:cs typeface="Arial"/>
              </a:rPr>
              <a:t>, Appropriations (fiscal) </a:t>
            </a:r>
          </a:p>
          <a:p>
            <a:pPr marL="0" indent="0">
              <a:buNone/>
            </a:pPr>
            <a:r>
              <a:rPr lang="en-US" i="0" dirty="0" smtClean="0">
                <a:solidFill>
                  <a:srgbClr val="000000"/>
                </a:solidFill>
                <a:latin typeface="Arial"/>
                <a:cs typeface="Arial"/>
              </a:rPr>
              <a:t>Last </a:t>
            </a:r>
            <a:r>
              <a:rPr lang="en-US" i="0" dirty="0">
                <a:solidFill>
                  <a:srgbClr val="000000"/>
                </a:solidFill>
                <a:latin typeface="Arial"/>
                <a:cs typeface="Arial"/>
              </a:rPr>
              <a:t>week of </a:t>
            </a:r>
            <a:r>
              <a:rPr lang="en-US" i="0" dirty="0" smtClean="0">
                <a:solidFill>
                  <a:srgbClr val="000000"/>
                </a:solidFill>
                <a:latin typeface="Arial"/>
                <a:cs typeface="Arial"/>
              </a:rPr>
              <a:t>May</a:t>
            </a:r>
            <a:endParaRPr lang="en-US" i="0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b="0" i="0" dirty="0">
                <a:solidFill>
                  <a:srgbClr val="000000"/>
                </a:solidFill>
                <a:latin typeface="Arial"/>
                <a:cs typeface="Arial"/>
              </a:rPr>
              <a:t>Bills that make </a:t>
            </a:r>
            <a:r>
              <a:rPr lang="en-US" b="0" i="0" dirty="0" smtClean="0">
                <a:solidFill>
                  <a:srgbClr val="000000"/>
                </a:solidFill>
                <a:latin typeface="Arial"/>
                <a:cs typeface="Arial"/>
              </a:rPr>
              <a:t>it, go to the floor </a:t>
            </a:r>
            <a:r>
              <a:rPr lang="en-US" b="0" i="0" dirty="0">
                <a:solidFill>
                  <a:srgbClr val="000000"/>
                </a:solidFill>
                <a:latin typeface="Arial"/>
                <a:cs typeface="Arial"/>
              </a:rPr>
              <a:t>of </a:t>
            </a:r>
            <a:r>
              <a:rPr lang="en-US" b="0" i="0" dirty="0" smtClean="0">
                <a:solidFill>
                  <a:srgbClr val="000000"/>
                </a:solidFill>
                <a:latin typeface="Arial"/>
                <a:cs typeface="Arial"/>
              </a:rPr>
              <a:t>the house </a:t>
            </a:r>
            <a:r>
              <a:rPr lang="en-US" b="0" i="0" dirty="0">
                <a:solidFill>
                  <a:srgbClr val="000000"/>
                </a:solidFill>
                <a:latin typeface="Arial"/>
                <a:cs typeface="Arial"/>
              </a:rPr>
              <a:t>for </a:t>
            </a:r>
            <a:r>
              <a:rPr lang="en-US" b="0" i="0" dirty="0" smtClean="0">
                <a:solidFill>
                  <a:srgbClr val="000000"/>
                </a:solidFill>
                <a:latin typeface="Arial"/>
                <a:cs typeface="Arial"/>
              </a:rPr>
              <a:t>vote</a:t>
            </a:r>
            <a:endParaRPr lang="en-US" b="0" i="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99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The Legislative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819276"/>
            <a:ext cx="8432800" cy="52324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100" i="0" dirty="0">
                <a:solidFill>
                  <a:srgbClr val="000000"/>
                </a:solidFill>
                <a:latin typeface="Arial"/>
                <a:cs typeface="Arial"/>
              </a:rPr>
              <a:t>June – August</a:t>
            </a:r>
          </a:p>
          <a:p>
            <a:r>
              <a:rPr lang="en-US" sz="3100" b="0" i="0" dirty="0">
                <a:solidFill>
                  <a:srgbClr val="000000"/>
                </a:solidFill>
                <a:latin typeface="Arial"/>
                <a:cs typeface="Arial"/>
              </a:rPr>
              <a:t>Same process is repeated in other house </a:t>
            </a:r>
            <a:endParaRPr lang="en-US" sz="3100" b="0" i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3100" b="0" i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3100" i="0" dirty="0" smtClean="0">
                <a:solidFill>
                  <a:srgbClr val="000000"/>
                </a:solidFill>
                <a:latin typeface="Arial"/>
                <a:cs typeface="Arial"/>
              </a:rPr>
              <a:t>September</a:t>
            </a:r>
            <a:endParaRPr lang="en-US" sz="3100" i="0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3100" b="0" i="0" dirty="0" smtClean="0">
                <a:solidFill>
                  <a:srgbClr val="000000"/>
                </a:solidFill>
                <a:latin typeface="Arial"/>
                <a:cs typeface="Arial"/>
              </a:rPr>
              <a:t>Concurrence </a:t>
            </a:r>
            <a:endParaRPr lang="en-US" sz="3100" b="0" i="0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3100" b="0" i="0" dirty="0" smtClean="0">
                <a:solidFill>
                  <a:srgbClr val="000000"/>
                </a:solidFill>
                <a:latin typeface="Arial"/>
                <a:cs typeface="Arial"/>
              </a:rPr>
              <a:t>If </a:t>
            </a:r>
            <a:r>
              <a:rPr lang="en-US" sz="3100" b="0" i="0" dirty="0">
                <a:solidFill>
                  <a:srgbClr val="000000"/>
                </a:solidFill>
                <a:latin typeface="Arial"/>
                <a:cs typeface="Arial"/>
              </a:rPr>
              <a:t>both houses pass </a:t>
            </a:r>
            <a:r>
              <a:rPr lang="en-US" sz="3100" b="0" i="0" dirty="0" smtClean="0">
                <a:solidFill>
                  <a:srgbClr val="000000"/>
                </a:solidFill>
                <a:latin typeface="Arial"/>
                <a:cs typeface="Arial"/>
              </a:rPr>
              <a:t>the bill then it moves </a:t>
            </a:r>
            <a:r>
              <a:rPr lang="en-US" sz="3100" b="0" i="0" dirty="0">
                <a:solidFill>
                  <a:srgbClr val="000000"/>
                </a:solidFill>
                <a:latin typeface="Arial"/>
                <a:cs typeface="Arial"/>
              </a:rPr>
              <a:t>onto the Governor’s desk</a:t>
            </a:r>
          </a:p>
          <a:p>
            <a:endParaRPr lang="en-US" sz="3100" b="0" i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3100" i="0" dirty="0" smtClean="0">
                <a:solidFill>
                  <a:srgbClr val="000000"/>
                </a:solidFill>
                <a:latin typeface="Arial"/>
                <a:cs typeface="Arial"/>
              </a:rPr>
              <a:t>Governor’s </a:t>
            </a:r>
            <a:r>
              <a:rPr lang="en-US" sz="3100" i="0" dirty="0" smtClean="0">
                <a:solidFill>
                  <a:srgbClr val="000000"/>
                </a:solidFill>
                <a:latin typeface="Arial"/>
                <a:cs typeface="Arial"/>
              </a:rPr>
              <a:t>Desk – by October 15</a:t>
            </a:r>
            <a:endParaRPr lang="en-US" sz="3100" i="0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3100" b="0" i="0" dirty="0">
                <a:solidFill>
                  <a:srgbClr val="000000"/>
                </a:solidFill>
                <a:latin typeface="Arial"/>
                <a:cs typeface="Arial"/>
              </a:rPr>
              <a:t>Veto – reject the bill</a:t>
            </a:r>
          </a:p>
          <a:p>
            <a:r>
              <a:rPr lang="en-US" sz="3100" b="0" i="0" dirty="0">
                <a:solidFill>
                  <a:srgbClr val="000000"/>
                </a:solidFill>
                <a:latin typeface="Arial"/>
                <a:cs typeface="Arial"/>
              </a:rPr>
              <a:t>Sign – make the bill into law</a:t>
            </a:r>
          </a:p>
          <a:p>
            <a:r>
              <a:rPr lang="en-US" sz="3100" b="0" i="0" dirty="0">
                <a:solidFill>
                  <a:srgbClr val="000000"/>
                </a:solidFill>
                <a:latin typeface="Arial"/>
                <a:cs typeface="Arial"/>
              </a:rPr>
              <a:t>House override – 2/3 vote of both houses </a:t>
            </a:r>
          </a:p>
          <a:p>
            <a:endParaRPr lang="en-US" sz="3100" b="0" i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3100" i="0" dirty="0">
                <a:solidFill>
                  <a:srgbClr val="000000"/>
                </a:solidFill>
                <a:latin typeface="Arial"/>
                <a:cs typeface="Arial"/>
              </a:rPr>
              <a:t>State </a:t>
            </a:r>
            <a:r>
              <a:rPr lang="en-US" sz="3100" i="0" dirty="0" smtClean="0">
                <a:solidFill>
                  <a:srgbClr val="000000"/>
                </a:solidFill>
                <a:latin typeface="Arial"/>
                <a:cs typeface="Arial"/>
              </a:rPr>
              <a:t>Proposition</a:t>
            </a:r>
            <a:endParaRPr lang="en-US" sz="3100" i="0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3100" b="0" i="0" dirty="0">
                <a:solidFill>
                  <a:srgbClr val="000000"/>
                </a:solidFill>
                <a:latin typeface="Arial"/>
                <a:cs typeface="Arial"/>
              </a:rPr>
              <a:t>50% of electorate change law or veto </a:t>
            </a:r>
            <a:r>
              <a:rPr lang="en-US" sz="3100" b="0" i="0" dirty="0" smtClean="0">
                <a:solidFill>
                  <a:srgbClr val="000000"/>
                </a:solidFill>
                <a:latin typeface="Arial"/>
                <a:cs typeface="Arial"/>
              </a:rPr>
              <a:t>law</a:t>
            </a:r>
            <a:endParaRPr lang="en-US" sz="3100" b="0" i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4" name="Picture 3" descr="Unknow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647" y="225081"/>
            <a:ext cx="22352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43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ill_to_law_illustration2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060" r="-9940"/>
          <a:stretch/>
        </p:blipFill>
        <p:spPr>
          <a:xfrm>
            <a:off x="-2218768" y="638961"/>
            <a:ext cx="10418730" cy="5748338"/>
          </a:xfrm>
        </p:spPr>
      </p:pic>
    </p:spTree>
    <p:extLst>
      <p:ext uri="{BB962C8B-B14F-4D97-AF65-F5344CB8AC3E}">
        <p14:creationId xmlns:p14="http://schemas.microsoft.com/office/powerpoint/2010/main" val="3939332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New Laws That Affect CCCs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0" dirty="0" smtClean="0">
                <a:solidFill>
                  <a:srgbClr val="000000"/>
                </a:solidFill>
                <a:latin typeface="Arial"/>
                <a:cs typeface="Arial"/>
              </a:rPr>
              <a:t>Budget Bill</a:t>
            </a:r>
          </a:p>
          <a:p>
            <a:pPr lvl="1"/>
            <a:r>
              <a:rPr lang="en-US" sz="3200" dirty="0" smtClean="0">
                <a:solidFill>
                  <a:srgbClr val="000000"/>
                </a:solidFill>
                <a:latin typeface="Arial"/>
                <a:cs typeface="Arial"/>
              </a:rPr>
              <a:t>Base Funding Increase </a:t>
            </a:r>
          </a:p>
          <a:p>
            <a:pPr lvl="1"/>
            <a:r>
              <a:rPr lang="en-US" sz="3200" dirty="0" smtClean="0">
                <a:solidFill>
                  <a:srgbClr val="000000"/>
                </a:solidFill>
                <a:latin typeface="Arial"/>
                <a:cs typeface="Arial"/>
              </a:rPr>
              <a:t>Money for Guided Pathways</a:t>
            </a:r>
          </a:p>
          <a:p>
            <a:pPr lvl="1"/>
            <a:r>
              <a:rPr lang="en-US" sz="3200" b="0" dirty="0" smtClean="0">
                <a:solidFill>
                  <a:srgbClr val="000000"/>
                </a:solidFill>
                <a:latin typeface="Arial"/>
                <a:cs typeface="Arial"/>
              </a:rPr>
              <a:t>Veteran’s Resources</a:t>
            </a:r>
          </a:p>
          <a:p>
            <a:pPr lvl="1"/>
            <a:r>
              <a:rPr lang="en-US" sz="3200" dirty="0" smtClean="0">
                <a:solidFill>
                  <a:srgbClr val="000000"/>
                </a:solidFill>
                <a:latin typeface="Arial"/>
                <a:cs typeface="Arial"/>
              </a:rPr>
              <a:t>C-ID</a:t>
            </a:r>
            <a:endParaRPr lang="en-US" sz="3200" b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sz="3200" b="0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3200" b="0" dirty="0" smtClean="0">
                <a:solidFill>
                  <a:srgbClr val="000000"/>
                </a:solidFill>
                <a:latin typeface="Arial"/>
                <a:cs typeface="Arial"/>
              </a:rPr>
              <a:t>AB21</a:t>
            </a:r>
            <a:r>
              <a:rPr lang="en-US" sz="3200" b="0" dirty="0" smtClean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en-US" sz="3200" b="0" dirty="0" smtClean="0">
                <a:solidFill>
                  <a:srgbClr val="000000"/>
                </a:solidFill>
                <a:latin typeface="Arial"/>
                <a:cs typeface="Arial"/>
              </a:rPr>
              <a:t>Karla</a:t>
            </a:r>
            <a:r>
              <a:rPr lang="en-US" sz="3200" b="0" dirty="0" smtClean="0">
                <a:solidFill>
                  <a:srgbClr val="000000"/>
                </a:solidFill>
                <a:latin typeface="Arial"/>
                <a:cs typeface="Arial"/>
              </a:rPr>
              <a:t>) and others </a:t>
            </a:r>
            <a:endParaRPr lang="en-US" sz="3200" b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3200" b="0" dirty="0" smtClean="0">
                <a:solidFill>
                  <a:srgbClr val="000000"/>
                </a:solidFill>
                <a:latin typeface="Arial"/>
                <a:cs typeface="Arial"/>
              </a:rPr>
              <a:t>Protections for undocumented students</a:t>
            </a:r>
            <a:endParaRPr lang="en-US" sz="3200" b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897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New Laws </a:t>
            </a:r>
            <a:r>
              <a:rPr lang="en-US" smtClean="0">
                <a:latin typeface="Arial"/>
                <a:cs typeface="Arial"/>
              </a:rPr>
              <a:t>That Affect CCCs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365" y="1825625"/>
            <a:ext cx="8330985" cy="4351338"/>
          </a:xfrm>
        </p:spPr>
        <p:txBody>
          <a:bodyPr>
            <a:normAutofit lnSpcReduction="10000"/>
          </a:bodyPr>
          <a:lstStyle/>
          <a:p>
            <a:r>
              <a:rPr lang="en-US" sz="3200" b="0" dirty="0" smtClean="0">
                <a:solidFill>
                  <a:srgbClr val="000000"/>
                </a:solidFill>
                <a:latin typeface="Arial"/>
                <a:cs typeface="Arial"/>
              </a:rPr>
              <a:t>AB214</a:t>
            </a:r>
            <a:r>
              <a:rPr lang="en-US" sz="3200" b="0" dirty="0" smtClean="0">
                <a:solidFill>
                  <a:srgbClr val="000000"/>
                </a:solidFill>
                <a:latin typeface="Arial"/>
                <a:cs typeface="Arial"/>
              </a:rPr>
              <a:t> (Weber) Food Security</a:t>
            </a:r>
            <a:endParaRPr lang="en-US" sz="3200" b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3200" b="0" dirty="0" smtClean="0">
                <a:solidFill>
                  <a:srgbClr val="000000"/>
                </a:solidFill>
                <a:latin typeface="Arial"/>
                <a:cs typeface="Arial"/>
              </a:rPr>
              <a:t>Eases </a:t>
            </a:r>
            <a:r>
              <a:rPr lang="en-US" sz="3200" b="0" dirty="0" err="1" smtClean="0">
                <a:solidFill>
                  <a:srgbClr val="000000"/>
                </a:solidFill>
                <a:latin typeface="Arial"/>
                <a:cs typeface="Arial"/>
              </a:rPr>
              <a:t>CalFresh</a:t>
            </a:r>
            <a:r>
              <a:rPr lang="en-US" sz="3200" b="0" dirty="0" smtClean="0">
                <a:solidFill>
                  <a:srgbClr val="000000"/>
                </a:solidFill>
                <a:latin typeface="Arial"/>
                <a:cs typeface="Arial"/>
              </a:rPr>
              <a:t> process for students</a:t>
            </a:r>
          </a:p>
          <a:p>
            <a:pPr marL="0" indent="0">
              <a:buNone/>
            </a:pPr>
            <a:endParaRPr lang="en-US" sz="3200" b="0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3200" b="0" dirty="0" smtClean="0">
                <a:solidFill>
                  <a:srgbClr val="000000"/>
                </a:solidFill>
                <a:latin typeface="Arial"/>
                <a:cs typeface="Arial"/>
              </a:rPr>
              <a:t>AB637 (Medina) Online Education</a:t>
            </a:r>
            <a:endParaRPr lang="en-US" sz="3200" b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3200" b="0" dirty="0" smtClean="0">
                <a:solidFill>
                  <a:srgbClr val="000000"/>
                </a:solidFill>
                <a:latin typeface="Arial"/>
                <a:cs typeface="Arial"/>
              </a:rPr>
              <a:t>Allows cross-enrollment in online</a:t>
            </a:r>
          </a:p>
          <a:p>
            <a:pPr marL="0" indent="0">
              <a:buNone/>
            </a:pPr>
            <a:r>
              <a:rPr lang="en-US" sz="3200" b="0" dirty="0" smtClean="0">
                <a:solidFill>
                  <a:srgbClr val="000000"/>
                </a:solidFill>
                <a:latin typeface="Arial"/>
                <a:cs typeface="Arial"/>
              </a:rPr>
              <a:t>education courses for students</a:t>
            </a:r>
          </a:p>
          <a:p>
            <a:pPr marL="0" indent="0">
              <a:buNone/>
            </a:pPr>
            <a:r>
              <a:rPr lang="en-US" sz="3200" b="0" dirty="0" smtClean="0">
                <a:solidFill>
                  <a:srgbClr val="000000"/>
                </a:solidFill>
                <a:latin typeface="Arial"/>
                <a:cs typeface="Arial"/>
              </a:rPr>
              <a:t>from one college to another </a:t>
            </a:r>
          </a:p>
          <a:p>
            <a:pPr marL="0" indent="0">
              <a:buNone/>
            </a:pPr>
            <a:r>
              <a:rPr lang="en-US" sz="3200" b="0" dirty="0" smtClean="0">
                <a:solidFill>
                  <a:srgbClr val="000000"/>
                </a:solidFill>
                <a:latin typeface="Arial"/>
                <a:cs typeface="Arial"/>
              </a:rPr>
              <a:t>college </a:t>
            </a:r>
            <a:endParaRPr lang="en-US" sz="3200" b="0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sz="3200" b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3883715"/>
            <a:ext cx="28575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15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New Laws </a:t>
            </a:r>
            <a:r>
              <a:rPr lang="en-US" smtClean="0">
                <a:latin typeface="Arial"/>
                <a:cs typeface="Arial"/>
              </a:rPr>
              <a:t>That Affect CCCs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0" dirty="0" smtClean="0">
                <a:solidFill>
                  <a:srgbClr val="000000"/>
                </a:solidFill>
                <a:latin typeface="Arial"/>
                <a:cs typeface="Arial"/>
              </a:rPr>
              <a:t>AB1018 (Reyes) Student Equity</a:t>
            </a:r>
            <a:endParaRPr lang="en-US" sz="3200" b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3200" b="0" dirty="0" smtClean="0">
                <a:solidFill>
                  <a:srgbClr val="000000"/>
                </a:solidFill>
                <a:latin typeface="Arial"/>
                <a:cs typeface="Arial"/>
              </a:rPr>
              <a:t>Explicitly includes homeless students, former foster youth, and LGBTQI+ student reports in Student Equity Plans </a:t>
            </a:r>
            <a:endParaRPr lang="en-US" sz="3200" b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3200" b="0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3200" b="0" dirty="0" smtClean="0">
                <a:solidFill>
                  <a:srgbClr val="000000"/>
                </a:solidFill>
                <a:latin typeface="Arial"/>
                <a:cs typeface="Arial"/>
              </a:rPr>
              <a:t>SB12</a:t>
            </a:r>
            <a:r>
              <a:rPr lang="en-US" sz="3200" b="0" dirty="0" smtClean="0">
                <a:solidFill>
                  <a:srgbClr val="000000"/>
                </a:solidFill>
                <a:latin typeface="Arial"/>
                <a:cs typeface="Arial"/>
              </a:rPr>
              <a:t> (Beall) Foster Youth </a:t>
            </a:r>
            <a:endParaRPr lang="en-US" sz="3200" b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3200" b="0" dirty="0" smtClean="0">
                <a:solidFill>
                  <a:srgbClr val="000000"/>
                </a:solidFill>
                <a:latin typeface="Arial"/>
                <a:cs typeface="Arial"/>
              </a:rPr>
              <a:t>Expands CAYFES grant from 10 to 20 CCCs</a:t>
            </a:r>
            <a:endParaRPr lang="en-US" sz="3200" b="0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sz="3200" b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4" name="Picture 3" descr="images-3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286" y="25822"/>
            <a:ext cx="2268714" cy="226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77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nate Template Plain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22100"/>
      </a:accent1>
      <a:accent2>
        <a:srgbClr val="ED7D31"/>
      </a:accent2>
      <a:accent3>
        <a:srgbClr val="C28446"/>
      </a:accent3>
      <a:accent4>
        <a:srgbClr val="FFC000"/>
      </a:accent4>
      <a:accent5>
        <a:srgbClr val="9F9F9F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08B9877-1A5F-4C8C-AE8B-A393F1B2205C}" vid="{6C1C3204-970A-4D19-960B-0C81057B61D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Senate Template Plain.thmx</Template>
  <TotalTime>2100</TotalTime>
  <Words>678</Words>
  <Application>Microsoft Macintosh PowerPoint</Application>
  <PresentationFormat>On-screen Show (4:3)</PresentationFormat>
  <Paragraphs>136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Calibri</vt:lpstr>
      <vt:lpstr>Georgia</vt:lpstr>
      <vt:lpstr>Arial</vt:lpstr>
      <vt:lpstr>Senate Template Plain</vt:lpstr>
      <vt:lpstr>The Legislature Did What?!</vt:lpstr>
      <vt:lpstr>Overview </vt:lpstr>
      <vt:lpstr>The Legislative Cycle</vt:lpstr>
      <vt:lpstr>The Legislative Cycle</vt:lpstr>
      <vt:lpstr>The Legislative Cycle</vt:lpstr>
      <vt:lpstr>PowerPoint Presentation</vt:lpstr>
      <vt:lpstr>New Laws That Affect CCCs</vt:lpstr>
      <vt:lpstr>New Laws That Affect CCCs</vt:lpstr>
      <vt:lpstr>New Laws That Affect CCCs</vt:lpstr>
      <vt:lpstr>New Laws That Affect CCCs</vt:lpstr>
      <vt:lpstr>Bills that Failed</vt:lpstr>
      <vt:lpstr>ASCCC Legislative Priorities</vt:lpstr>
      <vt:lpstr>ASCCC Legislative Priorities</vt:lpstr>
      <vt:lpstr>Influencing the Legislature </vt:lpstr>
      <vt:lpstr>Influencing the Legislature –  Meeting with Legislators</vt:lpstr>
      <vt:lpstr>Influencing the Legislature  – Meeting with Legislators </vt:lpstr>
      <vt:lpstr>Questions and Thank You</vt:lpstr>
    </vt:vector>
  </TitlesOfParts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Fostering Innovation:   Effective Practices for  Department Chairs  Supporting a Student-Centered Culture</dc:title>
  <dc:creator>SBVC SBCCD</dc:creator>
  <cp:lastModifiedBy>Stanskas, Peter-John</cp:lastModifiedBy>
  <cp:revision>73</cp:revision>
  <cp:lastPrinted>2016-10-31T00:20:21Z</cp:lastPrinted>
  <dcterms:created xsi:type="dcterms:W3CDTF">2016-01-18T19:07:46Z</dcterms:created>
  <dcterms:modified xsi:type="dcterms:W3CDTF">2017-10-23T21:21:51Z</dcterms:modified>
</cp:coreProperties>
</file>