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88" r:id="rId4"/>
    <p:sldId id="301" r:id="rId5"/>
    <p:sldId id="285" r:id="rId6"/>
    <p:sldId id="286" r:id="rId7"/>
    <p:sldId id="289" r:id="rId8"/>
    <p:sldId id="290" r:id="rId9"/>
    <p:sldId id="291" r:id="rId10"/>
    <p:sldId id="292" r:id="rId11"/>
    <p:sldId id="30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632"/>
  </p:normalViewPr>
  <p:slideViewPr>
    <p:cSldViewPr snapToGrid="0" snapToObjects="1">
      <p:cViewPr varScale="1">
        <p:scale>
          <a:sx n="77" d="100"/>
          <a:sy n="77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works better for student learning?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AB504, AB637, AB445, AB847, SB677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0.05% is $43M for our system…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AB217 (Low) Office of Higher</a:t>
            </a:r>
            <a:r>
              <a:rPr lang="en-US" baseline="0" dirty="0" smtClean="0"/>
              <a:t> Ed Accountability </a:t>
            </a:r>
          </a:p>
          <a:p>
            <a:r>
              <a:rPr lang="en-US" baseline="0" dirty="0" smtClean="0"/>
              <a:t>	AB559 (Santiago) Fee Waiver Application Online</a:t>
            </a:r>
          </a:p>
          <a:p>
            <a:r>
              <a:rPr lang="en-US" baseline="0" dirty="0" smtClean="0"/>
              <a:t>	AB1038 (</a:t>
            </a:r>
            <a:r>
              <a:rPr lang="en-US" baseline="0" dirty="0" err="1" smtClean="0"/>
              <a:t>Bonta</a:t>
            </a:r>
            <a:r>
              <a:rPr lang="en-US" baseline="0" dirty="0" smtClean="0"/>
              <a:t>) Blue Ribbon Commission on Higher 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AB276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AB19, AB204, AB214, AB227, AB370, AB1382, SB12, SB307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AB21, SB15,</a:t>
            </a:r>
            <a:r>
              <a:rPr lang="en-US" baseline="0" dirty="0" smtClean="0"/>
              <a:t> SB25, SB68, SB164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cchonors@yahoo.com" TargetMode="External"/><Relationship Id="rId4" Type="http://schemas.openxmlformats.org/officeDocument/2006/relationships/hyperlink" Target="mailto:wendy.brill@canyons.edu" TargetMode="External"/><Relationship Id="rId5" Type="http://schemas.openxmlformats.org/officeDocument/2006/relationships/hyperlink" Target="mailto:cynthia.reiss@westvalley.edu" TargetMode="External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stanskas@valley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24618"/>
            <a:ext cx="9019400" cy="10681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Legislative Update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4261283"/>
            <a:ext cx="8794316" cy="25967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/>
                <a:cs typeface="Arial"/>
              </a:rPr>
              <a:t>John </a:t>
            </a:r>
            <a:r>
              <a:rPr lang="en-US" dirty="0" err="1" smtClean="0">
                <a:latin typeface="Arial"/>
                <a:cs typeface="Arial"/>
              </a:rPr>
              <a:t>Stanskas</a:t>
            </a:r>
            <a:r>
              <a:rPr lang="en-US" dirty="0" smtClean="0">
                <a:latin typeface="Arial"/>
                <a:cs typeface="Arial"/>
              </a:rPr>
              <a:t>, ASCCC Vice President</a:t>
            </a:r>
          </a:p>
          <a:p>
            <a:r>
              <a:rPr lang="en-US" dirty="0" smtClean="0">
                <a:latin typeface="Arial"/>
                <a:cs typeface="Arial"/>
              </a:rPr>
              <a:t>Wendy </a:t>
            </a:r>
            <a:r>
              <a:rPr lang="en-US" dirty="0" smtClean="0">
                <a:latin typeface="Arial"/>
                <a:cs typeface="Arial"/>
              </a:rPr>
              <a:t>Brill-</a:t>
            </a:r>
            <a:r>
              <a:rPr lang="en-US" dirty="0" err="1" smtClean="0">
                <a:latin typeface="Arial"/>
                <a:cs typeface="Arial"/>
              </a:rPr>
              <a:t>Wynkoop</a:t>
            </a:r>
            <a:r>
              <a:rPr lang="en-US" dirty="0" smtClean="0">
                <a:latin typeface="Arial"/>
                <a:cs typeface="Arial"/>
              </a:rPr>
              <a:t>, College of the </a:t>
            </a:r>
            <a:r>
              <a:rPr lang="en-US" dirty="0" smtClean="0">
                <a:latin typeface="Arial"/>
                <a:cs typeface="Arial"/>
              </a:rPr>
              <a:t>Canyons</a:t>
            </a:r>
          </a:p>
          <a:p>
            <a:r>
              <a:rPr lang="en-US" dirty="0" smtClean="0">
                <a:latin typeface="Arial"/>
                <a:cs typeface="Arial"/>
              </a:rPr>
              <a:t>Lee Gordon, Orange Coast College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Cynthia Reiss</a:t>
            </a:r>
            <a:r>
              <a:rPr lang="en-US" dirty="0" smtClean="0">
                <a:latin typeface="Arial"/>
                <a:cs typeface="Arial"/>
              </a:rPr>
              <a:t>, West Valley </a:t>
            </a:r>
            <a:r>
              <a:rPr lang="en-US" dirty="0" smtClean="0">
                <a:latin typeface="Arial"/>
                <a:cs typeface="Arial"/>
              </a:rPr>
              <a:t>College</a:t>
            </a:r>
            <a:endParaRPr lang="en-US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Academic Senate for California Community Colleges</a:t>
            </a:r>
          </a:p>
          <a:p>
            <a:r>
              <a:rPr lang="en-US" dirty="0" smtClean="0">
                <a:latin typeface="Arial"/>
                <a:cs typeface="Arial"/>
              </a:rPr>
              <a:t>Spring </a:t>
            </a:r>
            <a:r>
              <a:rPr lang="en-US" dirty="0" smtClean="0">
                <a:latin typeface="Arial"/>
                <a:cs typeface="Arial"/>
              </a:rPr>
              <a:t>Plenary </a:t>
            </a:r>
            <a:r>
              <a:rPr lang="en-US" dirty="0" smtClean="0">
                <a:latin typeface="Arial"/>
                <a:cs typeface="Arial"/>
              </a:rPr>
              <a:t>Session</a:t>
            </a:r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191826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Legislation about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AB21 (</a:t>
            </a:r>
            <a:r>
              <a:rPr lang="en-US" sz="3200" b="0" dirty="0" err="1" smtClean="0">
                <a:solidFill>
                  <a:srgbClr val="000000"/>
                </a:solidFill>
                <a:latin typeface="Arial"/>
                <a:cs typeface="Arial"/>
              </a:rPr>
              <a:t>Kalra</a:t>
            </a:r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) Access for Every Student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Protecting undocumented students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SB25 (</a:t>
            </a:r>
            <a:r>
              <a:rPr lang="en-US" sz="3200" b="0" dirty="0" err="1" smtClean="0">
                <a:solidFill>
                  <a:srgbClr val="000000"/>
                </a:solidFill>
                <a:latin typeface="Arial"/>
                <a:cs typeface="Arial"/>
              </a:rPr>
              <a:t>Portantino</a:t>
            </a:r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) Nonresident Tuition Exemption</a:t>
            </a: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1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Legislation about Everything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AB847 (</a:t>
            </a:r>
            <a:r>
              <a:rPr lang="en-US" sz="3200" b="0" dirty="0" err="1" smtClean="0">
                <a:solidFill>
                  <a:srgbClr val="000000"/>
                </a:solidFill>
                <a:latin typeface="Arial"/>
                <a:cs typeface="Arial"/>
              </a:rPr>
              <a:t>Bocanegra</a:t>
            </a:r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) Academic Senates</a:t>
            </a:r>
          </a:p>
          <a:p>
            <a:pPr lvl="1"/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Requires release of gender and race/ethnicity of senate membership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SB677 (</a:t>
            </a:r>
            <a:r>
              <a:rPr lang="en-US" sz="3200" b="0" dirty="0" err="1" smtClean="0">
                <a:solidFill>
                  <a:srgbClr val="000000"/>
                </a:solidFill>
                <a:latin typeface="Arial"/>
                <a:cs typeface="Arial"/>
              </a:rPr>
              <a:t>Moorlach</a:t>
            </a:r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) Electronic Recording</a:t>
            </a:r>
          </a:p>
          <a:p>
            <a:pPr marL="457200" lvl="1" indent="0">
              <a:buNone/>
            </a:pP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0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Questions and Thank You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John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Stanskas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:        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hlinkClick r:id="rId2"/>
              </a:rPr>
              <a:t>jstanskas@valleycollege.edu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Lee Gordon: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occhonors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@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hlinkClick r:id="rId3"/>
              </a:rPr>
              <a:t>yahoo.com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Wendy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Brill-Wynkoop: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wendy.brill@canyons.edu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Cindi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Reiss:		</a:t>
            </a:r>
            <a:r>
              <a:rPr lang="en-US" dirty="0">
                <a:latin typeface="Arial"/>
                <a:cs typeface="Arial"/>
                <a:hlinkClick r:id="rId5"/>
              </a:rPr>
              <a:t>cynthia.reiss@westvalley.edu</a:t>
            </a:r>
            <a:r>
              <a:rPr lang="en-US" dirty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0" y="4229100"/>
            <a:ext cx="30861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Overview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Budget Cycle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CCC Budget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Legislative Pre-Session June 14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Current Legislation Grouped by Category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77" y="86243"/>
            <a:ext cx="3041323" cy="3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Budget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Dept. of Finance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Prop98 Money</a:t>
            </a: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Governor’s January Budget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Trailer Bill Language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Governor’s May Revisions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June 15 Deadline for Legislature</a:t>
            </a:r>
          </a:p>
          <a:p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Current Trailer Bill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$150M Guided Pathways (One Time)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$94M COLA, 1.48%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$79M Enrollment Growth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$24M Base Increase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$10M Online Ed (LMS for colleges)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$6M Integrated Library System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Prop98 Split 10.87% (instead of 10.93%)</a:t>
            </a:r>
          </a:p>
          <a:p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94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 smtClean="0">
                <a:latin typeface="Arial"/>
                <a:cs typeface="Arial"/>
              </a:rPr>
              <a:t>January </a:t>
            </a:r>
            <a:r>
              <a:rPr lang="en-US" i="0" dirty="0">
                <a:latin typeface="Arial"/>
                <a:cs typeface="Arial"/>
              </a:rPr>
              <a:t>– </a:t>
            </a:r>
            <a:r>
              <a:rPr lang="en-US" i="0" dirty="0" smtClean="0">
                <a:latin typeface="Arial"/>
                <a:cs typeface="Arial"/>
              </a:rPr>
              <a:t>February</a:t>
            </a:r>
            <a:endParaRPr lang="en-US" i="0" dirty="0">
              <a:latin typeface="Arial"/>
              <a:cs typeface="Arial"/>
            </a:endParaRPr>
          </a:p>
          <a:p>
            <a:r>
              <a:rPr lang="en-US" b="0" i="0" dirty="0" smtClean="0">
                <a:latin typeface="Arial"/>
                <a:cs typeface="Arial"/>
              </a:rPr>
              <a:t>A bill is introduced </a:t>
            </a:r>
            <a:r>
              <a:rPr lang="en-US" b="0" i="0" dirty="0">
                <a:latin typeface="Arial"/>
                <a:cs typeface="Arial"/>
              </a:rPr>
              <a:t>by member of Senate (numbered as SB) or Assembly (numbered as AB). </a:t>
            </a:r>
            <a:endParaRPr lang="en-US" b="0" i="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March 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May</a:t>
            </a:r>
            <a:endParaRPr lang="en-US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Amendments –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revisions, improvements</a:t>
            </a:r>
          </a:p>
          <a:p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Committees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hearings </a:t>
            </a:r>
          </a:p>
          <a:p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Education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, Appropriations (fiscal) </a:t>
            </a:r>
          </a:p>
          <a:p>
            <a:pPr marL="0" indent="0">
              <a:buNone/>
            </a:pP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Last </a:t>
            </a: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week of </a:t>
            </a:r>
            <a:r>
              <a:rPr lang="en-US" i="0" dirty="0" smtClean="0">
                <a:solidFill>
                  <a:srgbClr val="000000"/>
                </a:solidFill>
                <a:latin typeface="Arial"/>
                <a:cs typeface="Arial"/>
              </a:rPr>
              <a:t>May</a:t>
            </a:r>
            <a:endParaRPr lang="en-US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Bills that make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it, go to the floor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the house </a:t>
            </a:r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for </a:t>
            </a:r>
            <a:r>
              <a:rPr lang="en-US" b="0" i="0" dirty="0" smtClean="0">
                <a:solidFill>
                  <a:srgbClr val="000000"/>
                </a:solidFill>
                <a:latin typeface="Arial"/>
                <a:cs typeface="Arial"/>
              </a:rPr>
              <a:t>vote</a:t>
            </a:r>
            <a:endParaRPr lang="en-US" b="0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99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19276"/>
            <a:ext cx="8432800" cy="5232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June – August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Same process is repeated in other house </a:t>
            </a:r>
            <a:endParaRPr lang="en-US" sz="3100" b="0" i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 smtClean="0">
                <a:solidFill>
                  <a:srgbClr val="000000"/>
                </a:solidFill>
                <a:latin typeface="Arial"/>
                <a:cs typeface="Arial"/>
              </a:rPr>
              <a:t>September</a:t>
            </a:r>
            <a:endParaRPr lang="en-US" sz="310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100" b="0" i="0" dirty="0" smtClean="0">
                <a:solidFill>
                  <a:srgbClr val="000000"/>
                </a:solidFill>
                <a:latin typeface="Arial"/>
                <a:cs typeface="Arial"/>
              </a:rPr>
              <a:t>Concurrence </a:t>
            </a: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100" b="0" i="0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both houses pass </a:t>
            </a:r>
            <a:r>
              <a:rPr lang="en-US" sz="3100" b="0" i="0" dirty="0" smtClean="0">
                <a:solidFill>
                  <a:srgbClr val="000000"/>
                </a:solidFill>
                <a:latin typeface="Arial"/>
                <a:cs typeface="Arial"/>
              </a:rPr>
              <a:t>the bill then it moves </a:t>
            </a:r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onto the Governor’s desk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 smtClean="0">
                <a:solidFill>
                  <a:srgbClr val="000000"/>
                </a:solidFill>
                <a:latin typeface="Arial"/>
                <a:cs typeface="Arial"/>
              </a:rPr>
              <a:t>Governor’s Desk</a:t>
            </a:r>
            <a:endParaRPr lang="en-US" sz="310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Veto – reject the bill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Sign – make the bill into law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House override – 2/3 vote of both houses 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State </a:t>
            </a:r>
            <a:r>
              <a:rPr lang="en-US" sz="3100" i="0" dirty="0" smtClean="0">
                <a:solidFill>
                  <a:srgbClr val="000000"/>
                </a:solidFill>
                <a:latin typeface="Arial"/>
                <a:cs typeface="Arial"/>
              </a:rPr>
              <a:t>Proposition</a:t>
            </a:r>
            <a:endParaRPr lang="en-US" sz="310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50% of electorate change law or veto </a:t>
            </a:r>
            <a:r>
              <a:rPr lang="en-US" sz="3100" b="0" i="0" dirty="0" smtClean="0">
                <a:solidFill>
                  <a:srgbClr val="000000"/>
                </a:solidFill>
                <a:latin typeface="Arial"/>
                <a:cs typeface="Arial"/>
              </a:rPr>
              <a:t>law</a:t>
            </a: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47" y="225081"/>
            <a:ext cx="2235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3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Legislation to Fix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65" y="1825625"/>
            <a:ext cx="8330985" cy="4351338"/>
          </a:xfrm>
        </p:spPr>
        <p:txBody>
          <a:bodyPr>
            <a:normAutofit lnSpcReduction="10000"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AB705 (Irwin) Assessment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Must use HS transcripts for placement</a:t>
            </a:r>
          </a:p>
          <a:p>
            <a:pPr lvl="1"/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Complete remediation in 1-year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Units of Support Classes</a:t>
            </a: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SB319 (Nguyen) Assessment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Inform students of remedial work</a:t>
            </a:r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SB478 (</a:t>
            </a:r>
            <a:r>
              <a:rPr lang="en-US" sz="3200" b="0" dirty="0" err="1" smtClean="0">
                <a:solidFill>
                  <a:srgbClr val="000000"/>
                </a:solidFill>
                <a:latin typeface="Arial"/>
                <a:cs typeface="Arial"/>
              </a:rPr>
              <a:t>Portantino</a:t>
            </a:r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) Transfer 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Auto-award degrees and keep a registry accessible to CSU and UC</a:t>
            </a:r>
          </a:p>
        </p:txBody>
      </p:sp>
    </p:spTree>
    <p:extLst>
      <p:ext uri="{BB962C8B-B14F-4D97-AF65-F5344CB8AC3E}">
        <p14:creationId xmlns:p14="http://schemas.microsoft.com/office/powerpoint/2010/main" val="338515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Legislation about Baccalaureate Degrees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AB405 (Irwin) Bachelor’s in Cyber-security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SB577 (Dodd)  Teacher Credentialing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 SB769 (Hill) Baccalaureate Pilot Expansion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3200" b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77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Legislation about College Affordability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AB19 (Santiago) Fee Waivers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Reduces student demonstration of need from $1104 to $1 to qualify</a:t>
            </a: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AB204 (Medina) Fee Waivers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latin typeface="Arial"/>
                <a:cs typeface="Arial"/>
              </a:rPr>
              <a:t>Due process for revocation of fee waiver</a:t>
            </a:r>
          </a:p>
          <a:p>
            <a:r>
              <a:rPr lang="en-US" sz="3200" b="0" dirty="0" smtClean="0">
                <a:solidFill>
                  <a:srgbClr val="000000"/>
                </a:solidFill>
                <a:latin typeface="Arial"/>
                <a:cs typeface="Arial"/>
              </a:rPr>
              <a:t>AB1382 (Grayson) STEM Fee Waiver</a:t>
            </a:r>
          </a:p>
        </p:txBody>
      </p:sp>
    </p:spTree>
    <p:extLst>
      <p:ext uri="{BB962C8B-B14F-4D97-AF65-F5344CB8AC3E}">
        <p14:creationId xmlns:p14="http://schemas.microsoft.com/office/powerpoint/2010/main" val="32863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1125</TotalTime>
  <Words>506</Words>
  <Application>Microsoft Macintosh PowerPoint</Application>
  <PresentationFormat>On-screen Show (4:3)</PresentationFormat>
  <Paragraphs>105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Senate Template Plain</vt:lpstr>
      <vt:lpstr>Legislative Update</vt:lpstr>
      <vt:lpstr>Overview </vt:lpstr>
      <vt:lpstr>The Budget Cycle</vt:lpstr>
      <vt:lpstr>Current Trailer Bill Language</vt:lpstr>
      <vt:lpstr>The Legislative Cycle</vt:lpstr>
      <vt:lpstr>The Legislative Cycle</vt:lpstr>
      <vt:lpstr>Legislation to Fix Us</vt:lpstr>
      <vt:lpstr>Legislation about Baccalaureate Degrees</vt:lpstr>
      <vt:lpstr>Legislation about College Affordability</vt:lpstr>
      <vt:lpstr>Legislation about Access</vt:lpstr>
      <vt:lpstr>Legislation about Everything Else</vt:lpstr>
      <vt:lpstr>Questions and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SBVC SBCCD</cp:lastModifiedBy>
  <cp:revision>74</cp:revision>
  <cp:lastPrinted>2016-10-31T00:20:21Z</cp:lastPrinted>
  <dcterms:created xsi:type="dcterms:W3CDTF">2016-01-18T19:07:46Z</dcterms:created>
  <dcterms:modified xsi:type="dcterms:W3CDTF">2017-04-13T04:46:41Z</dcterms:modified>
</cp:coreProperties>
</file>