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E883C-71F7-43E7-BECC-7B138F186AF8}" v="20" dt="2020-06-15T01:22:04.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56" autoAdjust="0"/>
  </p:normalViewPr>
  <p:slideViewPr>
    <p:cSldViewPr snapToGrid="0">
      <p:cViewPr varScale="1">
        <p:scale>
          <a:sx n="79" d="100"/>
          <a:sy n="79" d="100"/>
        </p:scale>
        <p:origin x="73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857E883C-71F7-43E7-BECC-7B138F186AF8}"/>
    <pc:docChg chg="modSld">
      <pc:chgData name="Michelle  Bean" userId="0d8acacb-9479-4755-afc3-7abd1af15332" providerId="ADAL" clId="{857E883C-71F7-43E7-BECC-7B138F186AF8}" dt="2020-06-15T01:24:34.864" v="205" actId="6549"/>
      <pc:docMkLst>
        <pc:docMk/>
      </pc:docMkLst>
      <pc:sldChg chg="modTransition">
        <pc:chgData name="Michelle  Bean" userId="0d8acacb-9479-4755-afc3-7abd1af15332" providerId="ADAL" clId="{857E883C-71F7-43E7-BECC-7B138F186AF8}" dt="2020-06-15T01:22:04.710" v="19"/>
        <pc:sldMkLst>
          <pc:docMk/>
          <pc:sldMk cId="0" sldId="257"/>
        </pc:sldMkLst>
      </pc:sldChg>
      <pc:sldChg chg="modNotesTx">
        <pc:chgData name="Michelle  Bean" userId="0d8acacb-9479-4755-afc3-7abd1af15332" providerId="ADAL" clId="{857E883C-71F7-43E7-BECC-7B138F186AF8}" dt="2020-06-15T01:22:36.347" v="20" actId="20577"/>
        <pc:sldMkLst>
          <pc:docMk/>
          <pc:sldMk cId="0" sldId="258"/>
        </pc:sldMkLst>
      </pc:sldChg>
      <pc:sldChg chg="modNotesTx">
        <pc:chgData name="Michelle  Bean" userId="0d8acacb-9479-4755-afc3-7abd1af15332" providerId="ADAL" clId="{857E883C-71F7-43E7-BECC-7B138F186AF8}" dt="2020-06-15T01:24:34.864" v="205" actId="6549"/>
        <pc:sldMkLst>
          <pc:docMk/>
          <pc:sldMk cId="0" sldId="259"/>
        </pc:sldMkLst>
      </pc:sldChg>
      <pc:sldChg chg="modNotesTx">
        <pc:chgData name="Michelle  Bean" userId="0d8acacb-9479-4755-afc3-7abd1af15332" providerId="ADAL" clId="{857E883C-71F7-43E7-BECC-7B138F186AF8}" dt="2020-06-15T01:23:04.528" v="44" actId="20577"/>
        <pc:sldMkLst>
          <pc:docMk/>
          <pc:sldMk cId="0" sldId="260"/>
        </pc:sldMkLst>
      </pc:sldChg>
      <pc:sldChg chg="modNotesTx">
        <pc:chgData name="Michelle  Bean" userId="0d8acacb-9479-4755-afc3-7abd1af15332" providerId="ADAL" clId="{857E883C-71F7-43E7-BECC-7B138F186AF8}" dt="2020-06-15T01:23:09.342" v="45" actId="20577"/>
        <pc:sldMkLst>
          <pc:docMk/>
          <pc:sldMk cId="0" sldId="261"/>
        </pc:sldMkLst>
      </pc:sldChg>
      <pc:sldChg chg="modSp modAnim modNotesTx">
        <pc:chgData name="Michelle  Bean" userId="0d8acacb-9479-4755-afc3-7abd1af15332" providerId="ADAL" clId="{857E883C-71F7-43E7-BECC-7B138F186AF8}" dt="2020-06-15T01:23:14.833" v="47" actId="6549"/>
        <pc:sldMkLst>
          <pc:docMk/>
          <pc:sldMk cId="0" sldId="262"/>
        </pc:sldMkLst>
        <pc:spChg chg="mod">
          <ac:chgData name="Michelle  Bean" userId="0d8acacb-9479-4755-afc3-7abd1af15332" providerId="ADAL" clId="{857E883C-71F7-43E7-BECC-7B138F186AF8}" dt="2020-06-15T01:10:11.500" v="5" actId="20577"/>
          <ac:spMkLst>
            <pc:docMk/>
            <pc:sldMk cId="0" sldId="262"/>
            <ac:spMk id="111" creationId="{00000000-0000-0000-0000-000000000000}"/>
          </ac:spMkLst>
        </pc:spChg>
      </pc:sldChg>
      <pc:sldChg chg="modNotesTx">
        <pc:chgData name="Michelle  Bean" userId="0d8acacb-9479-4755-afc3-7abd1af15332" providerId="ADAL" clId="{857E883C-71F7-43E7-BECC-7B138F186AF8}" dt="2020-06-15T01:23:22.534" v="116" actId="20577"/>
        <pc:sldMkLst>
          <pc:docMk/>
          <pc:sldMk cId="0" sldId="263"/>
        </pc:sldMkLst>
      </pc:sldChg>
      <pc:sldChg chg="modSp modAnim modNotesTx">
        <pc:chgData name="Michelle  Bean" userId="0d8acacb-9479-4755-afc3-7abd1af15332" providerId="ADAL" clId="{857E883C-71F7-43E7-BECC-7B138F186AF8}" dt="2020-06-15T01:23:33.327" v="138" actId="20577"/>
        <pc:sldMkLst>
          <pc:docMk/>
          <pc:sldMk cId="0" sldId="265"/>
        </pc:sldMkLst>
        <pc:spChg chg="mod">
          <ac:chgData name="Michelle  Bean" userId="0d8acacb-9479-4755-afc3-7abd1af15332" providerId="ADAL" clId="{857E883C-71F7-43E7-BECC-7B138F186AF8}" dt="2020-06-15T01:11:25.744" v="16" actId="20577"/>
          <ac:spMkLst>
            <pc:docMk/>
            <pc:sldMk cId="0" sldId="265"/>
            <ac:spMk id="137" creationId="{00000000-0000-0000-0000-000000000000}"/>
          </ac:spMkLst>
        </pc:spChg>
      </pc:sldChg>
      <pc:sldChg chg="modAnim modNotesTx">
        <pc:chgData name="Michelle  Bean" userId="0d8acacb-9479-4755-afc3-7abd1af15332" providerId="ADAL" clId="{857E883C-71F7-43E7-BECC-7B138F186AF8}" dt="2020-06-15T01:23:39.118" v="157" actId="20577"/>
        <pc:sldMkLst>
          <pc:docMk/>
          <pc:sldMk cId="0" sldId="266"/>
        </pc:sldMkLst>
      </pc:sldChg>
      <pc:sldChg chg="modNotesTx">
        <pc:chgData name="Michelle  Bean" userId="0d8acacb-9479-4755-afc3-7abd1af15332" providerId="ADAL" clId="{857E883C-71F7-43E7-BECC-7B138F186AF8}" dt="2020-06-15T01:23:44.920" v="176" actId="20577"/>
        <pc:sldMkLst>
          <pc:docMk/>
          <pc:sldMk cId="0" sldId="267"/>
        </pc:sldMkLst>
      </pc:sldChg>
      <pc:sldChg chg="modAnim modNotesTx">
        <pc:chgData name="Michelle  Bean" userId="0d8acacb-9479-4755-afc3-7abd1af15332" providerId="ADAL" clId="{857E883C-71F7-43E7-BECC-7B138F186AF8}" dt="2020-06-15T01:23:50.586" v="198" actId="20577"/>
        <pc:sldMkLst>
          <pc:docMk/>
          <pc:sldMk cId="0" sldId="268"/>
        </pc:sldMkLst>
      </pc:sldChg>
      <pc:sldChg chg="modNotesTx">
        <pc:chgData name="Michelle  Bean" userId="0d8acacb-9479-4755-afc3-7abd1af15332" providerId="ADAL" clId="{857E883C-71F7-43E7-BECC-7B138F186AF8}" dt="2020-06-15T01:23:59.165" v="200" actId="20577"/>
        <pc:sldMkLst>
          <pc:docMk/>
          <pc:sldMk cId="0" sldId="269"/>
        </pc:sldMkLst>
      </pc:sldChg>
      <pc:sldChg chg="modNotesTx">
        <pc:chgData name="Michelle  Bean" userId="0d8acacb-9479-4755-afc3-7abd1af15332" providerId="ADAL" clId="{857E883C-71F7-43E7-BECC-7B138F186AF8}" dt="2020-06-15T01:24:03.112" v="201" actId="20577"/>
        <pc:sldMkLst>
          <pc:docMk/>
          <pc:sldMk cId="0" sldId="270"/>
        </pc:sldMkLst>
      </pc:sldChg>
      <pc:sldChg chg="modNotesTx">
        <pc:chgData name="Michelle  Bean" userId="0d8acacb-9479-4755-afc3-7abd1af15332" providerId="ADAL" clId="{857E883C-71F7-43E7-BECC-7B138F186AF8}" dt="2020-06-15T01:24:06.834" v="202" actId="20577"/>
        <pc:sldMkLst>
          <pc:docMk/>
          <pc:sldMk cId="0" sldId="271"/>
        </pc:sldMkLst>
      </pc:sldChg>
      <pc:sldChg chg="modNotesTx">
        <pc:chgData name="Michelle  Bean" userId="0d8acacb-9479-4755-afc3-7abd1af15332" providerId="ADAL" clId="{857E883C-71F7-43E7-BECC-7B138F186AF8}" dt="2020-06-15T01:24:11.099" v="203" actId="20577"/>
        <pc:sldMkLst>
          <pc:docMk/>
          <pc:sldMk cId="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4aZKNck6LDE&amp;feature=youtu.b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choolreforminitiative.org/protocol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iverseeducation.com/article/176397/"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5eb303de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5eb303deb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“Liberation is the creation of relationships, societies, communities, organizations and collective spaces characterized by equity, fairness, and the implementation of systems for the allocation of goods, services, benefits and rewards that support the full participation of each human and the promotion of their full humanness.” (Love, </a:t>
            </a:r>
            <a:r>
              <a:rPr lang="en-US" dirty="0" err="1"/>
              <a:t>Dejong</a:t>
            </a:r>
            <a:r>
              <a:rPr lang="en-US" dirty="0"/>
              <a:t>, </a:t>
            </a:r>
            <a:r>
              <a:rPr lang="en-US" dirty="0" err="1"/>
              <a:t>Hughbanks</a:t>
            </a:r>
            <a:r>
              <a:rPr lang="en-US" dirty="0"/>
              <a:t>  2013) </a:t>
            </a:r>
            <a:endParaRPr dirty="0"/>
          </a:p>
          <a:p>
            <a:pPr marL="0" lvl="0" indent="0" algn="l" rtl="0">
              <a:spcBef>
                <a:spcPts val="0"/>
              </a:spcBef>
              <a:spcAft>
                <a:spcPts val="0"/>
              </a:spcAft>
              <a:buClr>
                <a:schemeClr val="dk2"/>
              </a:buClr>
              <a:buSzPts val="1100"/>
              <a:buFont typeface="Arial"/>
              <a:buNone/>
            </a:pPr>
            <a:endParaRPr dirty="0"/>
          </a:p>
          <a:p>
            <a:pPr marL="457200" lvl="0" indent="-317500" algn="l" rtl="0">
              <a:spcBef>
                <a:spcPts val="0"/>
              </a:spcBef>
              <a:spcAft>
                <a:spcPts val="0"/>
              </a:spcAft>
              <a:buSzPts val="1400"/>
              <a:buChar char="●"/>
            </a:pPr>
            <a:r>
              <a:rPr lang="en-US" dirty="0"/>
              <a:t>Return back to your FRAMING--ask the WHY? (goal, vision, passion, centering)</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n-US" dirty="0"/>
              <a:t>PEOPLE--often will want to go to the moral binary-- the focus on “good intent”</a:t>
            </a:r>
            <a:endParaRPr dirty="0"/>
          </a:p>
          <a:p>
            <a:pPr marL="914400" lvl="1" indent="-317500" algn="l" rtl="0">
              <a:spcBef>
                <a:spcPts val="0"/>
              </a:spcBef>
              <a:spcAft>
                <a:spcPts val="0"/>
              </a:spcAft>
              <a:buSzPts val="1400"/>
              <a:buChar char="○"/>
            </a:pPr>
            <a:r>
              <a:rPr lang="en-US" dirty="0"/>
              <a:t>But avoid making space for an excuse for bad behavior  </a:t>
            </a:r>
            <a:endParaRPr dirty="0"/>
          </a:p>
          <a:p>
            <a:pPr marL="914400" lvl="1" indent="-317500" algn="l" rtl="0">
              <a:spcBef>
                <a:spcPts val="0"/>
              </a:spcBef>
              <a:spcAft>
                <a:spcPts val="0"/>
              </a:spcAft>
              <a:buSzPts val="1400"/>
              <a:buChar char="○"/>
            </a:pPr>
            <a:r>
              <a:rPr lang="en-US" dirty="0"/>
              <a:t>Ask if it is a reasonable request vs. making an accusation</a:t>
            </a:r>
            <a:endParaRPr dirty="0"/>
          </a:p>
          <a:p>
            <a:pPr marL="914400" lvl="1" indent="-317500" algn="l" rtl="0">
              <a:spcBef>
                <a:spcPts val="0"/>
              </a:spcBef>
              <a:spcAft>
                <a:spcPts val="0"/>
              </a:spcAft>
              <a:buSzPts val="1400"/>
              <a:buChar char="○"/>
            </a:pPr>
            <a:r>
              <a:rPr lang="en-US" dirty="0"/>
              <a:t>Feelings may be that uncomfortable zone when addressing bias, racism, and sexism.  </a:t>
            </a:r>
            <a:endParaRPr dirty="0"/>
          </a:p>
          <a:p>
            <a:pPr marL="914400" lvl="1" indent="-317500" algn="l" rtl="0">
              <a:spcBef>
                <a:spcPts val="0"/>
              </a:spcBef>
              <a:spcAft>
                <a:spcPts val="0"/>
              </a:spcAft>
              <a:buSzPts val="1400"/>
              <a:buChar char="○"/>
            </a:pPr>
            <a:r>
              <a:rPr lang="en-US" dirty="0"/>
              <a:t>But SELF-REFLECTION is the key--that is the courage. The weakness is living off and decision-making based on our bias. The narrative and lived experiences of whole human beings is just the beginning of the conversation. It is needed.</a:t>
            </a:r>
            <a:endParaRPr dirty="0"/>
          </a:p>
          <a:p>
            <a:pPr marL="914400" lvl="0" indent="0" algn="l" rtl="0">
              <a:spcBef>
                <a:spcPts val="0"/>
              </a:spcBef>
              <a:spcAft>
                <a:spcPts val="0"/>
              </a:spcAft>
              <a:buNone/>
            </a:pPr>
            <a:endParaRPr dirty="0"/>
          </a:p>
          <a:p>
            <a:pPr marL="457200" lvl="0" indent="-317500" algn="l" rtl="0">
              <a:spcBef>
                <a:spcPts val="0"/>
              </a:spcBef>
              <a:spcAft>
                <a:spcPts val="0"/>
              </a:spcAft>
              <a:buSzPts val="1400"/>
              <a:buChar char="●"/>
            </a:pPr>
            <a:r>
              <a:rPr lang="en-US" dirty="0"/>
              <a:t>REMEMBER COMMUNITY!</a:t>
            </a:r>
            <a:endParaRPr dirty="0"/>
          </a:p>
        </p:txBody>
      </p:sp>
      <p:sp>
        <p:nvSpPr>
          <p:cNvPr id="134" name="Google Shape;134;g85eb303deb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5eb303de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5eb303de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Put your energy</a:t>
            </a:r>
            <a:r>
              <a:rPr lang="en-US" dirty="0"/>
              <a:t> into those in your </a:t>
            </a:r>
            <a:r>
              <a:rPr lang="en-US" b="1" dirty="0"/>
              <a:t>HUDDLE of EMPATHY.</a:t>
            </a:r>
            <a:endParaRPr b="1" dirty="0"/>
          </a:p>
          <a:p>
            <a:pPr marL="0" lvl="0" indent="0" algn="l" rtl="0">
              <a:spcBef>
                <a:spcPts val="0"/>
              </a:spcBef>
              <a:spcAft>
                <a:spcPts val="0"/>
              </a:spcAft>
              <a:buClr>
                <a:schemeClr val="dk2"/>
              </a:buClr>
              <a:buSzPts val="1100"/>
              <a:buFont typeface="Arial"/>
              <a:buNone/>
            </a:pPr>
            <a:endParaRPr b="1" dirty="0"/>
          </a:p>
          <a:p>
            <a:pPr marL="0" lvl="0" indent="0" algn="l" rtl="0">
              <a:spcBef>
                <a:spcPts val="0"/>
              </a:spcBef>
              <a:spcAft>
                <a:spcPts val="0"/>
              </a:spcAft>
              <a:buNone/>
            </a:pPr>
            <a:r>
              <a:rPr lang="en-US" dirty="0"/>
              <a:t>“We need to start safeguarding each other to start healing each other’s pain.” (Dr. Ramani: </a:t>
            </a:r>
            <a:r>
              <a:rPr lang="en-US" sz="1100" u="sng" dirty="0">
                <a:solidFill>
                  <a:schemeClr val="hlink"/>
                </a:solidFill>
                <a:latin typeface="Arial"/>
                <a:ea typeface="Arial"/>
                <a:cs typeface="Arial"/>
                <a:sym typeface="Arial"/>
                <a:hlinkClick r:id="rId3"/>
              </a:rPr>
              <a:t>https://www.youtube.com/watch?v=4aZKNck6LDE&amp;feature=youtu.be</a:t>
            </a:r>
            <a:r>
              <a:rPr lang="en-US" dirty="0"/>
              <a:t>)</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US" dirty="0"/>
              <a:t>STOP </a:t>
            </a:r>
            <a:r>
              <a:rPr lang="en-US" dirty="0" err="1"/>
              <a:t>embolding</a:t>
            </a:r>
            <a:r>
              <a:rPr lang="en-US" dirty="0"/>
              <a:t> the patterns of toxic behavior couched in “discourse of collegiality.”</a:t>
            </a:r>
            <a:endParaRPr dirty="0"/>
          </a:p>
          <a:p>
            <a:pPr marL="0" lvl="0" indent="0" algn="l" rtl="0">
              <a:spcBef>
                <a:spcPts val="0"/>
              </a:spcBef>
              <a:spcAft>
                <a:spcPts val="0"/>
              </a:spcAft>
              <a:buNone/>
            </a:pPr>
            <a:r>
              <a:rPr lang="en-US" dirty="0"/>
              <a:t>STOP FEEDING those who oppress and invalidate.</a:t>
            </a:r>
            <a:endParaRPr dirty="0"/>
          </a:p>
          <a:p>
            <a:pPr marL="0" lvl="0" indent="0" algn="l" rtl="0">
              <a:spcBef>
                <a:spcPts val="0"/>
              </a:spcBef>
              <a:spcAft>
                <a:spcPts val="0"/>
              </a:spcAft>
              <a:buNone/>
            </a:pPr>
            <a:r>
              <a:rPr lang="en-US" dirty="0"/>
              <a:t>TAKE away the audience and the oppressors will collapse.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2" name="Google Shape;142;g85eb303deb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651e61f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651e61f7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Kendi</a:t>
            </a:r>
            <a:r>
              <a:rPr lang="en-US" dirty="0"/>
              <a:t>: “What if instead of a feelings advocacy we had an outcome advocacy that put equitable outcomes before our guilt and anguish?” (p.210)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RECOMMENDATIONS: 1, 2, 3, 4</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OPEN RAWNESS: What if we frame every conversation and focus every dialogue on changing action and our behavior, not feelings.  </a:t>
            </a:r>
            <a:endParaRPr dirty="0"/>
          </a:p>
          <a:p>
            <a:pPr marL="0" lvl="0" indent="0" algn="l" rtl="0">
              <a:spcBef>
                <a:spcPts val="0"/>
              </a:spcBef>
              <a:spcAft>
                <a:spcPts val="0"/>
              </a:spcAft>
              <a:buNone/>
            </a:pPr>
            <a:r>
              <a:rPr lang="en-US" dirty="0"/>
              <a:t>Setting and returning to goals and values when listening to diverse voices means not just making yourself feel better, but rather loving others enough to put yourself second.  That’s the power you have as a leader!</a:t>
            </a:r>
            <a:endParaRPr dirty="0"/>
          </a:p>
        </p:txBody>
      </p:sp>
      <p:sp>
        <p:nvSpPr>
          <p:cNvPr id="151" name="Google Shape;151;g8651e61f7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7591f1b7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7591f1b7e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100"/>
              <a:buFont typeface="Arial"/>
              <a:buNone/>
            </a:pPr>
            <a:r>
              <a:rPr lang="en-US" b="1" dirty="0"/>
              <a:t>Effective TOOLS to use:</a:t>
            </a:r>
            <a:endParaRPr b="1" dirty="0"/>
          </a:p>
          <a:p>
            <a:pPr marL="457200" lvl="0" indent="-317500" algn="l" rtl="0">
              <a:spcBef>
                <a:spcPts val="0"/>
              </a:spcBef>
              <a:spcAft>
                <a:spcPts val="0"/>
              </a:spcAft>
              <a:buSzPts val="1400"/>
              <a:buChar char="●"/>
            </a:pPr>
            <a:r>
              <a:rPr lang="en-US" dirty="0"/>
              <a:t>RAVEN method </a:t>
            </a:r>
            <a:endParaRPr dirty="0"/>
          </a:p>
          <a:p>
            <a:pPr marL="1371600" lvl="1" indent="-317500" algn="l" rtl="0">
              <a:spcBef>
                <a:spcPts val="0"/>
              </a:spcBef>
              <a:spcAft>
                <a:spcPts val="0"/>
              </a:spcAft>
              <a:buSzPts val="1400"/>
              <a:buChar char="○"/>
            </a:pPr>
            <a:r>
              <a:rPr lang="en-US" dirty="0"/>
              <a:t>REDIRECT: Decide calling in vs. calling out: What’s effective? Do I know this person well?</a:t>
            </a:r>
            <a:endParaRPr dirty="0"/>
          </a:p>
          <a:p>
            <a:pPr marL="1371600" lvl="0" indent="0" algn="l" rtl="0">
              <a:spcBef>
                <a:spcPts val="0"/>
              </a:spcBef>
              <a:spcAft>
                <a:spcPts val="0"/>
              </a:spcAft>
              <a:buNone/>
            </a:pPr>
            <a:endParaRPr dirty="0"/>
          </a:p>
          <a:p>
            <a:pPr marL="1371600" lvl="1" indent="-317500" algn="l" rtl="0">
              <a:spcBef>
                <a:spcPts val="0"/>
              </a:spcBef>
              <a:spcAft>
                <a:spcPts val="0"/>
              </a:spcAft>
              <a:buSzPts val="1400"/>
              <a:buChar char="○"/>
            </a:pPr>
            <a:r>
              <a:rPr lang="en-US" dirty="0"/>
              <a:t>ASK: If you feel it, ask for CLARIFICATION. </a:t>
            </a:r>
            <a:endParaRPr dirty="0"/>
          </a:p>
          <a:p>
            <a:pPr marL="1828800" lvl="2" indent="-317500" algn="l" rtl="0">
              <a:spcBef>
                <a:spcPts val="0"/>
              </a:spcBef>
              <a:spcAft>
                <a:spcPts val="0"/>
              </a:spcAft>
              <a:buSzPts val="1400"/>
              <a:buChar char="■"/>
            </a:pPr>
            <a:r>
              <a:rPr lang="en-US" dirty="0"/>
              <a:t>Listen for </a:t>
            </a:r>
            <a:r>
              <a:rPr lang="en-US" b="1" dirty="0"/>
              <a:t>microaggressions </a:t>
            </a:r>
            <a:r>
              <a:rPr lang="en-US" dirty="0"/>
              <a:t>and racialized </a:t>
            </a:r>
            <a:r>
              <a:rPr lang="en-US" b="1" dirty="0" err="1"/>
              <a:t>microassaults</a:t>
            </a:r>
            <a:r>
              <a:rPr lang="en-US" dirty="0"/>
              <a:t>: “THOSE” students. “She’s so touchy feely.” “I can’t even understand him with his accent.” “She’s so lazy.” “Here comes trouble”</a:t>
            </a:r>
            <a:endParaRPr dirty="0"/>
          </a:p>
          <a:p>
            <a:pPr marL="1828800" lvl="2" indent="-317500" algn="l" rtl="0">
              <a:spcBef>
                <a:spcPts val="0"/>
              </a:spcBef>
              <a:spcAft>
                <a:spcPts val="0"/>
              </a:spcAft>
              <a:buSzPts val="1400"/>
              <a:buChar char="■"/>
            </a:pPr>
            <a:r>
              <a:rPr lang="en-US" b="1" dirty="0"/>
              <a:t>Microinvalidations </a:t>
            </a:r>
            <a:r>
              <a:rPr lang="en-US" dirty="0"/>
              <a:t>and </a:t>
            </a:r>
            <a:r>
              <a:rPr lang="en-US" b="1" dirty="0"/>
              <a:t>microinsults</a:t>
            </a:r>
            <a:r>
              <a:rPr lang="en-US" dirty="0"/>
              <a:t>: “Oh, you have a Ph.D.?” “You didn’t answer my question.” “Girls don’t do well in STEM usually” “You speak really good English” “I don’t see color” “I understand what you’re going through, I grew up poor”</a:t>
            </a:r>
            <a:endParaRPr dirty="0"/>
          </a:p>
          <a:p>
            <a:pPr marL="0" lvl="0" indent="0" algn="l" rtl="0">
              <a:spcBef>
                <a:spcPts val="0"/>
              </a:spcBef>
              <a:spcAft>
                <a:spcPts val="0"/>
              </a:spcAft>
              <a:buNone/>
            </a:pPr>
            <a:endParaRPr dirty="0"/>
          </a:p>
          <a:p>
            <a:pPr marL="1371600" lvl="1" indent="-317500" algn="l" rtl="0">
              <a:spcBef>
                <a:spcPts val="0"/>
              </a:spcBef>
              <a:spcAft>
                <a:spcPts val="0"/>
              </a:spcAft>
              <a:buSzPts val="1400"/>
              <a:buChar char="○"/>
            </a:pPr>
            <a:r>
              <a:rPr lang="en-US" dirty="0"/>
              <a:t>VALUES CLARIFICATION:</a:t>
            </a:r>
            <a:endParaRPr dirty="0"/>
          </a:p>
          <a:p>
            <a:pPr marL="1828800" lvl="2" indent="-317500" algn="l" rtl="0">
              <a:spcBef>
                <a:spcPts val="0"/>
              </a:spcBef>
              <a:spcAft>
                <a:spcPts val="0"/>
              </a:spcAft>
              <a:buSzPts val="1400"/>
              <a:buChar char="■"/>
            </a:pPr>
            <a:r>
              <a:rPr lang="en-US" dirty="0"/>
              <a:t>Ask what they mean? </a:t>
            </a:r>
            <a:endParaRPr dirty="0"/>
          </a:p>
          <a:p>
            <a:pPr marL="1828800" lvl="2" indent="-317500" algn="l" rtl="0">
              <a:spcBef>
                <a:spcPts val="0"/>
              </a:spcBef>
              <a:spcAft>
                <a:spcPts val="0"/>
              </a:spcAft>
              <a:buSzPts val="1400"/>
              <a:buChar char="■"/>
            </a:pPr>
            <a:r>
              <a:rPr lang="en-US" dirty="0"/>
              <a:t>Remind them of the established COMMUNITY NORMS and COMMITTEE GOALS.</a:t>
            </a:r>
            <a:endParaRPr dirty="0"/>
          </a:p>
          <a:p>
            <a:pPr marL="1828800" lvl="0" indent="0" algn="l" rtl="0">
              <a:spcBef>
                <a:spcPts val="0"/>
              </a:spcBef>
              <a:spcAft>
                <a:spcPts val="0"/>
              </a:spcAft>
              <a:buNone/>
            </a:pPr>
            <a:endParaRPr dirty="0"/>
          </a:p>
          <a:p>
            <a:pPr marL="1371600" lvl="1" indent="-317500" algn="l" rtl="0">
              <a:spcBef>
                <a:spcPts val="0"/>
              </a:spcBef>
              <a:spcAft>
                <a:spcPts val="0"/>
              </a:spcAft>
              <a:buSzPts val="1400"/>
              <a:buChar char="○"/>
            </a:pPr>
            <a:r>
              <a:rPr lang="en-US" dirty="0"/>
              <a:t>EMPHASIZE OWN FEELINGS: </a:t>
            </a:r>
            <a:endParaRPr dirty="0"/>
          </a:p>
          <a:p>
            <a:pPr marL="1828800" lvl="2" indent="-317500" algn="l" rtl="0">
              <a:spcBef>
                <a:spcPts val="0"/>
              </a:spcBef>
              <a:spcAft>
                <a:spcPts val="0"/>
              </a:spcAft>
              <a:buSzPts val="1400"/>
              <a:buChar char="■"/>
            </a:pPr>
            <a:r>
              <a:rPr lang="en-US" dirty="0"/>
              <a:t>Use HUDDLE TEAM--cultivate and consult your team and ask for support ahead of time!</a:t>
            </a:r>
            <a:endParaRPr dirty="0"/>
          </a:p>
          <a:p>
            <a:pPr marL="1371600" lvl="1" indent="-317500" algn="l" rtl="0">
              <a:spcBef>
                <a:spcPts val="0"/>
              </a:spcBef>
              <a:spcAft>
                <a:spcPts val="0"/>
              </a:spcAft>
              <a:buSzPts val="1400"/>
              <a:buChar char="○"/>
            </a:pPr>
            <a:r>
              <a:rPr lang="en-US" dirty="0"/>
              <a:t>GIVE what they can DO NEXT instead of flipping to a dominant culture lens</a:t>
            </a:r>
            <a:endParaRPr dirty="0"/>
          </a:p>
          <a:p>
            <a:pPr marL="1371600" lvl="0" indent="0" algn="l" rtl="0">
              <a:spcBef>
                <a:spcPts val="0"/>
              </a:spcBef>
              <a:spcAft>
                <a:spcPts val="0"/>
              </a:spcAft>
              <a:buNone/>
            </a:pPr>
            <a:endParaRPr dirty="0"/>
          </a:p>
          <a:p>
            <a:pPr marL="914400" lvl="0" indent="-317500" algn="l" rtl="0">
              <a:spcBef>
                <a:spcPts val="0"/>
              </a:spcBef>
              <a:spcAft>
                <a:spcPts val="0"/>
              </a:spcAft>
              <a:buSzPts val="1400"/>
              <a:buChar char="●"/>
            </a:pPr>
            <a:r>
              <a:rPr lang="en-US" dirty="0"/>
              <a:t>Handout and videos at the end of slides!</a:t>
            </a:r>
            <a:endParaRPr dirty="0"/>
          </a:p>
          <a:p>
            <a:pPr marL="914400" lvl="0" indent="-317500" algn="l" rtl="0">
              <a:spcBef>
                <a:spcPts val="0"/>
              </a:spcBef>
              <a:spcAft>
                <a:spcPts val="0"/>
              </a:spcAft>
              <a:buSzPts val="1400"/>
              <a:buChar char="●"/>
            </a:pPr>
            <a:r>
              <a:rPr lang="en-US" dirty="0"/>
              <a:t>Remember that SELF-REFLECTION is the key--</a:t>
            </a:r>
            <a:r>
              <a:rPr lang="en-US" b="1" dirty="0"/>
              <a:t>coded language</a:t>
            </a:r>
            <a:r>
              <a:rPr lang="en-US" dirty="0"/>
              <a:t> is deep seeded in the “discourse of collegiality”</a:t>
            </a:r>
            <a:endParaRPr dirty="0"/>
          </a:p>
        </p:txBody>
      </p:sp>
      <p:sp>
        <p:nvSpPr>
          <p:cNvPr id="160" name="Google Shape;160;g87591f1b7e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5f67eb99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5f67eb99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BYSTANDER INTERVENTION:</a:t>
            </a:r>
            <a:endParaRPr dirty="0"/>
          </a:p>
          <a:p>
            <a:pPr marL="457200" lvl="0" indent="-317500" algn="l" rtl="0">
              <a:spcBef>
                <a:spcPts val="0"/>
              </a:spcBef>
              <a:spcAft>
                <a:spcPts val="0"/>
              </a:spcAft>
              <a:buSzPts val="1400"/>
              <a:buChar char="●"/>
            </a:pPr>
            <a:r>
              <a:rPr lang="en-US" b="1" dirty="0"/>
              <a:t>Speak up--DON’T give bullies hiding behind archaic ideas of “collegiality” a FREE PASS! </a:t>
            </a:r>
            <a:endParaRPr b="1" dirty="0"/>
          </a:p>
          <a:p>
            <a:pPr marL="457200" lvl="0" indent="-317500" algn="l" rtl="0">
              <a:spcBef>
                <a:spcPts val="0"/>
              </a:spcBef>
              <a:spcAft>
                <a:spcPts val="0"/>
              </a:spcAft>
              <a:buSzPts val="1400"/>
              <a:buChar char="●"/>
            </a:pPr>
            <a:r>
              <a:rPr lang="en-US" dirty="0"/>
              <a:t>Be willing to hear what others are saying is not working--see something say something!</a:t>
            </a:r>
            <a:endParaRPr dirty="0"/>
          </a:p>
          <a:p>
            <a:pPr marL="457200" lvl="0" indent="-317500" algn="l" rtl="0">
              <a:spcBef>
                <a:spcPts val="0"/>
              </a:spcBef>
              <a:spcAft>
                <a:spcPts val="0"/>
              </a:spcAft>
              <a:buSzPts val="1400"/>
              <a:buChar char="●"/>
            </a:pPr>
            <a:r>
              <a:rPr lang="en-US" dirty="0"/>
              <a:t>Be a </a:t>
            </a:r>
            <a:r>
              <a:rPr lang="en-US" b="1" dirty="0"/>
              <a:t>witness </a:t>
            </a:r>
            <a:r>
              <a:rPr lang="en-US" dirty="0"/>
              <a:t>to the exclusionary behavior--the aim is not to change that person but to show observers that </a:t>
            </a:r>
            <a:r>
              <a:rPr lang="en-US" b="1" dirty="0"/>
              <a:t>there is another alternative. </a:t>
            </a:r>
            <a:endParaRPr b="1" dirty="0"/>
          </a:p>
          <a:p>
            <a:pPr marL="457200" lvl="0" indent="-317500" algn="l" rtl="0">
              <a:spcBef>
                <a:spcPts val="0"/>
              </a:spcBef>
              <a:spcAft>
                <a:spcPts val="0"/>
              </a:spcAft>
              <a:buSzPts val="1400"/>
              <a:buChar char="●"/>
            </a:pPr>
            <a:r>
              <a:rPr lang="en-US" dirty="0"/>
              <a:t>CELEBRATE DISCOMFORT: We should all be exercising this muscle! And remember that DEFENSIVENESS doesn’t help anyone. That doesn’t help anyone feel safe.</a:t>
            </a:r>
            <a:endParaRPr dirty="0"/>
          </a:p>
          <a:p>
            <a:pPr marL="457200" lvl="0" indent="-317500" algn="l" rtl="0">
              <a:spcBef>
                <a:spcPts val="0"/>
              </a:spcBef>
              <a:spcAft>
                <a:spcPts val="0"/>
              </a:spcAft>
              <a:buSzPts val="1400"/>
              <a:buChar char="●"/>
            </a:pPr>
            <a:r>
              <a:rPr lang="en-US" dirty="0"/>
              <a:t>If you have the power and privilege to change something, a system that creates barriers to diverse voices, then do something to change it.  That’s CIVIL--that’s common HUMANITY! That’s empathy and equity.</a:t>
            </a:r>
            <a:endParaRPr dirty="0"/>
          </a:p>
        </p:txBody>
      </p:sp>
      <p:sp>
        <p:nvSpPr>
          <p:cNvPr id="169" name="Google Shape;169;g85f67eb992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8188204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81882040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g881882040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5f67eb99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5f67eb992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g85f67eb992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74d27e54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74d27e543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g874d27e543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81882040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81882040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t>References</a:t>
            </a:r>
            <a:r>
              <a:rPr lang="en-US"/>
              <a:t>:</a:t>
            </a:r>
            <a:endParaRPr/>
          </a:p>
          <a:p>
            <a:pPr marL="457200" lvl="0" indent="-292100" algn="l" rtl="0">
              <a:spcBef>
                <a:spcPts val="0"/>
              </a:spcBef>
              <a:spcAft>
                <a:spcPts val="0"/>
              </a:spcAft>
              <a:buSzPts val="1000"/>
              <a:buAutoNum type="arabicPeriod"/>
            </a:pPr>
            <a:r>
              <a:rPr lang="en-US"/>
              <a:t>Alleman, N. F., Allen, C. C., &amp; Haviland, D. (2017). Collegiality and the Collegium in an Era of Faculty Differentiation. </a:t>
            </a:r>
            <a:r>
              <a:rPr lang="en-US" i="1"/>
              <a:t>ASHE Higher Education Report</a:t>
            </a:r>
            <a:r>
              <a:rPr lang="en-US"/>
              <a:t>, 43(4), 1–131. </a:t>
            </a:r>
            <a:endParaRPr/>
          </a:p>
          <a:p>
            <a:pPr marL="457200" lvl="0" indent="-292100" algn="l" rtl="0">
              <a:spcBef>
                <a:spcPts val="0"/>
              </a:spcBef>
              <a:spcAft>
                <a:spcPts val="0"/>
              </a:spcAft>
              <a:buSzPts val="1000"/>
              <a:buAutoNum type="arabicPeriod"/>
            </a:pPr>
            <a:r>
              <a:rPr lang="en-US"/>
              <a:t>Goodman, Diane J. (2011). Promoting Diversity and Social Justice: Educating People from Privileged Groups. New York: Routledge. </a:t>
            </a:r>
            <a:endParaRPr/>
          </a:p>
          <a:p>
            <a:pPr marL="457200" lvl="0" indent="-292100" algn="l" rtl="0">
              <a:spcBef>
                <a:spcPts val="0"/>
              </a:spcBef>
              <a:spcAft>
                <a:spcPts val="0"/>
              </a:spcAft>
              <a:buSzPts val="1000"/>
              <a:buAutoNum type="arabicPeriod"/>
            </a:pPr>
            <a:r>
              <a:rPr lang="en-US"/>
              <a:t>Kendi, Ibram X. (2019). How to be an Antiracist. New York: One World.</a:t>
            </a:r>
            <a:endParaRPr/>
          </a:p>
          <a:p>
            <a:pPr marL="457200" lvl="0" indent="-292100" algn="l" rtl="0">
              <a:spcBef>
                <a:spcPts val="0"/>
              </a:spcBef>
              <a:spcAft>
                <a:spcPts val="0"/>
              </a:spcAft>
              <a:buSzPts val="1000"/>
              <a:buAutoNum type="arabicPeriod"/>
            </a:pPr>
            <a:r>
              <a:rPr lang="en-US"/>
              <a:t>Love, Barbara, Dejong, Keri, and Hughbanks, Christopher (2007). Critical Liberation Theory. </a:t>
            </a:r>
            <a:r>
              <a:rPr lang="en-US" i="1"/>
              <a:t>Social Justice Education.</a:t>
            </a:r>
            <a:r>
              <a:rPr lang="en-US"/>
              <a:t> Amherst: University of Massachusetts.  </a:t>
            </a:r>
            <a:endParaRPr/>
          </a:p>
          <a:p>
            <a:pPr marL="457200" lvl="0" indent="-292100" algn="l" rtl="0">
              <a:spcBef>
                <a:spcPts val="0"/>
              </a:spcBef>
              <a:spcAft>
                <a:spcPts val="0"/>
              </a:spcAft>
              <a:buSzPts val="1000"/>
              <a:buAutoNum type="arabicPeriod"/>
            </a:pPr>
            <a:r>
              <a:rPr lang="en-US"/>
              <a:t>Protocols. School Reform Initiative. Accessed at </a:t>
            </a:r>
            <a:r>
              <a:rPr lang="en-US" sz="1100" u="sng">
                <a:solidFill>
                  <a:schemeClr val="hlink"/>
                </a:solidFill>
                <a:latin typeface="Arial"/>
                <a:ea typeface="Arial"/>
                <a:cs typeface="Arial"/>
                <a:sym typeface="Arial"/>
                <a:hlinkClick r:id="rId3"/>
              </a:rPr>
              <a:t>https://www.schoolreforminitiative.org/protocols/</a:t>
            </a:r>
            <a:r>
              <a:rPr lang="en-US"/>
              <a:t>.</a:t>
            </a:r>
            <a:endParaRPr/>
          </a:p>
          <a:p>
            <a:pPr marL="457200" lvl="0" indent="-292100" algn="l" rtl="0">
              <a:spcBef>
                <a:spcPts val="0"/>
              </a:spcBef>
              <a:spcAft>
                <a:spcPts val="0"/>
              </a:spcAft>
              <a:buSzPts val="1000"/>
              <a:buAutoNum type="arabicPeriod"/>
            </a:pPr>
            <a:r>
              <a:rPr lang="en-US"/>
              <a:t>Wood, Luke and Frank Harris, III. (2020). How to Respond to Microaggressions When They Occur. </a:t>
            </a:r>
            <a:r>
              <a:rPr lang="en-US" i="1"/>
              <a:t>Diverse: Issues in Higher Education. </a:t>
            </a:r>
            <a:r>
              <a:rPr lang="en-US"/>
              <a:t>CMA Publications. Accessed at </a:t>
            </a:r>
            <a:r>
              <a:rPr lang="en-US" sz="1100" u="sng">
                <a:solidFill>
                  <a:schemeClr val="hlink"/>
                </a:solidFill>
                <a:latin typeface="Arial"/>
                <a:ea typeface="Arial"/>
                <a:cs typeface="Arial"/>
                <a:sym typeface="Arial"/>
                <a:hlinkClick r:id="rId4"/>
              </a:rPr>
              <a:t>https://diverseeducation.com/article/176397/</a:t>
            </a:r>
            <a:r>
              <a:rPr lang="en-US"/>
              <a:t>.</a:t>
            </a:r>
            <a:endParaRPr/>
          </a:p>
          <a:p>
            <a:pPr marL="0" lvl="0" indent="0" algn="l" rtl="0">
              <a:spcBef>
                <a:spcPts val="0"/>
              </a:spcBef>
              <a:spcAft>
                <a:spcPts val="0"/>
              </a:spcAft>
              <a:buNone/>
            </a:pPr>
            <a:endParaRPr i="1"/>
          </a:p>
          <a:p>
            <a:pPr marL="0" lvl="0" indent="0" algn="l" rtl="0">
              <a:spcBef>
                <a:spcPts val="0"/>
              </a:spcBef>
              <a:spcAft>
                <a:spcPts val="0"/>
              </a:spcAft>
              <a:buNone/>
            </a:pPr>
            <a:endParaRPr/>
          </a:p>
        </p:txBody>
      </p:sp>
      <p:sp>
        <p:nvSpPr>
          <p:cNvPr id="210" name="Google Shape;210;g881882040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74d27e5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874d27e54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874d27e54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81882040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81882040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 name="Google Shape;72;g881882040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74d27e54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74d27e543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know everyone will have differing opinions and we respect that.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invite you to come to this space today with an open rawness--a heart and mind of empathy and understanding.</a:t>
            </a:r>
            <a:endParaRPr dirty="0"/>
          </a:p>
          <a:p>
            <a:pPr marL="0" lvl="0" indent="457200" algn="l" rtl="0">
              <a:spcBef>
                <a:spcPts val="0"/>
              </a:spcBef>
              <a:spcAft>
                <a:spcPts val="0"/>
              </a:spcAft>
              <a:buNone/>
            </a:pPr>
            <a:r>
              <a:rPr lang="en-US" dirty="0"/>
              <a:t>Today will be about reflecting on systems, not any one person.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will re-read the scenario as you go GRAB a PEN and PAPER.</a:t>
            </a:r>
            <a:endParaRPr dirty="0"/>
          </a:p>
        </p:txBody>
      </p:sp>
      <p:sp>
        <p:nvSpPr>
          <p:cNvPr id="80" name="Google Shape;80;g874d27e543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81882040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81882040c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Using your pen, </a:t>
            </a:r>
            <a:r>
              <a:rPr lang="en-US" b="1" dirty="0"/>
              <a:t>mark with an X inside ONE of the circles</a:t>
            </a:r>
            <a:r>
              <a:rPr lang="en-US" dirty="0"/>
              <a:t>--what are you feeling after reading the scenario?</a:t>
            </a:r>
            <a:endParaRPr dirty="0"/>
          </a:p>
          <a:p>
            <a:pPr marL="0" lvl="0" indent="0" algn="l" rtl="0">
              <a:spcBef>
                <a:spcPts val="0"/>
              </a:spcBef>
              <a:spcAft>
                <a:spcPts val="0"/>
              </a:spcAft>
              <a:buNone/>
            </a:pPr>
            <a:r>
              <a:rPr lang="en-US" b="1" dirty="0"/>
              <a:t>Are you feeling . . .</a:t>
            </a:r>
            <a:endParaRPr b="1" dirty="0"/>
          </a:p>
          <a:p>
            <a:pPr marL="457200" lvl="0" indent="-317500" algn="l" rtl="0">
              <a:spcBef>
                <a:spcPts val="0"/>
              </a:spcBef>
              <a:spcAft>
                <a:spcPts val="0"/>
              </a:spcAft>
              <a:buSzPts val="1400"/>
              <a:buChar char="●"/>
            </a:pPr>
            <a:r>
              <a:rPr lang="en-US" dirty="0"/>
              <a:t>COMFORT--is a place where you feel at EASE, with no tension.  The environment you can imagine in this scenario is okay--you feel comfortable navigating the things occurring. Or maybe you are placing yourself in that zone to feel safe?</a:t>
            </a:r>
            <a:endParaRPr dirty="0"/>
          </a:p>
          <a:p>
            <a:pPr marL="457200" lvl="0" indent="-317500" algn="l" rtl="0">
              <a:spcBef>
                <a:spcPts val="0"/>
              </a:spcBef>
              <a:spcAft>
                <a:spcPts val="0"/>
              </a:spcAft>
              <a:buSzPts val="1400"/>
              <a:buChar char="●"/>
            </a:pPr>
            <a:r>
              <a:rPr lang="en-US" dirty="0"/>
              <a:t>RISK ZONE--this is where you feel most willing to take some risks--a place that is most ready for learning and openness to others with curiosity and earnest interest. </a:t>
            </a:r>
            <a:endParaRPr dirty="0"/>
          </a:p>
          <a:p>
            <a:pPr marL="457200" lvl="0" indent="-317500" algn="l" rtl="0">
              <a:spcBef>
                <a:spcPts val="0"/>
              </a:spcBef>
              <a:spcAft>
                <a:spcPts val="0"/>
              </a:spcAft>
              <a:buSzPts val="1400"/>
              <a:buChar char="●"/>
            </a:pPr>
            <a:r>
              <a:rPr lang="en-US" dirty="0"/>
              <a:t>DISCOMFORT--this is the DANGER zone. This is when one feels tense or fearful or defenses go up.  Sometimes you get angry or may even want to escape and get to a safe space. </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US" dirty="0"/>
              <a:t>Staying in the Danger Zone takes a lot of energy and emotional toll.  It’s where we go to a less rational state.  </a:t>
            </a:r>
            <a:endParaRPr dirty="0"/>
          </a:p>
          <a:p>
            <a:pPr marL="457200" lvl="0" indent="0" algn="l" rtl="0">
              <a:spcBef>
                <a:spcPts val="0"/>
              </a:spcBef>
              <a:spcAft>
                <a:spcPts val="0"/>
              </a:spcAft>
              <a:buNone/>
            </a:pPr>
            <a:r>
              <a:rPr lang="en-US" dirty="0"/>
              <a:t>So, if you feel yourself go to the Discomfort/Danger Zone, then recognize and label it, so you can move into the RISK zone to consider ideas and perspectives you have not thought of before. </a:t>
            </a:r>
            <a:endParaRPr dirty="0"/>
          </a:p>
        </p:txBody>
      </p:sp>
      <p:sp>
        <p:nvSpPr>
          <p:cNvPr id="88" name="Google Shape;88;g881882040c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8bb893ed1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8bb893ed1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g88bb893ed1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5eb303de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5eb303deb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 Alleman, et. al)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Assuming the following definitions:</a:t>
            </a:r>
            <a:endParaRPr dirty="0"/>
          </a:p>
          <a:p>
            <a:pPr marL="457200" lvl="0" indent="-317500" algn="l" rtl="0">
              <a:spcBef>
                <a:spcPts val="0"/>
              </a:spcBef>
              <a:spcAft>
                <a:spcPts val="0"/>
              </a:spcAft>
              <a:buSzPts val="1400"/>
              <a:buChar char="●"/>
            </a:pPr>
            <a:r>
              <a:rPr lang="en-US" dirty="0"/>
              <a:t>Collegiality--Does it include those beyond the dominant white male culture that established the collegium in medieval times?</a:t>
            </a:r>
            <a:endParaRPr dirty="0"/>
          </a:p>
          <a:p>
            <a:pPr marL="457200" lvl="0" indent="-317500" algn="l" rtl="0">
              <a:spcBef>
                <a:spcPts val="0"/>
              </a:spcBef>
              <a:spcAft>
                <a:spcPts val="0"/>
              </a:spcAft>
              <a:buSzPts val="1400"/>
              <a:buChar char="●"/>
            </a:pPr>
            <a:r>
              <a:rPr lang="en-US" dirty="0"/>
              <a:t>Discourse--the way we speak and write shaped by structures in our society.  Who shapes that discourse?</a:t>
            </a:r>
            <a:endParaRPr dirty="0"/>
          </a:p>
          <a:p>
            <a:pPr marL="457200" lvl="0" indent="-317500" algn="l" rtl="0">
              <a:spcBef>
                <a:spcPts val="0"/>
              </a:spcBef>
              <a:spcAft>
                <a:spcPts val="0"/>
              </a:spcAft>
              <a:buSzPts val="1400"/>
              <a:buChar char="●"/>
            </a:pPr>
            <a:r>
              <a:rPr lang="en-US" dirty="0"/>
              <a:t>Professional and civil--who defines that?</a:t>
            </a:r>
            <a:endParaRPr dirty="0"/>
          </a:p>
          <a:p>
            <a:pPr marL="457200" lvl="0" indent="-317500" algn="l" rtl="0">
              <a:spcBef>
                <a:spcPts val="0"/>
              </a:spcBef>
              <a:spcAft>
                <a:spcPts val="0"/>
              </a:spcAft>
              <a:buSzPts val="1400"/>
              <a:buChar char="●"/>
            </a:pPr>
            <a:r>
              <a:rPr lang="en-US" dirty="0"/>
              <a:t>Systemic barriers--historically underrepresented faculty and implicit bias in hiring; non-tenured track and adjunct faculty.</a:t>
            </a:r>
            <a:endParaRPr dirty="0"/>
          </a:p>
          <a:p>
            <a:pPr marL="0" lvl="0" indent="457200" algn="l" rtl="0">
              <a:spcBef>
                <a:spcPts val="0"/>
              </a:spcBef>
              <a:spcAft>
                <a:spcPts val="0"/>
              </a:spcAft>
              <a:buNone/>
            </a:pPr>
            <a:endParaRPr dirty="0"/>
          </a:p>
        </p:txBody>
      </p:sp>
      <p:sp>
        <p:nvSpPr>
          <p:cNvPr id="108" name="Google Shape;108;g85eb303deb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7591f1b7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7591f1b7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Do we want to uphold the status quo or do we want to consider ourselves supporting “community” and diverse voices instead?</a:t>
            </a:r>
            <a:endParaRPr dirty="0"/>
          </a:p>
          <a:p>
            <a:pPr marL="0" lvl="0" indent="0" algn="l" rtl="0">
              <a:spcBef>
                <a:spcPts val="0"/>
              </a:spcBef>
              <a:spcAft>
                <a:spcPts val="0"/>
              </a:spcAft>
              <a:buNone/>
            </a:pPr>
            <a:endParaRPr dirty="0"/>
          </a:p>
          <a:p>
            <a:pPr marL="0" lvl="0" indent="0" algn="l" rtl="0">
              <a:spcBef>
                <a:spcPts val="0"/>
              </a:spcBef>
              <a:spcAft>
                <a:spcPts val="0"/>
              </a:spcAft>
              <a:buClr>
                <a:schemeClr val="dk2"/>
              </a:buClr>
              <a:buSzPts val="1100"/>
              <a:buFont typeface="Arial"/>
              <a:buNone/>
            </a:pPr>
            <a:r>
              <a:rPr lang="en-US" dirty="0"/>
              <a:t>Community--is essential because humans need other humans! </a:t>
            </a:r>
            <a:endParaRPr dirty="0"/>
          </a:p>
          <a:p>
            <a:pPr marL="0" lvl="0" indent="457200" algn="l" rtl="0">
              <a:spcBef>
                <a:spcPts val="0"/>
              </a:spcBef>
              <a:spcAft>
                <a:spcPts val="0"/>
              </a:spcAft>
              <a:buClr>
                <a:schemeClr val="dk2"/>
              </a:buClr>
              <a:buSzPts val="1100"/>
              <a:buFont typeface="Arial"/>
              <a:buNone/>
            </a:pPr>
            <a:r>
              <a:rPr lang="en-US" dirty="0"/>
              <a:t>Remember that collective thinking and action is more powerful than our individual efforts. (Love, DeJong, </a:t>
            </a:r>
            <a:r>
              <a:rPr lang="en-US" dirty="0" err="1"/>
              <a:t>Hughbanks</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work to heal, restore, and connect! </a:t>
            </a:r>
            <a:endParaRPr dirty="0"/>
          </a:p>
          <a:p>
            <a:pPr marL="0" lvl="0" indent="0" algn="l" rtl="0">
              <a:spcBef>
                <a:spcPts val="0"/>
              </a:spcBef>
              <a:spcAft>
                <a:spcPts val="0"/>
              </a:spcAft>
              <a:buNone/>
            </a:pPr>
            <a:r>
              <a:rPr lang="en-US" dirty="0"/>
              <a:t>	We should not wield our positions of power to oppress or shut another colleague down.  </a:t>
            </a:r>
            <a:endParaRPr dirty="0"/>
          </a:p>
          <a:p>
            <a:pPr marL="0" lvl="0" indent="457200" algn="l" rtl="0">
              <a:spcBef>
                <a:spcPts val="0"/>
              </a:spcBef>
              <a:spcAft>
                <a:spcPts val="0"/>
              </a:spcAft>
              <a:buNone/>
            </a:pPr>
            <a:r>
              <a:rPr lang="en-US" dirty="0"/>
              <a:t>It should not be a weapon--it should be a shield of protection to build community.</a:t>
            </a:r>
            <a:endParaRPr dirty="0"/>
          </a:p>
          <a:p>
            <a:pPr marL="0" lvl="0" indent="0" algn="l" rtl="0">
              <a:spcBef>
                <a:spcPts val="0"/>
              </a:spcBef>
              <a:spcAft>
                <a:spcPts val="0"/>
              </a:spcAft>
              <a:buClr>
                <a:schemeClr val="dk2"/>
              </a:buClr>
              <a:buSzPts val="1100"/>
              <a:buFont typeface="Arial"/>
              <a:buNone/>
            </a:pPr>
            <a:r>
              <a:rPr lang="en-US" dirty="0"/>
              <a:t>	</a:t>
            </a:r>
            <a:endParaRPr dirty="0"/>
          </a:p>
          <a:p>
            <a:pPr marL="0" lvl="0" indent="0" algn="l" rtl="0">
              <a:spcBef>
                <a:spcPts val="0"/>
              </a:spcBef>
              <a:spcAft>
                <a:spcPts val="0"/>
              </a:spcAft>
              <a:buNone/>
            </a:pPr>
            <a:endParaRPr dirty="0"/>
          </a:p>
        </p:txBody>
      </p:sp>
      <p:sp>
        <p:nvSpPr>
          <p:cNvPr id="117" name="Google Shape;117;g87591f1b7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8bb893ed1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8bb893ed1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88bb893ed1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622938" y="5179836"/>
            <a:ext cx="10959462" cy="149673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Section Slide">
  <p:cSld name="#2 Section Slide">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p:nvPr/>
        </p:nvSpPr>
        <p:spPr>
          <a:xfrm>
            <a:off x="0" y="0"/>
            <a:ext cx="12192000" cy="2355163"/>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3"/>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 name="Google Shape;19;p3"/>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2 Section Slide" type="objTx">
  <p:cSld name="OBJECT_WITH_CAPTION_TEXT">
    <p:bg>
      <p:bgPr>
        <a:solidFill>
          <a:schemeClr val="lt1"/>
        </a:solidFill>
        <a:effectLst/>
      </p:bgPr>
    </p:bg>
    <p:spTree>
      <p:nvGrpSpPr>
        <p:cNvPr id="1" name="Shape 20"/>
        <p:cNvGrpSpPr/>
        <p:nvPr/>
      </p:nvGrpSpPr>
      <p:grpSpPr>
        <a:xfrm>
          <a:off x="0" y="0"/>
          <a:ext cx="0" cy="0"/>
          <a:chOff x="0" y="0"/>
          <a:chExt cx="0" cy="0"/>
        </a:xfrm>
      </p:grpSpPr>
      <p:sp>
        <p:nvSpPr>
          <p:cNvPr id="21" name="Google Shape;21;p4"/>
          <p:cNvSpPr/>
          <p:nvPr/>
        </p:nvSpPr>
        <p:spPr>
          <a:xfrm>
            <a:off x="0" y="0"/>
            <a:ext cx="4049486"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4"/>
          <p:cNvSpPr/>
          <p:nvPr/>
        </p:nvSpPr>
        <p:spPr>
          <a:xfrm>
            <a:off x="-1734" y="1112108"/>
            <a:ext cx="4049486" cy="4559350"/>
          </a:xfrm>
          <a:prstGeom prst="rect">
            <a:avLst/>
          </a:prstGeom>
          <a:solidFill>
            <a:srgbClr val="D0EA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4"/>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 name="Google Shape;25;p4"/>
          <p:cNvSpPr txBox="1">
            <a:spLocks noGrp="1"/>
          </p:cNvSpPr>
          <p:nvPr>
            <p:ph type="body" idx="2"/>
          </p:nvPr>
        </p:nvSpPr>
        <p:spPr>
          <a:xfrm>
            <a:off x="247135" y="2928551"/>
            <a:ext cx="3583461" cy="253313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3F3F3F"/>
              </a:buClr>
              <a:buSzPts val="2800"/>
              <a:buNone/>
              <a:defRPr sz="28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 name="Google Shape;26;p4"/>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4"/>
          <p:cNvSpPr/>
          <p:nvPr/>
        </p:nvSpPr>
        <p:spPr>
          <a:xfrm>
            <a:off x="11510682" y="-37218"/>
            <a:ext cx="681318" cy="6895217"/>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2 Section Slide">
  <p:cSld name="2_#2 Section Slide">
    <p:bg>
      <p:bgPr>
        <a:solidFill>
          <a:schemeClr val="lt1"/>
        </a:solidFill>
        <a:effectLst/>
      </p:bgPr>
    </p:bg>
    <p:spTree>
      <p:nvGrpSpPr>
        <p:cNvPr id="1" name="Shape 28"/>
        <p:cNvGrpSpPr/>
        <p:nvPr/>
      </p:nvGrpSpPr>
      <p:grpSpPr>
        <a:xfrm>
          <a:off x="0" y="0"/>
          <a:ext cx="0" cy="0"/>
          <a:chOff x="0" y="0"/>
          <a:chExt cx="0" cy="0"/>
        </a:xfrm>
      </p:grpSpPr>
      <p:sp>
        <p:nvSpPr>
          <p:cNvPr id="29" name="Google Shape;29;p5"/>
          <p:cNvSpPr/>
          <p:nvPr/>
        </p:nvSpPr>
        <p:spPr>
          <a:xfrm>
            <a:off x="0" y="0"/>
            <a:ext cx="4049486"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5"/>
          <p:cNvSpPr/>
          <p:nvPr/>
        </p:nvSpPr>
        <p:spPr>
          <a:xfrm>
            <a:off x="-1734" y="1112108"/>
            <a:ext cx="4049486" cy="4559350"/>
          </a:xfrm>
          <a:prstGeom prst="rect">
            <a:avLst/>
          </a:prstGeom>
          <a:solidFill>
            <a:srgbClr val="04A0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Google Shape;31;p5"/>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 name="Google Shape;33;p5"/>
          <p:cNvSpPr txBox="1">
            <a:spLocks noGrp="1"/>
          </p:cNvSpPr>
          <p:nvPr>
            <p:ph type="body" idx="2"/>
          </p:nvPr>
        </p:nvSpPr>
        <p:spPr>
          <a:xfrm>
            <a:off x="247135" y="2928551"/>
            <a:ext cx="3583461" cy="253313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8D8D8"/>
              </a:buClr>
              <a:buSzPts val="2800"/>
              <a:buNone/>
              <a:defRPr sz="2800">
                <a:solidFill>
                  <a:srgbClr val="D8D8D8"/>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5"/>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5"/>
          <p:cNvSpPr/>
          <p:nvPr/>
        </p:nvSpPr>
        <p:spPr>
          <a:xfrm>
            <a:off x="11510682" y="-37218"/>
            <a:ext cx="681318" cy="6895217"/>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2 Section Slide">
  <p:cSld name="1_#2 Section Slide">
    <p:bg>
      <p:bgPr>
        <a:solidFill>
          <a:schemeClr val="lt1"/>
        </a:solidFill>
        <a:effectLst/>
      </p:bgPr>
    </p:bg>
    <p:spTree>
      <p:nvGrpSpPr>
        <p:cNvPr id="1" name="Shape 36"/>
        <p:cNvGrpSpPr/>
        <p:nvPr/>
      </p:nvGrpSpPr>
      <p:grpSpPr>
        <a:xfrm>
          <a:off x="0" y="0"/>
          <a:ext cx="0" cy="0"/>
          <a:chOff x="0" y="0"/>
          <a:chExt cx="0" cy="0"/>
        </a:xfrm>
      </p:grpSpPr>
      <p:sp>
        <p:nvSpPr>
          <p:cNvPr id="37" name="Google Shape;37;p6"/>
          <p:cNvSpPr/>
          <p:nvPr/>
        </p:nvSpPr>
        <p:spPr>
          <a:xfrm>
            <a:off x="0" y="0"/>
            <a:ext cx="4049486" cy="68580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6"/>
          <p:cNvSpPr/>
          <p:nvPr/>
        </p:nvSpPr>
        <p:spPr>
          <a:xfrm>
            <a:off x="-1734" y="1112108"/>
            <a:ext cx="4049486" cy="4559350"/>
          </a:xfrm>
          <a:prstGeom prst="rect">
            <a:avLst/>
          </a:prstGeom>
          <a:solidFill>
            <a:srgbClr val="0546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Google Shape;39;p6"/>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6"/>
          <p:cNvSpPr txBox="1">
            <a:spLocks noGrp="1"/>
          </p:cNvSpPr>
          <p:nvPr>
            <p:ph type="body" idx="2"/>
          </p:nvPr>
        </p:nvSpPr>
        <p:spPr>
          <a:xfrm>
            <a:off x="247135" y="2928551"/>
            <a:ext cx="3583461" cy="253313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8D8D8"/>
              </a:buClr>
              <a:buSzPts val="2800"/>
              <a:buNone/>
              <a:defRPr sz="2800">
                <a:solidFill>
                  <a:srgbClr val="D8D8D8"/>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6"/>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p:nvPr/>
        </p:nvSpPr>
        <p:spPr>
          <a:xfrm>
            <a:off x="11510682" y="-37218"/>
            <a:ext cx="681318" cy="6895217"/>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Content 2 Column Slide">
  <p:cSld name="#2 Content 2 Column Slide">
    <p:bg>
      <p:bgPr>
        <a:solidFill>
          <a:schemeClr val="lt1"/>
        </a:solidFill>
        <a:effectLst/>
      </p:bgPr>
    </p:bg>
    <p:spTree>
      <p:nvGrpSpPr>
        <p:cNvPr id="1" name="Shape 44"/>
        <p:cNvGrpSpPr/>
        <p:nvPr/>
      </p:nvGrpSpPr>
      <p:grpSpPr>
        <a:xfrm>
          <a:off x="0" y="0"/>
          <a:ext cx="0" cy="0"/>
          <a:chOff x="0" y="0"/>
          <a:chExt cx="0" cy="0"/>
        </a:xfrm>
      </p:grpSpPr>
      <p:sp>
        <p:nvSpPr>
          <p:cNvPr id="45" name="Google Shape;45;p7"/>
          <p:cNvSpPr/>
          <p:nvPr/>
        </p:nvSpPr>
        <p:spPr>
          <a:xfrm>
            <a:off x="0" y="0"/>
            <a:ext cx="927847"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6" name="Google Shape;46;p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accent4"/>
                </a:solidFill>
                <a:latin typeface="Arial"/>
                <a:ea typeface="Arial"/>
                <a:cs typeface="Arial"/>
                <a:sym typeface="Arial"/>
              </a:rPr>
              <a:t>‹#›</a:t>
            </a:fld>
            <a:endParaRPr sz="1000" b="0" i="0" u="none" strike="noStrike" cap="none">
              <a:solidFill>
                <a:schemeClr val="accent4"/>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2 Content 2 Column Slide">
  <p:cSld name="1_#2 Content 2 Column Slide">
    <p:bg>
      <p:bgPr>
        <a:solidFill>
          <a:schemeClr val="lt1"/>
        </a:solidFill>
        <a:effectLst/>
      </p:bgPr>
    </p:bg>
    <p:spTree>
      <p:nvGrpSpPr>
        <p:cNvPr id="1" name="Shape 50"/>
        <p:cNvGrpSpPr/>
        <p:nvPr/>
      </p:nvGrpSpPr>
      <p:grpSpPr>
        <a:xfrm>
          <a:off x="0" y="0"/>
          <a:ext cx="0" cy="0"/>
          <a:chOff x="0" y="0"/>
          <a:chExt cx="0" cy="0"/>
        </a:xfrm>
      </p:grpSpPr>
      <p:sp>
        <p:nvSpPr>
          <p:cNvPr id="51" name="Google Shape;51;p8"/>
          <p:cNvSpPr/>
          <p:nvPr/>
        </p:nvSpPr>
        <p:spPr>
          <a:xfrm>
            <a:off x="0" y="0"/>
            <a:ext cx="927847"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8"/>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accent4"/>
                </a:solidFill>
                <a:latin typeface="Arial"/>
                <a:ea typeface="Arial"/>
                <a:cs typeface="Arial"/>
                <a:sym typeface="Arial"/>
              </a:rPr>
              <a:t>‹#›</a:t>
            </a:fld>
            <a:endParaRPr sz="1000" b="0" i="0" u="none" strike="noStrike" cap="none">
              <a:solidFill>
                <a:schemeClr val="accent4"/>
              </a:solidFill>
              <a:latin typeface="Arial"/>
              <a:ea typeface="Arial"/>
              <a:cs typeface="Arial"/>
              <a:sym typeface="Arial"/>
            </a:endParaRPr>
          </a:p>
        </p:txBody>
      </p:sp>
      <p:sp>
        <p:nvSpPr>
          <p:cNvPr id="54" name="Google Shape;54;p8"/>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8300" algn="l" rtl="0">
              <a:lnSpc>
                <a:spcPct val="90000"/>
              </a:lnSpc>
              <a:spcBef>
                <a:spcPts val="500"/>
              </a:spcBef>
              <a:spcAft>
                <a:spcPts val="0"/>
              </a:spcAft>
              <a:buClr>
                <a:srgbClr val="3F3F3F"/>
              </a:buClr>
              <a:buSzPts val="2200"/>
              <a:buFont typeface="Arial"/>
              <a:buChar char="•"/>
              <a:defRPr sz="22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000" b="0" i="0" u="none" strike="noStrike" cap="none">
                <a:solidFill>
                  <a:schemeClr val="accent4"/>
                </a:solidFill>
                <a:latin typeface="Arial"/>
                <a:ea typeface="Arial"/>
                <a:cs typeface="Arial"/>
                <a:sym typeface="Arial"/>
              </a:defRPr>
            </a:lvl1pPr>
            <a:lvl2pPr marL="0" marR="0" lvl="1" indent="0" algn="r" rtl="0">
              <a:spcBef>
                <a:spcPts val="0"/>
              </a:spcBef>
              <a:buNone/>
              <a:defRPr sz="1000" b="0" i="0" u="none" strike="noStrike" cap="none">
                <a:solidFill>
                  <a:schemeClr val="accent4"/>
                </a:solidFill>
                <a:latin typeface="Arial"/>
                <a:ea typeface="Arial"/>
                <a:cs typeface="Arial"/>
                <a:sym typeface="Arial"/>
              </a:defRPr>
            </a:lvl2pPr>
            <a:lvl3pPr marL="0" marR="0" lvl="2" indent="0" algn="r" rtl="0">
              <a:spcBef>
                <a:spcPts val="0"/>
              </a:spcBef>
              <a:buNone/>
              <a:defRPr sz="1000" b="0" i="0" u="none" strike="noStrike" cap="none">
                <a:solidFill>
                  <a:schemeClr val="accent4"/>
                </a:solidFill>
                <a:latin typeface="Arial"/>
                <a:ea typeface="Arial"/>
                <a:cs typeface="Arial"/>
                <a:sym typeface="Arial"/>
              </a:defRPr>
            </a:lvl3pPr>
            <a:lvl4pPr marL="0" marR="0" lvl="3" indent="0" algn="r" rtl="0">
              <a:spcBef>
                <a:spcPts val="0"/>
              </a:spcBef>
              <a:buNone/>
              <a:defRPr sz="1000" b="0" i="0" u="none" strike="noStrike" cap="none">
                <a:solidFill>
                  <a:schemeClr val="accent4"/>
                </a:solidFill>
                <a:latin typeface="Arial"/>
                <a:ea typeface="Arial"/>
                <a:cs typeface="Arial"/>
                <a:sym typeface="Arial"/>
              </a:defRPr>
            </a:lvl4pPr>
            <a:lvl5pPr marL="0" marR="0" lvl="4" indent="0" algn="r" rtl="0">
              <a:spcBef>
                <a:spcPts val="0"/>
              </a:spcBef>
              <a:buNone/>
              <a:defRPr sz="1000" b="0" i="0" u="none" strike="noStrike" cap="none">
                <a:solidFill>
                  <a:schemeClr val="accent4"/>
                </a:solidFill>
                <a:latin typeface="Arial"/>
                <a:ea typeface="Arial"/>
                <a:cs typeface="Arial"/>
                <a:sym typeface="Arial"/>
              </a:defRPr>
            </a:lvl5pPr>
            <a:lvl6pPr marL="0" marR="0" lvl="5" indent="0" algn="r" rtl="0">
              <a:spcBef>
                <a:spcPts val="0"/>
              </a:spcBef>
              <a:buNone/>
              <a:defRPr sz="1000" b="0" i="0" u="none" strike="noStrike" cap="none">
                <a:solidFill>
                  <a:schemeClr val="accent4"/>
                </a:solidFill>
                <a:latin typeface="Arial"/>
                <a:ea typeface="Arial"/>
                <a:cs typeface="Arial"/>
                <a:sym typeface="Arial"/>
              </a:defRPr>
            </a:lvl6pPr>
            <a:lvl7pPr marL="0" marR="0" lvl="6" indent="0" algn="r" rtl="0">
              <a:spcBef>
                <a:spcPts val="0"/>
              </a:spcBef>
              <a:buNone/>
              <a:defRPr sz="1000" b="0" i="0" u="none" strike="noStrike" cap="none">
                <a:solidFill>
                  <a:schemeClr val="accent4"/>
                </a:solidFill>
                <a:latin typeface="Arial"/>
                <a:ea typeface="Arial"/>
                <a:cs typeface="Arial"/>
                <a:sym typeface="Arial"/>
              </a:defRPr>
            </a:lvl7pPr>
            <a:lvl8pPr marL="0" marR="0" lvl="7" indent="0" algn="r" rtl="0">
              <a:spcBef>
                <a:spcPts val="0"/>
              </a:spcBef>
              <a:buNone/>
              <a:defRPr sz="1000" b="0" i="0" u="none" strike="noStrike" cap="none">
                <a:solidFill>
                  <a:schemeClr val="accent4"/>
                </a:solidFill>
                <a:latin typeface="Arial"/>
                <a:ea typeface="Arial"/>
                <a:cs typeface="Arial"/>
                <a:sym typeface="Arial"/>
              </a:defRPr>
            </a:lvl8pPr>
            <a:lvl9pPr marL="0" marR="0" lvl="8" indent="0" algn="r" rtl="0">
              <a:spcBef>
                <a:spcPts val="0"/>
              </a:spcBef>
              <a:buNone/>
              <a:defRPr sz="1000" b="0" i="0" u="none" strike="noStrike" cap="none">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academicaffairs.ucsc.edu/events/documents/Microaggressions_Examples_Arial_2014_11_12.pdf" TargetMode="External"/><Relationship Id="rId3" Type="http://schemas.openxmlformats.org/officeDocument/2006/relationships/hyperlink" Target="https://drive.google.com/drive/folders/1vqxoIui8yI5c0SX4c3tdTh7TM1c7kUOn?usp=sharing" TargetMode="External"/><Relationship Id="rId7" Type="http://schemas.openxmlformats.org/officeDocument/2006/relationships/hyperlink" Target="https://www.youtube.com/watch?v=xAIFGBlEsbQ"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a.pbslearningmedia.org/resource/cb19-ss-types.microaggressions/microassult-microinsults-and-microinvalidation/" TargetMode="External"/><Relationship Id="rId5" Type="http://schemas.openxmlformats.org/officeDocument/2006/relationships/hyperlink" Target="https://drive.google.com/file/d/146OpEk7_PSJUSR2o2nVtDH9PK7tAOcmF/view?usp=sharing" TargetMode="External"/><Relationship Id="rId4" Type="http://schemas.openxmlformats.org/officeDocument/2006/relationships/hyperlink" Target="https://www.schoolreforminitiative.org/protocol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mbean@riohondo.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265100" y="4953925"/>
            <a:ext cx="11761500" cy="1904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200"/>
              <a:buFont typeface="Palatino"/>
              <a:buNone/>
            </a:pPr>
            <a:r>
              <a:rPr lang="en-US" sz="3100"/>
              <a:t>Creating and Leveraging Collegiality for Leadership Effectiveness  </a:t>
            </a:r>
            <a:endParaRPr sz="3100"/>
          </a:p>
          <a:p>
            <a:pPr marL="0" lvl="0" indent="0" algn="ctr" rtl="0">
              <a:lnSpc>
                <a:spcPct val="100000"/>
              </a:lnSpc>
              <a:spcBef>
                <a:spcPts val="0"/>
              </a:spcBef>
              <a:spcAft>
                <a:spcPts val="0"/>
              </a:spcAft>
              <a:buClr>
                <a:schemeClr val="lt1"/>
              </a:buClr>
              <a:buSzPts val="4200"/>
              <a:buFont typeface="Palatino"/>
              <a:buNone/>
            </a:pPr>
            <a:r>
              <a:rPr lang="en-US" sz="2600"/>
              <a:t>Thursday, June 18 at 1:00 p.m.-2:00 p.m.</a:t>
            </a:r>
            <a:endParaRPr sz="2600"/>
          </a:p>
          <a:p>
            <a:pPr marL="0" lvl="0" indent="0" algn="ctr" rtl="0">
              <a:lnSpc>
                <a:spcPct val="100000"/>
              </a:lnSpc>
              <a:spcBef>
                <a:spcPts val="0"/>
              </a:spcBef>
              <a:spcAft>
                <a:spcPts val="0"/>
              </a:spcAft>
              <a:buClr>
                <a:schemeClr val="lt1"/>
              </a:buClr>
              <a:buSzPts val="4200"/>
              <a:buFont typeface="Palatino"/>
              <a:buNone/>
            </a:pPr>
            <a:r>
              <a:rPr lang="en-US" sz="2300"/>
              <a:t>Michelle Velasquez Bean, At-Large Representative</a:t>
            </a:r>
            <a:endParaRPr sz="2300"/>
          </a:p>
          <a:p>
            <a:pPr marL="0" lvl="0" indent="0" algn="ctr" rtl="0">
              <a:lnSpc>
                <a:spcPct val="100000"/>
              </a:lnSpc>
              <a:spcBef>
                <a:spcPts val="0"/>
              </a:spcBef>
              <a:spcAft>
                <a:spcPts val="0"/>
              </a:spcAft>
              <a:buClr>
                <a:schemeClr val="lt1"/>
              </a:buClr>
              <a:buSzPts val="4200"/>
              <a:buFont typeface="Palatino"/>
              <a:buNone/>
            </a:pPr>
            <a:r>
              <a:rPr lang="en-US" sz="2300"/>
              <a:t>Karen Chow, Area B Representative</a:t>
            </a:r>
            <a:endParaRPr sz="23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1277650" y="365125"/>
            <a:ext cx="10046100" cy="523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200"/>
              <a:t>Framing Courageous Conversations</a:t>
            </a:r>
            <a:endParaRPr sz="4200"/>
          </a:p>
        </p:txBody>
      </p:sp>
      <p:sp>
        <p:nvSpPr>
          <p:cNvPr id="137" name="Google Shape;137;p19"/>
          <p:cNvSpPr txBox="1">
            <a:spLocks noGrp="1"/>
          </p:cNvSpPr>
          <p:nvPr>
            <p:ph type="body" idx="1"/>
          </p:nvPr>
        </p:nvSpPr>
        <p:spPr>
          <a:xfrm>
            <a:off x="1277650" y="888625"/>
            <a:ext cx="9863400" cy="57429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sz="2800" b="1" dirty="0"/>
              <a:t>Ask the WHY </a:t>
            </a:r>
            <a:endParaRPr sz="2800" b="1" dirty="0"/>
          </a:p>
          <a:p>
            <a:pPr marL="914400" lvl="1" indent="-406400" algn="l" rtl="0">
              <a:spcBef>
                <a:spcPts val="0"/>
              </a:spcBef>
              <a:spcAft>
                <a:spcPts val="0"/>
              </a:spcAft>
              <a:buSzPts val="2800"/>
              <a:buChar char="•"/>
            </a:pPr>
            <a:r>
              <a:rPr lang="en-US" sz="2800" dirty="0"/>
              <a:t>Is it the right thing to do? </a:t>
            </a:r>
            <a:endParaRPr sz="2800" dirty="0"/>
          </a:p>
          <a:p>
            <a:pPr marL="914400" lvl="1" indent="-406400" algn="l" rtl="0">
              <a:spcBef>
                <a:spcPts val="0"/>
              </a:spcBef>
              <a:spcAft>
                <a:spcPts val="0"/>
              </a:spcAft>
              <a:buSzPts val="2800"/>
              <a:buChar char="•"/>
            </a:pPr>
            <a:r>
              <a:rPr lang="en-US" sz="2800" dirty="0"/>
              <a:t>Who does it benefit?</a:t>
            </a:r>
            <a:endParaRPr sz="2800" dirty="0"/>
          </a:p>
          <a:p>
            <a:pPr marL="914400" lvl="1" indent="-406400" algn="l" rtl="0">
              <a:spcBef>
                <a:spcPts val="0"/>
              </a:spcBef>
              <a:spcAft>
                <a:spcPts val="0"/>
              </a:spcAft>
              <a:buSzPts val="2800"/>
              <a:buChar char="•"/>
            </a:pPr>
            <a:r>
              <a:rPr lang="en-US" sz="2800" dirty="0"/>
              <a:t>Does it align to our goal(s) or vision?</a:t>
            </a:r>
            <a:endParaRPr sz="2800" dirty="0"/>
          </a:p>
          <a:p>
            <a:pPr marL="914400" lvl="1" indent="-406400" algn="l" rtl="0">
              <a:spcBef>
                <a:spcPts val="0"/>
              </a:spcBef>
              <a:spcAft>
                <a:spcPts val="0"/>
              </a:spcAft>
              <a:buSzPts val="2800"/>
              <a:buChar char="•"/>
            </a:pPr>
            <a:r>
              <a:rPr lang="en-US" sz="2800" dirty="0"/>
              <a:t>Is there a negative impact? On whom?</a:t>
            </a:r>
            <a:endParaRPr sz="2800" dirty="0"/>
          </a:p>
          <a:p>
            <a:pPr marL="457200" lvl="0" indent="-406400" algn="l" rtl="0">
              <a:spcBef>
                <a:spcPts val="0"/>
              </a:spcBef>
              <a:spcAft>
                <a:spcPts val="0"/>
              </a:spcAft>
              <a:buSzPts val="2800"/>
              <a:buChar char="•"/>
            </a:pPr>
            <a:r>
              <a:rPr lang="en-US" sz="2800" b="1" dirty="0"/>
              <a:t>Focus on policy not people</a:t>
            </a:r>
            <a:endParaRPr sz="2800" b="1" dirty="0"/>
          </a:p>
          <a:p>
            <a:pPr marL="914400" lvl="1" indent="-406400" algn="l" rtl="0">
              <a:spcBef>
                <a:spcPts val="0"/>
              </a:spcBef>
              <a:spcAft>
                <a:spcPts val="0"/>
              </a:spcAft>
              <a:buSzPts val="2800"/>
              <a:buChar char="•"/>
            </a:pPr>
            <a:r>
              <a:rPr lang="en-US" sz="2800" dirty="0"/>
              <a:t>Focus less on the personal issue and more on the problem solving</a:t>
            </a:r>
            <a:endParaRPr sz="2800" dirty="0"/>
          </a:p>
          <a:p>
            <a:pPr marL="914400" lvl="1" indent="-406400" algn="l" rtl="0">
              <a:spcBef>
                <a:spcPts val="0"/>
              </a:spcBef>
              <a:spcAft>
                <a:spcPts val="0"/>
              </a:spcAft>
              <a:buSzPts val="2800"/>
              <a:buChar char="•"/>
            </a:pPr>
            <a:r>
              <a:rPr lang="en-US" sz="2800" dirty="0"/>
              <a:t>Aim to change behavior--we cannot change beliefs</a:t>
            </a:r>
            <a:endParaRPr sz="2800" dirty="0"/>
          </a:p>
          <a:p>
            <a:pPr marL="457200" lvl="0" indent="-406400" algn="l" rtl="0">
              <a:spcBef>
                <a:spcPts val="0"/>
              </a:spcBef>
              <a:spcAft>
                <a:spcPts val="0"/>
              </a:spcAft>
              <a:buSzPts val="2800"/>
              <a:buChar char="•"/>
            </a:pPr>
            <a:r>
              <a:rPr lang="en-US" sz="2800" b="1" dirty="0"/>
              <a:t>Invest in community</a:t>
            </a:r>
            <a:endParaRPr sz="2800" b="1" dirty="0"/>
          </a:p>
          <a:p>
            <a:pPr marL="914400" lvl="1" indent="-406400" algn="l" rtl="0">
              <a:spcBef>
                <a:spcPts val="0"/>
              </a:spcBef>
              <a:spcAft>
                <a:spcPts val="0"/>
              </a:spcAft>
              <a:buSzPts val="2800"/>
              <a:buChar char="•"/>
            </a:pPr>
            <a:r>
              <a:rPr lang="en-US" sz="2800" dirty="0"/>
              <a:t>Keep the focus on building a collective team instead of emboldening individualism</a:t>
            </a:r>
            <a:endParaRPr sz="2800" dirty="0"/>
          </a:p>
          <a:p>
            <a:pPr marL="914400" lvl="1" indent="-406400" algn="l" rtl="0">
              <a:spcBef>
                <a:spcPts val="0"/>
              </a:spcBef>
              <a:spcAft>
                <a:spcPts val="0"/>
              </a:spcAft>
              <a:buSzPts val="2800"/>
              <a:buChar char="•"/>
            </a:pPr>
            <a:r>
              <a:rPr lang="en-US" sz="2800" dirty="0"/>
              <a:t>Allow for the organic community foundation--don’t get stuck in the idea of “perfection” before you start</a:t>
            </a:r>
            <a:endParaRPr sz="2800" dirty="0"/>
          </a:p>
        </p:txBody>
      </p:sp>
      <p:pic>
        <p:nvPicPr>
          <p:cNvPr id="138" name="Google Shape;138;p19"/>
          <p:cNvPicPr preferRelativeResize="0"/>
          <p:nvPr/>
        </p:nvPicPr>
        <p:blipFill>
          <a:blip r:embed="rId3">
            <a:alphaModFix/>
          </a:blip>
          <a:stretch>
            <a:fillRect/>
          </a:stretch>
        </p:blipFill>
        <p:spPr>
          <a:xfrm>
            <a:off x="7461800" y="812425"/>
            <a:ext cx="3531399" cy="1318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1000"/>
                                        <p:tgtEl>
                                          <p:spTgt spid="1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7">
                                            <p:txEl>
                                              <p:pRg st="1" end="1"/>
                                            </p:txEl>
                                          </p:spTgt>
                                        </p:tgtEl>
                                        <p:attrNameLst>
                                          <p:attrName>style.visibility</p:attrName>
                                        </p:attrNameLst>
                                      </p:cBhvr>
                                      <p:to>
                                        <p:strVal val="visible"/>
                                      </p:to>
                                    </p:set>
                                    <p:animEffect transition="in" filter="fade">
                                      <p:cBhvr>
                                        <p:cTn id="10" dur="1000"/>
                                        <p:tgtEl>
                                          <p:spTgt spid="13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7">
                                            <p:txEl>
                                              <p:pRg st="2" end="2"/>
                                            </p:txEl>
                                          </p:spTgt>
                                        </p:tgtEl>
                                        <p:attrNameLst>
                                          <p:attrName>style.visibility</p:attrName>
                                        </p:attrNameLst>
                                      </p:cBhvr>
                                      <p:to>
                                        <p:strVal val="visible"/>
                                      </p:to>
                                    </p:set>
                                    <p:animEffect transition="in" filter="fade">
                                      <p:cBhvr>
                                        <p:cTn id="13" dur="1000"/>
                                        <p:tgtEl>
                                          <p:spTgt spid="13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7">
                                            <p:txEl>
                                              <p:pRg st="3" end="3"/>
                                            </p:txEl>
                                          </p:spTgt>
                                        </p:tgtEl>
                                        <p:attrNameLst>
                                          <p:attrName>style.visibility</p:attrName>
                                        </p:attrNameLst>
                                      </p:cBhvr>
                                      <p:to>
                                        <p:strVal val="visible"/>
                                      </p:to>
                                    </p:set>
                                    <p:animEffect transition="in" filter="fade">
                                      <p:cBhvr>
                                        <p:cTn id="16" dur="1000"/>
                                        <p:tgtEl>
                                          <p:spTgt spid="13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7">
                                            <p:txEl>
                                              <p:pRg st="4" end="4"/>
                                            </p:txEl>
                                          </p:spTgt>
                                        </p:tgtEl>
                                        <p:attrNameLst>
                                          <p:attrName>style.visibility</p:attrName>
                                        </p:attrNameLst>
                                      </p:cBhvr>
                                      <p:to>
                                        <p:strVal val="visible"/>
                                      </p:to>
                                    </p:set>
                                    <p:animEffect transition="in" filter="fade">
                                      <p:cBhvr>
                                        <p:cTn id="19" dur="1000"/>
                                        <p:tgtEl>
                                          <p:spTgt spid="13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7">
                                            <p:txEl>
                                              <p:pRg st="5" end="5"/>
                                            </p:txEl>
                                          </p:spTgt>
                                        </p:tgtEl>
                                        <p:attrNameLst>
                                          <p:attrName>style.visibility</p:attrName>
                                        </p:attrNameLst>
                                      </p:cBhvr>
                                      <p:to>
                                        <p:strVal val="visible"/>
                                      </p:to>
                                    </p:set>
                                    <p:animEffect transition="in" filter="fade">
                                      <p:cBhvr>
                                        <p:cTn id="24" dur="1000"/>
                                        <p:tgtEl>
                                          <p:spTgt spid="13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7">
                                            <p:txEl>
                                              <p:pRg st="6" end="6"/>
                                            </p:txEl>
                                          </p:spTgt>
                                        </p:tgtEl>
                                        <p:attrNameLst>
                                          <p:attrName>style.visibility</p:attrName>
                                        </p:attrNameLst>
                                      </p:cBhvr>
                                      <p:to>
                                        <p:strVal val="visible"/>
                                      </p:to>
                                    </p:set>
                                    <p:animEffect transition="in" filter="fade">
                                      <p:cBhvr>
                                        <p:cTn id="27" dur="1000"/>
                                        <p:tgtEl>
                                          <p:spTgt spid="13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7">
                                            <p:txEl>
                                              <p:pRg st="7" end="7"/>
                                            </p:txEl>
                                          </p:spTgt>
                                        </p:tgtEl>
                                        <p:attrNameLst>
                                          <p:attrName>style.visibility</p:attrName>
                                        </p:attrNameLst>
                                      </p:cBhvr>
                                      <p:to>
                                        <p:strVal val="visible"/>
                                      </p:to>
                                    </p:set>
                                    <p:animEffect transition="in" filter="fade">
                                      <p:cBhvr>
                                        <p:cTn id="30" dur="1000"/>
                                        <p:tgtEl>
                                          <p:spTgt spid="13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1000"/>
                                        <p:tgtEl>
                                          <p:spTgt spid="137">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37">
                                            <p:txEl>
                                              <p:pRg st="9" end="9"/>
                                            </p:txEl>
                                          </p:spTgt>
                                        </p:tgtEl>
                                        <p:attrNameLst>
                                          <p:attrName>style.visibility</p:attrName>
                                        </p:attrNameLst>
                                      </p:cBhvr>
                                      <p:to>
                                        <p:strVal val="visible"/>
                                      </p:to>
                                    </p:set>
                                    <p:animEffect transition="in" filter="fade">
                                      <p:cBhvr>
                                        <p:cTn id="38" dur="1000"/>
                                        <p:tgtEl>
                                          <p:spTgt spid="137">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37">
                                            <p:txEl>
                                              <p:pRg st="10" end="10"/>
                                            </p:txEl>
                                          </p:spTgt>
                                        </p:tgtEl>
                                        <p:attrNameLst>
                                          <p:attrName>style.visibility</p:attrName>
                                        </p:attrNameLst>
                                      </p:cBhvr>
                                      <p:to>
                                        <p:strVal val="visible"/>
                                      </p:to>
                                    </p:set>
                                    <p:animEffect transition="in" filter="fade">
                                      <p:cBhvr>
                                        <p:cTn id="41" dur="1000"/>
                                        <p:tgtEl>
                                          <p:spTgt spid="13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247135" y="877891"/>
            <a:ext cx="3583500" cy="1611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900"/>
              <a:t>The Huddle </a:t>
            </a:r>
            <a:endParaRPr sz="4900"/>
          </a:p>
        </p:txBody>
      </p:sp>
      <p:sp>
        <p:nvSpPr>
          <p:cNvPr id="145" name="Google Shape;145;p20"/>
          <p:cNvSpPr txBox="1">
            <a:spLocks noGrp="1"/>
          </p:cNvSpPr>
          <p:nvPr>
            <p:ph type="body" idx="1"/>
          </p:nvPr>
        </p:nvSpPr>
        <p:spPr>
          <a:xfrm>
            <a:off x="4208350" y="466350"/>
            <a:ext cx="7125900" cy="62550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“Huddle” with those who will help and give feedback on identifying the issue and strategizing how to deal with it with empathy and love.</a:t>
            </a:r>
            <a:endParaRPr/>
          </a:p>
          <a:p>
            <a:pPr marL="457200" lvl="0" indent="-406400" algn="l" rtl="0">
              <a:spcBef>
                <a:spcPts val="0"/>
              </a:spcBef>
              <a:spcAft>
                <a:spcPts val="0"/>
              </a:spcAft>
              <a:buSzPts val="2800"/>
              <a:buChar char="●"/>
            </a:pPr>
            <a:r>
              <a:rPr lang="en-US"/>
              <a:t>Holding each other up does not always mean agreeing with each other, but does mean calling in behaviors not aligned with your goals and vision.</a:t>
            </a:r>
            <a:endParaRPr/>
          </a:p>
          <a:p>
            <a:pPr marL="457200" lvl="0" indent="-406400" algn="l" rtl="0">
              <a:spcBef>
                <a:spcPts val="0"/>
              </a:spcBef>
              <a:spcAft>
                <a:spcPts val="0"/>
              </a:spcAft>
              <a:buSzPts val="2800"/>
              <a:buChar char="●"/>
            </a:pPr>
            <a:r>
              <a:rPr lang="en-US"/>
              <a:t>“The main goal [of allies] is to develop relationships of solidarity, mutuality and trust, rooted in a praxis of intentional anti-racist thought, action and reflection.” </a:t>
            </a:r>
            <a:r>
              <a:rPr lang="en-US" sz="2000"/>
              <a:t>--Raible qtd in Goodman</a:t>
            </a:r>
            <a:endParaRPr sz="2000"/>
          </a:p>
          <a:p>
            <a:pPr marL="914400" lvl="1" indent="-406400" algn="l" rtl="0">
              <a:spcBef>
                <a:spcPts val="0"/>
              </a:spcBef>
              <a:spcAft>
                <a:spcPts val="0"/>
              </a:spcAft>
              <a:buClr>
                <a:srgbClr val="222222"/>
              </a:buClr>
              <a:buSzPts val="2800"/>
              <a:buFont typeface="Roboto"/>
              <a:buChar char="○"/>
            </a:pPr>
            <a:r>
              <a:rPr lang="en-US" sz="2800" b="1">
                <a:solidFill>
                  <a:srgbClr val="222222"/>
                </a:solidFill>
                <a:highlight>
                  <a:srgbClr val="FFFFFF"/>
                </a:highlight>
                <a:latin typeface="Roboto"/>
                <a:ea typeface="Roboto"/>
                <a:cs typeface="Roboto"/>
                <a:sym typeface="Roboto"/>
              </a:rPr>
              <a:t>If you are neutral</a:t>
            </a:r>
            <a:r>
              <a:rPr lang="en-US" sz="2800">
                <a:solidFill>
                  <a:srgbClr val="222222"/>
                </a:solidFill>
                <a:highlight>
                  <a:srgbClr val="FFFFFF"/>
                </a:highlight>
                <a:latin typeface="Roboto"/>
                <a:ea typeface="Roboto"/>
                <a:cs typeface="Roboto"/>
                <a:sym typeface="Roboto"/>
              </a:rPr>
              <a:t> in situations of injustice, </a:t>
            </a:r>
            <a:r>
              <a:rPr lang="en-US" sz="2800" b="1">
                <a:solidFill>
                  <a:srgbClr val="222222"/>
                </a:solidFill>
                <a:highlight>
                  <a:srgbClr val="FFFFFF"/>
                </a:highlight>
                <a:latin typeface="Roboto"/>
                <a:ea typeface="Roboto"/>
                <a:cs typeface="Roboto"/>
                <a:sym typeface="Roboto"/>
              </a:rPr>
              <a:t>you</a:t>
            </a:r>
            <a:r>
              <a:rPr lang="en-US" sz="2800">
                <a:solidFill>
                  <a:srgbClr val="222222"/>
                </a:solidFill>
                <a:highlight>
                  <a:srgbClr val="FFFFFF"/>
                </a:highlight>
                <a:latin typeface="Roboto"/>
                <a:ea typeface="Roboto"/>
                <a:cs typeface="Roboto"/>
                <a:sym typeface="Roboto"/>
              </a:rPr>
              <a:t> have chosen the side of the oppressor. --Desmond Tutu</a:t>
            </a:r>
            <a:endParaRPr sz="2800"/>
          </a:p>
        </p:txBody>
      </p:sp>
      <p:sp>
        <p:nvSpPr>
          <p:cNvPr id="146" name="Google Shape;146;p20"/>
          <p:cNvSpPr txBox="1">
            <a:spLocks noGrp="1"/>
          </p:cNvSpPr>
          <p:nvPr>
            <p:ph type="sldNum" idx="12"/>
          </p:nvPr>
        </p:nvSpPr>
        <p:spPr>
          <a:xfrm>
            <a:off x="8290207"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47" name="Google Shape;147;p20"/>
          <p:cNvPicPr preferRelativeResize="0"/>
          <p:nvPr/>
        </p:nvPicPr>
        <p:blipFill>
          <a:blip r:embed="rId3">
            <a:alphaModFix/>
          </a:blip>
          <a:stretch>
            <a:fillRect/>
          </a:stretch>
        </p:blipFill>
        <p:spPr>
          <a:xfrm>
            <a:off x="304800" y="2718404"/>
            <a:ext cx="3583500" cy="26841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1000"/>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1000"/>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fade">
                                      <p:cBhvr>
                                        <p:cTn id="17" dur="1000"/>
                                        <p:tgtEl>
                                          <p:spTgt spid="1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Effect transition="in" filter="fade">
                                      <p:cBhvr>
                                        <p:cTn id="22" dur="1000"/>
                                        <p:tgtEl>
                                          <p:spTgt spid="1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600"/>
              <a:t>Courageous Conversations: Recommendations</a:t>
            </a:r>
            <a:endParaRPr/>
          </a:p>
        </p:txBody>
      </p:sp>
      <p:sp>
        <p:nvSpPr>
          <p:cNvPr id="154" name="Google Shape;154;p21"/>
          <p:cNvSpPr txBox="1">
            <a:spLocks noGrp="1"/>
          </p:cNvSpPr>
          <p:nvPr>
            <p:ph type="body" idx="1"/>
          </p:nvPr>
        </p:nvSpPr>
        <p:spPr>
          <a:xfrm>
            <a:off x="821500" y="2662575"/>
            <a:ext cx="11124900" cy="3839400"/>
          </a:xfrm>
          <a:prstGeom prst="rect">
            <a:avLst/>
          </a:prstGeom>
        </p:spPr>
        <p:txBody>
          <a:bodyPr spcFirstLastPara="1" wrap="square" lIns="91425" tIns="45700" rIns="91425" bIns="45700" anchor="t" anchorCtr="0">
            <a:noAutofit/>
          </a:bodyPr>
          <a:lstStyle/>
          <a:p>
            <a:pPr marL="457200" lvl="0" indent="-495300" algn="l" rtl="0">
              <a:spcBef>
                <a:spcPts val="1000"/>
              </a:spcBef>
              <a:spcAft>
                <a:spcPts val="0"/>
              </a:spcAft>
              <a:buClr>
                <a:schemeClr val="accent5"/>
              </a:buClr>
              <a:buSzPts val="4200"/>
              <a:buAutoNum type="arabicPeriod"/>
            </a:pPr>
            <a:r>
              <a:rPr lang="en-US" sz="4200">
                <a:solidFill>
                  <a:schemeClr val="accent5"/>
                </a:solidFill>
              </a:rPr>
              <a:t>Set up community norms and team goals outside of the dominant lens</a:t>
            </a:r>
            <a:endParaRPr sz="4200">
              <a:solidFill>
                <a:schemeClr val="accent5"/>
              </a:solidFill>
            </a:endParaRPr>
          </a:p>
          <a:p>
            <a:pPr marL="457200" lvl="0" indent="-495300" algn="l" rtl="0">
              <a:spcBef>
                <a:spcPts val="0"/>
              </a:spcBef>
              <a:spcAft>
                <a:spcPts val="0"/>
              </a:spcAft>
              <a:buClr>
                <a:schemeClr val="accent5"/>
              </a:buClr>
              <a:buSzPts val="4200"/>
              <a:buAutoNum type="arabicPeriod"/>
            </a:pPr>
            <a:r>
              <a:rPr lang="en-US" sz="4200">
                <a:solidFill>
                  <a:schemeClr val="accent5"/>
                </a:solidFill>
              </a:rPr>
              <a:t>Return to college vision and values</a:t>
            </a:r>
            <a:endParaRPr sz="4200">
              <a:solidFill>
                <a:schemeClr val="accent5"/>
              </a:solidFill>
            </a:endParaRPr>
          </a:p>
          <a:p>
            <a:pPr marL="457200" lvl="0" indent="-495300" algn="l" rtl="0">
              <a:spcBef>
                <a:spcPts val="0"/>
              </a:spcBef>
              <a:spcAft>
                <a:spcPts val="0"/>
              </a:spcAft>
              <a:buClr>
                <a:schemeClr val="accent5"/>
              </a:buClr>
              <a:buSzPts val="4200"/>
              <a:buAutoNum type="arabicPeriod"/>
            </a:pPr>
            <a:r>
              <a:rPr lang="en-US" sz="4200">
                <a:solidFill>
                  <a:schemeClr val="accent5"/>
                </a:solidFill>
              </a:rPr>
              <a:t>Lead with love and trust vs. power and hate </a:t>
            </a:r>
            <a:endParaRPr sz="4200">
              <a:solidFill>
                <a:schemeClr val="accent5"/>
              </a:solidFill>
            </a:endParaRPr>
          </a:p>
          <a:p>
            <a:pPr marL="457200" lvl="0" indent="-495300" algn="l" rtl="0">
              <a:spcBef>
                <a:spcPts val="0"/>
              </a:spcBef>
              <a:spcAft>
                <a:spcPts val="0"/>
              </a:spcAft>
              <a:buClr>
                <a:schemeClr val="accent5"/>
              </a:buClr>
              <a:buSzPts val="4200"/>
              <a:buAutoNum type="arabicPeriod"/>
            </a:pPr>
            <a:r>
              <a:rPr lang="en-US" sz="4200">
                <a:solidFill>
                  <a:schemeClr val="accent5"/>
                </a:solidFill>
              </a:rPr>
              <a:t>Listen with open rawness and wonder</a:t>
            </a:r>
            <a:endParaRPr sz="4200">
              <a:solidFill>
                <a:schemeClr val="accent5"/>
              </a:solidFill>
            </a:endParaRPr>
          </a:p>
          <a:p>
            <a:pPr marL="0" lvl="0" indent="0" algn="l" rtl="0">
              <a:spcBef>
                <a:spcPts val="1000"/>
              </a:spcBef>
              <a:spcAft>
                <a:spcPts val="0"/>
              </a:spcAft>
              <a:buNone/>
            </a:pPr>
            <a:endParaRPr/>
          </a:p>
        </p:txBody>
      </p:sp>
      <p:sp>
        <p:nvSpPr>
          <p:cNvPr id="155" name="Google Shape;155;p21"/>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56" name="Google Shape;156;p21"/>
          <p:cNvPicPr preferRelativeResize="0"/>
          <p:nvPr/>
        </p:nvPicPr>
        <p:blipFill>
          <a:blip r:embed="rId3">
            <a:alphaModFix/>
          </a:blip>
          <a:stretch>
            <a:fillRect/>
          </a:stretch>
        </p:blipFill>
        <p:spPr>
          <a:xfrm>
            <a:off x="9910325" y="979727"/>
            <a:ext cx="1006725" cy="105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247135" y="1554141"/>
            <a:ext cx="3583500" cy="1611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500" b="1"/>
              <a:t>R. A. V. E. N. </a:t>
            </a:r>
            <a:endParaRPr sz="4500" b="1"/>
          </a:p>
          <a:p>
            <a:pPr marL="0" lvl="0" indent="0" algn="ctr" rtl="0">
              <a:spcBef>
                <a:spcPts val="0"/>
              </a:spcBef>
              <a:spcAft>
                <a:spcPts val="0"/>
              </a:spcAft>
              <a:buNone/>
            </a:pPr>
            <a:r>
              <a:rPr lang="en-US" sz="2600"/>
              <a:t>(Dr. Luke Wood and Dr. Frank Harris)</a:t>
            </a:r>
            <a:endParaRPr sz="2600"/>
          </a:p>
        </p:txBody>
      </p:sp>
      <p:sp>
        <p:nvSpPr>
          <p:cNvPr id="163" name="Google Shape;163;p22"/>
          <p:cNvSpPr txBox="1">
            <a:spLocks noGrp="1"/>
          </p:cNvSpPr>
          <p:nvPr>
            <p:ph type="body" idx="1"/>
          </p:nvPr>
        </p:nvSpPr>
        <p:spPr>
          <a:xfrm>
            <a:off x="4027050" y="449325"/>
            <a:ext cx="7554300" cy="64089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Char char="●"/>
            </a:pPr>
            <a:r>
              <a:rPr lang="en-US" sz="2200" b="1" dirty="0"/>
              <a:t>R</a:t>
            </a:r>
            <a:r>
              <a:rPr lang="en-US" sz="2200" dirty="0"/>
              <a:t>edirect</a:t>
            </a:r>
            <a:endParaRPr sz="2200" dirty="0"/>
          </a:p>
          <a:p>
            <a:pPr marL="914400" lvl="1" indent="-361950" algn="l" rtl="0">
              <a:lnSpc>
                <a:spcPct val="100000"/>
              </a:lnSpc>
              <a:spcBef>
                <a:spcPts val="0"/>
              </a:spcBef>
              <a:spcAft>
                <a:spcPts val="0"/>
              </a:spcAft>
              <a:buSzPts val="2100"/>
              <a:buChar char="○"/>
            </a:pPr>
            <a:r>
              <a:rPr lang="en-US" sz="2100" dirty="0"/>
              <a:t>Intervene, correct, pull aside</a:t>
            </a:r>
            <a:endParaRPr sz="2100" dirty="0"/>
          </a:p>
          <a:p>
            <a:pPr marL="457200" lvl="0" indent="-368300" algn="l" rtl="0">
              <a:lnSpc>
                <a:spcPct val="100000"/>
              </a:lnSpc>
              <a:spcBef>
                <a:spcPts val="0"/>
              </a:spcBef>
              <a:spcAft>
                <a:spcPts val="0"/>
              </a:spcAft>
              <a:buSzPts val="2200"/>
              <a:buChar char="●"/>
            </a:pPr>
            <a:r>
              <a:rPr lang="en-US" sz="2200" b="1" dirty="0"/>
              <a:t>A</a:t>
            </a:r>
            <a:r>
              <a:rPr lang="en-US" sz="2200" dirty="0"/>
              <a:t>sk probing questions for clarity</a:t>
            </a:r>
            <a:endParaRPr sz="2200" dirty="0"/>
          </a:p>
          <a:p>
            <a:pPr marL="914400" lvl="1" indent="-361950" algn="l" rtl="0">
              <a:lnSpc>
                <a:spcPct val="100000"/>
              </a:lnSpc>
              <a:spcBef>
                <a:spcPts val="0"/>
              </a:spcBef>
              <a:spcAft>
                <a:spcPts val="0"/>
              </a:spcAft>
              <a:buSzPts val="2100"/>
              <a:buChar char="○"/>
            </a:pPr>
            <a:r>
              <a:rPr lang="en-US" sz="2100" dirty="0"/>
              <a:t>I think I heard you say . . . What do you mean by that?</a:t>
            </a:r>
            <a:endParaRPr sz="2100" dirty="0"/>
          </a:p>
          <a:p>
            <a:pPr marL="914400" lvl="1" indent="-361950" algn="l" rtl="0">
              <a:lnSpc>
                <a:spcPct val="100000"/>
              </a:lnSpc>
              <a:spcBef>
                <a:spcPts val="0"/>
              </a:spcBef>
              <a:spcAft>
                <a:spcPts val="0"/>
              </a:spcAft>
              <a:buSzPts val="2100"/>
              <a:buChar char="○"/>
            </a:pPr>
            <a:r>
              <a:rPr lang="en-US" sz="2100" dirty="0"/>
              <a:t>I want to make sure I understand what you were saying. Were you saying that . . . ?</a:t>
            </a:r>
            <a:endParaRPr sz="2100" dirty="0"/>
          </a:p>
          <a:p>
            <a:pPr marL="457200" lvl="0" indent="-368300" algn="l" rtl="0">
              <a:lnSpc>
                <a:spcPct val="100000"/>
              </a:lnSpc>
              <a:spcBef>
                <a:spcPts val="0"/>
              </a:spcBef>
              <a:spcAft>
                <a:spcPts val="0"/>
              </a:spcAft>
              <a:buSzPts val="2200"/>
              <a:buChar char="●"/>
            </a:pPr>
            <a:r>
              <a:rPr lang="en-US" sz="2200" b="1" dirty="0"/>
              <a:t>V</a:t>
            </a:r>
            <a:r>
              <a:rPr lang="en-US" sz="2200" dirty="0"/>
              <a:t>alues clarification</a:t>
            </a:r>
            <a:endParaRPr sz="2200" dirty="0"/>
          </a:p>
          <a:p>
            <a:pPr marL="914400" lvl="1" indent="-361950" algn="l" rtl="0">
              <a:lnSpc>
                <a:spcPct val="100000"/>
              </a:lnSpc>
              <a:spcBef>
                <a:spcPts val="0"/>
              </a:spcBef>
              <a:spcAft>
                <a:spcPts val="0"/>
              </a:spcAft>
              <a:buSzPts val="2100"/>
              <a:buChar char="○"/>
            </a:pPr>
            <a:r>
              <a:rPr lang="en-US" sz="2100" dirty="0"/>
              <a:t>You know, in this department, we work hard to create space that is safe and welcoming for all. What you just said is not in alignment and/or inconsistent with our institutional values that prioritize equity and inclusion.</a:t>
            </a:r>
            <a:endParaRPr sz="2100" dirty="0"/>
          </a:p>
          <a:p>
            <a:pPr marL="457200" lvl="0" indent="-368300" algn="l" rtl="0">
              <a:lnSpc>
                <a:spcPct val="100000"/>
              </a:lnSpc>
              <a:spcBef>
                <a:spcPts val="0"/>
              </a:spcBef>
              <a:spcAft>
                <a:spcPts val="0"/>
              </a:spcAft>
              <a:buSzPts val="2200"/>
              <a:buChar char="●"/>
            </a:pPr>
            <a:r>
              <a:rPr lang="en-US" sz="2200" b="1" dirty="0"/>
              <a:t>E</a:t>
            </a:r>
            <a:r>
              <a:rPr lang="en-US" sz="2200" dirty="0"/>
              <a:t>mphasize your own thoughts and feelings</a:t>
            </a:r>
            <a:endParaRPr sz="2200" dirty="0"/>
          </a:p>
          <a:p>
            <a:pPr marL="914400" lvl="1" indent="-361950" algn="l" rtl="0">
              <a:lnSpc>
                <a:spcPct val="100000"/>
              </a:lnSpc>
              <a:spcBef>
                <a:spcPts val="0"/>
              </a:spcBef>
              <a:spcAft>
                <a:spcPts val="0"/>
              </a:spcAft>
              <a:buSzPts val="2100"/>
              <a:buChar char="○"/>
            </a:pPr>
            <a:r>
              <a:rPr lang="en-US" sz="2100" dirty="0"/>
              <a:t>When I hear you comment, I think/feel . . .</a:t>
            </a:r>
            <a:endParaRPr sz="2100" dirty="0"/>
          </a:p>
          <a:p>
            <a:pPr marL="914400" lvl="1" indent="-361950" algn="l" rtl="0">
              <a:lnSpc>
                <a:spcPct val="100000"/>
              </a:lnSpc>
              <a:spcBef>
                <a:spcPts val="0"/>
              </a:spcBef>
              <a:spcAft>
                <a:spcPts val="0"/>
              </a:spcAft>
              <a:buSzPts val="2100"/>
              <a:buChar char="○"/>
            </a:pPr>
            <a:r>
              <a:rPr lang="en-US" sz="2100" dirty="0"/>
              <a:t>Many people might take that to mean . . .</a:t>
            </a:r>
            <a:endParaRPr sz="2100" dirty="0"/>
          </a:p>
          <a:p>
            <a:pPr marL="914400" lvl="1" indent="-361950" algn="l" rtl="0">
              <a:lnSpc>
                <a:spcPct val="100000"/>
              </a:lnSpc>
              <a:spcBef>
                <a:spcPts val="0"/>
              </a:spcBef>
              <a:spcAft>
                <a:spcPts val="0"/>
              </a:spcAft>
              <a:buSzPts val="2100"/>
              <a:buChar char="○"/>
            </a:pPr>
            <a:r>
              <a:rPr lang="en-US" sz="2100" dirty="0"/>
              <a:t>In my experience, . . .</a:t>
            </a:r>
            <a:endParaRPr sz="2100" dirty="0"/>
          </a:p>
          <a:p>
            <a:pPr marL="457200" lvl="0" indent="-368300" algn="l" rtl="0">
              <a:lnSpc>
                <a:spcPct val="100000"/>
              </a:lnSpc>
              <a:spcBef>
                <a:spcPts val="0"/>
              </a:spcBef>
              <a:spcAft>
                <a:spcPts val="0"/>
              </a:spcAft>
              <a:buSzPts val="2200"/>
              <a:buChar char="●"/>
            </a:pPr>
            <a:r>
              <a:rPr lang="en-US" sz="2200" b="1" dirty="0"/>
              <a:t>N</a:t>
            </a:r>
            <a:r>
              <a:rPr lang="en-US" sz="2200" dirty="0"/>
              <a:t>ext steps</a:t>
            </a:r>
            <a:endParaRPr sz="2200" dirty="0"/>
          </a:p>
          <a:p>
            <a:pPr marL="914400" lvl="1" indent="-361950" algn="l" rtl="0">
              <a:lnSpc>
                <a:spcPct val="100000"/>
              </a:lnSpc>
              <a:spcBef>
                <a:spcPts val="0"/>
              </a:spcBef>
              <a:spcAft>
                <a:spcPts val="0"/>
              </a:spcAft>
              <a:buSzPts val="2100"/>
              <a:buChar char="○"/>
            </a:pPr>
            <a:r>
              <a:rPr lang="en-US" sz="2100" dirty="0"/>
              <a:t>The next time you encounter this situation, you may want to consider doing . . .</a:t>
            </a:r>
            <a:endParaRPr sz="2100" dirty="0"/>
          </a:p>
        </p:txBody>
      </p:sp>
      <p:sp>
        <p:nvSpPr>
          <p:cNvPr id="164" name="Google Shape;164;p22"/>
          <p:cNvSpPr txBox="1">
            <a:spLocks noGrp="1"/>
          </p:cNvSpPr>
          <p:nvPr>
            <p:ph type="sldNum" idx="12"/>
          </p:nvPr>
        </p:nvSpPr>
        <p:spPr>
          <a:xfrm>
            <a:off x="8290207"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165" name="Google Shape;165;p22"/>
          <p:cNvPicPr preferRelativeResize="0"/>
          <p:nvPr/>
        </p:nvPicPr>
        <p:blipFill>
          <a:blip r:embed="rId3">
            <a:alphaModFix/>
          </a:blip>
          <a:stretch>
            <a:fillRect/>
          </a:stretch>
        </p:blipFill>
        <p:spPr>
          <a:xfrm>
            <a:off x="657900" y="3486941"/>
            <a:ext cx="2619375" cy="1743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500"/>
                                        <p:tgtEl>
                                          <p:spTgt spid="1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
                                            <p:txEl>
                                              <p:pRg st="1" end="1"/>
                                            </p:txEl>
                                          </p:spTgt>
                                        </p:tgtEl>
                                        <p:attrNameLst>
                                          <p:attrName>style.visibility</p:attrName>
                                        </p:attrNameLst>
                                      </p:cBhvr>
                                      <p:to>
                                        <p:strVal val="visible"/>
                                      </p:to>
                                    </p:set>
                                    <p:animEffect transition="in" filter="fade">
                                      <p:cBhvr>
                                        <p:cTn id="10" dur="500"/>
                                        <p:tgtEl>
                                          <p:spTgt spid="1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animEffect transition="in" filter="fade">
                                      <p:cBhvr>
                                        <p:cTn id="15" dur="500"/>
                                        <p:tgtEl>
                                          <p:spTgt spid="16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3">
                                            <p:txEl>
                                              <p:pRg st="3" end="3"/>
                                            </p:txEl>
                                          </p:spTgt>
                                        </p:tgtEl>
                                        <p:attrNameLst>
                                          <p:attrName>style.visibility</p:attrName>
                                        </p:attrNameLst>
                                      </p:cBhvr>
                                      <p:to>
                                        <p:strVal val="visible"/>
                                      </p:to>
                                    </p:set>
                                    <p:animEffect transition="in" filter="fade">
                                      <p:cBhvr>
                                        <p:cTn id="18" dur="500"/>
                                        <p:tgtEl>
                                          <p:spTgt spid="16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3">
                                            <p:txEl>
                                              <p:pRg st="4" end="4"/>
                                            </p:txEl>
                                          </p:spTgt>
                                        </p:tgtEl>
                                        <p:attrNameLst>
                                          <p:attrName>style.visibility</p:attrName>
                                        </p:attrNameLst>
                                      </p:cBhvr>
                                      <p:to>
                                        <p:strVal val="visible"/>
                                      </p:to>
                                    </p:set>
                                    <p:animEffect transition="in" filter="fade">
                                      <p:cBhvr>
                                        <p:cTn id="21" dur="500"/>
                                        <p:tgtEl>
                                          <p:spTgt spid="16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3">
                                            <p:txEl>
                                              <p:pRg st="5" end="5"/>
                                            </p:txEl>
                                          </p:spTgt>
                                        </p:tgtEl>
                                        <p:attrNameLst>
                                          <p:attrName>style.visibility</p:attrName>
                                        </p:attrNameLst>
                                      </p:cBhvr>
                                      <p:to>
                                        <p:strVal val="visible"/>
                                      </p:to>
                                    </p:set>
                                    <p:animEffect transition="in" filter="fade">
                                      <p:cBhvr>
                                        <p:cTn id="26" dur="500"/>
                                        <p:tgtEl>
                                          <p:spTgt spid="16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3">
                                            <p:txEl>
                                              <p:pRg st="6" end="6"/>
                                            </p:txEl>
                                          </p:spTgt>
                                        </p:tgtEl>
                                        <p:attrNameLst>
                                          <p:attrName>style.visibility</p:attrName>
                                        </p:attrNameLst>
                                      </p:cBhvr>
                                      <p:to>
                                        <p:strVal val="visible"/>
                                      </p:to>
                                    </p:set>
                                    <p:animEffect transition="in" filter="fade">
                                      <p:cBhvr>
                                        <p:cTn id="29" dur="500"/>
                                        <p:tgtEl>
                                          <p:spTgt spid="16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3">
                                            <p:txEl>
                                              <p:pRg st="7" end="7"/>
                                            </p:txEl>
                                          </p:spTgt>
                                        </p:tgtEl>
                                        <p:attrNameLst>
                                          <p:attrName>style.visibility</p:attrName>
                                        </p:attrNameLst>
                                      </p:cBhvr>
                                      <p:to>
                                        <p:strVal val="visible"/>
                                      </p:to>
                                    </p:set>
                                    <p:animEffect transition="in" filter="fade">
                                      <p:cBhvr>
                                        <p:cTn id="34" dur="500"/>
                                        <p:tgtEl>
                                          <p:spTgt spid="16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3">
                                            <p:txEl>
                                              <p:pRg st="8" end="8"/>
                                            </p:txEl>
                                          </p:spTgt>
                                        </p:tgtEl>
                                        <p:attrNameLst>
                                          <p:attrName>style.visibility</p:attrName>
                                        </p:attrNameLst>
                                      </p:cBhvr>
                                      <p:to>
                                        <p:strVal val="visible"/>
                                      </p:to>
                                    </p:set>
                                    <p:animEffect transition="in" filter="fade">
                                      <p:cBhvr>
                                        <p:cTn id="37" dur="500"/>
                                        <p:tgtEl>
                                          <p:spTgt spid="16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3">
                                            <p:txEl>
                                              <p:pRg st="9" end="9"/>
                                            </p:txEl>
                                          </p:spTgt>
                                        </p:tgtEl>
                                        <p:attrNameLst>
                                          <p:attrName>style.visibility</p:attrName>
                                        </p:attrNameLst>
                                      </p:cBhvr>
                                      <p:to>
                                        <p:strVal val="visible"/>
                                      </p:to>
                                    </p:set>
                                    <p:animEffect transition="in" filter="fade">
                                      <p:cBhvr>
                                        <p:cTn id="40" dur="500"/>
                                        <p:tgtEl>
                                          <p:spTgt spid="16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3">
                                            <p:txEl>
                                              <p:pRg st="10" end="10"/>
                                            </p:txEl>
                                          </p:spTgt>
                                        </p:tgtEl>
                                        <p:attrNameLst>
                                          <p:attrName>style.visibility</p:attrName>
                                        </p:attrNameLst>
                                      </p:cBhvr>
                                      <p:to>
                                        <p:strVal val="visible"/>
                                      </p:to>
                                    </p:set>
                                    <p:animEffect transition="in" filter="fade">
                                      <p:cBhvr>
                                        <p:cTn id="43" dur="500"/>
                                        <p:tgtEl>
                                          <p:spTgt spid="16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3">
                                            <p:txEl>
                                              <p:pRg st="11" end="11"/>
                                            </p:txEl>
                                          </p:spTgt>
                                        </p:tgtEl>
                                        <p:attrNameLst>
                                          <p:attrName>style.visibility</p:attrName>
                                        </p:attrNameLst>
                                      </p:cBhvr>
                                      <p:to>
                                        <p:strVal val="visible"/>
                                      </p:to>
                                    </p:set>
                                    <p:animEffect transition="in" filter="fade">
                                      <p:cBhvr>
                                        <p:cTn id="48" dur="500"/>
                                        <p:tgtEl>
                                          <p:spTgt spid="163">
                                            <p:txEl>
                                              <p:pRg st="11" end="1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3">
                                            <p:txEl>
                                              <p:pRg st="12" end="12"/>
                                            </p:txEl>
                                          </p:spTgt>
                                        </p:tgtEl>
                                        <p:attrNameLst>
                                          <p:attrName>style.visibility</p:attrName>
                                        </p:attrNameLst>
                                      </p:cBhvr>
                                      <p:to>
                                        <p:strVal val="visible"/>
                                      </p:to>
                                    </p:set>
                                    <p:animEffect transition="in" filter="fade">
                                      <p:cBhvr>
                                        <p:cTn id="51" dur="500"/>
                                        <p:tgtEl>
                                          <p:spTgt spid="16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247135" y="1200091"/>
            <a:ext cx="3583500" cy="1611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The Teamwork</a:t>
            </a:r>
            <a:endParaRPr sz="4400"/>
          </a:p>
        </p:txBody>
      </p:sp>
      <p:sp>
        <p:nvSpPr>
          <p:cNvPr id="172" name="Google Shape;172;p23"/>
          <p:cNvSpPr txBox="1">
            <a:spLocks noGrp="1"/>
          </p:cNvSpPr>
          <p:nvPr>
            <p:ph type="body" idx="1"/>
          </p:nvPr>
        </p:nvSpPr>
        <p:spPr>
          <a:xfrm>
            <a:off x="4360750" y="606600"/>
            <a:ext cx="7025400" cy="61149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Am I intellectualizing or actualizing a safe space for diverse voices?</a:t>
            </a:r>
            <a:endParaRPr/>
          </a:p>
          <a:p>
            <a:pPr marL="457200" lvl="0" indent="-406400" algn="l" rtl="0">
              <a:spcBef>
                <a:spcPts val="0"/>
              </a:spcBef>
              <a:spcAft>
                <a:spcPts val="0"/>
              </a:spcAft>
              <a:buSzPts val="2800"/>
              <a:buChar char="●"/>
            </a:pPr>
            <a:r>
              <a:rPr lang="en-US"/>
              <a:t>Am I “going along to get along” or are I am going to speak up when something is off?</a:t>
            </a:r>
            <a:endParaRPr/>
          </a:p>
          <a:p>
            <a:pPr marL="457200" lvl="0" indent="-406400" algn="l" rtl="0">
              <a:spcBef>
                <a:spcPts val="0"/>
              </a:spcBef>
              <a:spcAft>
                <a:spcPts val="0"/>
              </a:spcAft>
              <a:buSzPts val="2800"/>
              <a:buChar char="●"/>
            </a:pPr>
            <a:r>
              <a:rPr lang="en-US"/>
              <a:t>Will I speak up when I see exclusionary behavior or hear unwarranted comments?</a:t>
            </a:r>
            <a:endParaRPr/>
          </a:p>
          <a:p>
            <a:pPr marL="457200" lvl="0" indent="-406400" algn="l" rtl="0">
              <a:spcBef>
                <a:spcPts val="0"/>
              </a:spcBef>
              <a:spcAft>
                <a:spcPts val="0"/>
              </a:spcAft>
              <a:buSzPts val="2800"/>
              <a:buChar char="●"/>
            </a:pPr>
            <a:r>
              <a:rPr lang="en-US" b="1"/>
              <a:t>Will I celebrate the discomfort? Am I willing to grow, listen, engage, and acknowledge others for their diverse perspectives? </a:t>
            </a:r>
            <a:endParaRPr b="1"/>
          </a:p>
          <a:p>
            <a:pPr marL="457200" lvl="0" indent="-406400" algn="l" rtl="0">
              <a:spcBef>
                <a:spcPts val="0"/>
              </a:spcBef>
              <a:spcAft>
                <a:spcPts val="0"/>
              </a:spcAft>
              <a:buSzPts val="2800"/>
              <a:buChar char="●"/>
            </a:pPr>
            <a:r>
              <a:rPr lang="en-US"/>
              <a:t>Am I engaging in liberation and healing and not self-loathing or denial?</a:t>
            </a:r>
            <a:endParaRPr/>
          </a:p>
        </p:txBody>
      </p:sp>
      <p:sp>
        <p:nvSpPr>
          <p:cNvPr id="173" name="Google Shape;173;p23"/>
          <p:cNvSpPr txBox="1">
            <a:spLocks noGrp="1"/>
          </p:cNvSpPr>
          <p:nvPr>
            <p:ph type="sldNum" idx="12"/>
          </p:nvPr>
        </p:nvSpPr>
        <p:spPr>
          <a:xfrm>
            <a:off x="8290207"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174" name="Google Shape;174;p23"/>
          <p:cNvSpPr txBox="1">
            <a:spLocks noGrp="1"/>
          </p:cNvSpPr>
          <p:nvPr>
            <p:ph type="body" idx="2"/>
          </p:nvPr>
        </p:nvSpPr>
        <p:spPr>
          <a:xfrm>
            <a:off x="247125" y="2318950"/>
            <a:ext cx="3583500" cy="1827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a:p>
            <a:pPr marL="0" lvl="0" indent="0" algn="ctr" rtl="0">
              <a:spcBef>
                <a:spcPts val="1000"/>
              </a:spcBef>
              <a:spcAft>
                <a:spcPts val="0"/>
              </a:spcAft>
              <a:buNone/>
            </a:pPr>
            <a:r>
              <a:rPr lang="en-US"/>
              <a:t>Self-Reflection Questions</a:t>
            </a:r>
            <a:endParaRPr/>
          </a:p>
        </p:txBody>
      </p:sp>
      <p:pic>
        <p:nvPicPr>
          <p:cNvPr id="175" name="Google Shape;175;p23"/>
          <p:cNvPicPr preferRelativeResize="0"/>
          <p:nvPr/>
        </p:nvPicPr>
        <p:blipFill>
          <a:blip r:embed="rId3">
            <a:alphaModFix/>
          </a:blip>
          <a:stretch>
            <a:fillRect/>
          </a:stretch>
        </p:blipFill>
        <p:spPr>
          <a:xfrm>
            <a:off x="610125" y="3896950"/>
            <a:ext cx="2857500"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Scenario Review:</a:t>
            </a:r>
            <a:endParaRPr sz="4400"/>
          </a:p>
          <a:p>
            <a:pPr marL="0" lvl="0" indent="0" algn="ctr" rtl="0">
              <a:spcBef>
                <a:spcPts val="0"/>
              </a:spcBef>
              <a:spcAft>
                <a:spcPts val="0"/>
              </a:spcAft>
              <a:buNone/>
            </a:pPr>
            <a:r>
              <a:rPr lang="en-US" sz="4400"/>
              <a:t>Mark your CIRCLE again</a:t>
            </a:r>
            <a:endParaRPr sz="4400"/>
          </a:p>
        </p:txBody>
      </p:sp>
      <p:sp>
        <p:nvSpPr>
          <p:cNvPr id="182" name="Google Shape;182;p24"/>
          <p:cNvSpPr txBox="1">
            <a:spLocks noGrp="1"/>
          </p:cNvSpPr>
          <p:nvPr>
            <p:ph type="body" idx="1"/>
          </p:nvPr>
        </p:nvSpPr>
        <p:spPr>
          <a:xfrm>
            <a:off x="667800" y="2457000"/>
            <a:ext cx="11124000" cy="4416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2"/>
              </a:buClr>
              <a:buSzPts val="1100"/>
              <a:buFont typeface="Arial"/>
              <a:buNone/>
            </a:pPr>
            <a:r>
              <a:rPr lang="en-US" sz="3200"/>
              <a:t>You are in a local committee meeting. There are colleagues from various campus departments. The committee is trying to determine services for vulnerable student populations and how they will be funded. You are advocating for resources to be funneled to students experiencing homelessness, and a colleague says, “All our students are important, and how can we determine who is more vulnerable or in need? But of course, you know what’s best for all of us. I wish you would be more civil and collegial.”</a:t>
            </a:r>
            <a:endParaRPr sz="3200"/>
          </a:p>
        </p:txBody>
      </p:sp>
      <p:sp>
        <p:nvSpPr>
          <p:cNvPr id="183" name="Google Shape;183;p24"/>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Reflection</a:t>
            </a:r>
            <a:endParaRPr sz="4400"/>
          </a:p>
        </p:txBody>
      </p:sp>
      <p:sp>
        <p:nvSpPr>
          <p:cNvPr id="190" name="Google Shape;190;p25"/>
          <p:cNvSpPr txBox="1">
            <a:spLocks noGrp="1"/>
          </p:cNvSpPr>
          <p:nvPr>
            <p:ph type="body" idx="1"/>
          </p:nvPr>
        </p:nvSpPr>
        <p:spPr>
          <a:xfrm>
            <a:off x="1066800" y="2450275"/>
            <a:ext cx="10058400" cy="1394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3600"/>
          </a:p>
          <a:p>
            <a:pPr marL="0" lvl="0" indent="0" algn="ctr" rtl="0">
              <a:spcBef>
                <a:spcPts val="1000"/>
              </a:spcBef>
              <a:spcAft>
                <a:spcPts val="0"/>
              </a:spcAft>
              <a:buNone/>
            </a:pPr>
            <a:r>
              <a:rPr lang="en-US" sz="3600"/>
              <a:t>Did you move into a new ZONE?</a:t>
            </a:r>
            <a:endParaRPr sz="3600"/>
          </a:p>
        </p:txBody>
      </p:sp>
      <p:sp>
        <p:nvSpPr>
          <p:cNvPr id="191" name="Google Shape;191;p25"/>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192" name="Google Shape;192;p25"/>
          <p:cNvPicPr preferRelativeResize="0"/>
          <p:nvPr/>
        </p:nvPicPr>
        <p:blipFill>
          <a:blip r:embed="rId3">
            <a:alphaModFix/>
          </a:blip>
          <a:stretch>
            <a:fillRect/>
          </a:stretch>
        </p:blipFill>
        <p:spPr>
          <a:xfrm>
            <a:off x="2723250" y="4459338"/>
            <a:ext cx="2857500" cy="1647825"/>
          </a:xfrm>
          <a:prstGeom prst="rect">
            <a:avLst/>
          </a:prstGeom>
          <a:noFill/>
          <a:ln>
            <a:noFill/>
          </a:ln>
        </p:spPr>
      </p:pic>
      <p:sp>
        <p:nvSpPr>
          <p:cNvPr id="193" name="Google Shape;193;p25"/>
          <p:cNvSpPr/>
          <p:nvPr/>
        </p:nvSpPr>
        <p:spPr>
          <a:xfrm>
            <a:off x="6873900" y="3996000"/>
            <a:ext cx="2743200" cy="272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p:nvPr/>
        </p:nvSpPr>
        <p:spPr>
          <a:xfrm>
            <a:off x="7390800" y="4548900"/>
            <a:ext cx="1677300" cy="1647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a:off x="7881600" y="5032063"/>
            <a:ext cx="700800" cy="700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7149604" y="4559400"/>
            <a:ext cx="2153700" cy="35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t>Risk</a:t>
            </a:r>
            <a:endParaRPr sz="2200"/>
          </a:p>
        </p:txBody>
      </p:sp>
      <p:sp>
        <p:nvSpPr>
          <p:cNvPr id="197" name="Google Shape;197;p25"/>
          <p:cNvSpPr txBox="1"/>
          <p:nvPr/>
        </p:nvSpPr>
        <p:spPr>
          <a:xfrm>
            <a:off x="7516650" y="4131850"/>
            <a:ext cx="1551300" cy="5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t>DISCOMFORT</a:t>
            </a:r>
            <a:endParaRPr sz="1500"/>
          </a:p>
        </p:txBody>
      </p:sp>
      <p:sp>
        <p:nvSpPr>
          <p:cNvPr id="198" name="Google Shape;198;p25"/>
          <p:cNvSpPr txBox="1"/>
          <p:nvPr/>
        </p:nvSpPr>
        <p:spPr>
          <a:xfrm>
            <a:off x="7489650" y="5121475"/>
            <a:ext cx="1551300" cy="5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t>COMFORT</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Let’s CHAT</a:t>
            </a:r>
            <a:endParaRPr sz="4400"/>
          </a:p>
        </p:txBody>
      </p:sp>
      <p:sp>
        <p:nvSpPr>
          <p:cNvPr id="205" name="Google Shape;205;p26"/>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06" name="Google Shape;206;p26"/>
          <p:cNvPicPr preferRelativeResize="0"/>
          <p:nvPr/>
        </p:nvPicPr>
        <p:blipFill rotWithShape="1">
          <a:blip r:embed="rId3">
            <a:alphaModFix/>
          </a:blip>
          <a:srcRect t="8829" b="3312"/>
          <a:stretch/>
        </p:blipFill>
        <p:spPr>
          <a:xfrm>
            <a:off x="2302475" y="2672600"/>
            <a:ext cx="7564450" cy="3797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Tools and References</a:t>
            </a:r>
            <a:endParaRPr sz="4400"/>
          </a:p>
        </p:txBody>
      </p:sp>
      <p:sp>
        <p:nvSpPr>
          <p:cNvPr id="213" name="Google Shape;213;p27"/>
          <p:cNvSpPr txBox="1">
            <a:spLocks noGrp="1"/>
          </p:cNvSpPr>
          <p:nvPr>
            <p:ph type="body" idx="1"/>
          </p:nvPr>
        </p:nvSpPr>
        <p:spPr>
          <a:xfrm>
            <a:off x="1066800" y="2433975"/>
            <a:ext cx="10774800" cy="4211400"/>
          </a:xfrm>
          <a:prstGeom prst="rect">
            <a:avLst/>
          </a:prstGeom>
        </p:spPr>
        <p:txBody>
          <a:bodyPr spcFirstLastPara="1" wrap="square" lIns="91425" tIns="45700" rIns="91425" bIns="45700" anchor="t" anchorCtr="0">
            <a:noAutofit/>
          </a:bodyPr>
          <a:lstStyle/>
          <a:p>
            <a:pPr marL="457200" lvl="0" indent="-469900" algn="l" rtl="0">
              <a:spcBef>
                <a:spcPts val="1000"/>
              </a:spcBef>
              <a:spcAft>
                <a:spcPts val="0"/>
              </a:spcAft>
              <a:buSzPts val="3800"/>
              <a:buAutoNum type="arabicPeriod"/>
            </a:pPr>
            <a:r>
              <a:rPr lang="en-US" sz="3800" u="sng">
                <a:solidFill>
                  <a:schemeClr val="hlink"/>
                </a:solidFill>
                <a:hlinkClick r:id="rId3"/>
              </a:rPr>
              <a:t>ASCCC Effective Dialogue Tools</a:t>
            </a:r>
            <a:endParaRPr sz="3800"/>
          </a:p>
          <a:p>
            <a:pPr marL="457200" lvl="0" indent="-469900" algn="l" rtl="0">
              <a:spcBef>
                <a:spcPts val="0"/>
              </a:spcBef>
              <a:spcAft>
                <a:spcPts val="0"/>
              </a:spcAft>
              <a:buSzPts val="3800"/>
              <a:buAutoNum type="arabicPeriod"/>
            </a:pPr>
            <a:r>
              <a:rPr lang="en-US" sz="3800" u="sng">
                <a:solidFill>
                  <a:schemeClr val="hlink"/>
                </a:solidFill>
                <a:hlinkClick r:id="rId4"/>
              </a:rPr>
              <a:t>Tools for Building Professional Community</a:t>
            </a:r>
            <a:endParaRPr sz="3800"/>
          </a:p>
          <a:p>
            <a:pPr marL="457200" lvl="0" indent="-469900" algn="l" rtl="0">
              <a:spcBef>
                <a:spcPts val="0"/>
              </a:spcBef>
              <a:spcAft>
                <a:spcPts val="0"/>
              </a:spcAft>
              <a:buSzPts val="3800"/>
              <a:buAutoNum type="arabicPeriod"/>
            </a:pPr>
            <a:r>
              <a:rPr lang="en-US" sz="3800" u="sng">
                <a:solidFill>
                  <a:schemeClr val="hlink"/>
                </a:solidFill>
                <a:hlinkClick r:id="rId5"/>
              </a:rPr>
              <a:t>Open Rawness Handout</a:t>
            </a:r>
            <a:endParaRPr sz="3800"/>
          </a:p>
          <a:p>
            <a:pPr marL="457200" lvl="0" indent="-469900" algn="l" rtl="0">
              <a:spcBef>
                <a:spcPts val="0"/>
              </a:spcBef>
              <a:spcAft>
                <a:spcPts val="0"/>
              </a:spcAft>
              <a:buSzPts val="3800"/>
              <a:buAutoNum type="arabicPeriod"/>
            </a:pPr>
            <a:r>
              <a:rPr lang="en-US" sz="3800" u="sng">
                <a:solidFill>
                  <a:schemeClr val="hlink"/>
                </a:solidFill>
                <a:hlinkClick r:id="rId6"/>
              </a:rPr>
              <a:t>PBS Student Clips on Microassaults and Microinvalidations</a:t>
            </a:r>
            <a:r>
              <a:rPr lang="en-US" sz="3800"/>
              <a:t>  </a:t>
            </a:r>
            <a:endParaRPr sz="3800"/>
          </a:p>
          <a:p>
            <a:pPr marL="457200" lvl="0" indent="-469900" algn="l" rtl="0">
              <a:spcBef>
                <a:spcPts val="0"/>
              </a:spcBef>
              <a:spcAft>
                <a:spcPts val="0"/>
              </a:spcAft>
              <a:buSzPts val="3800"/>
              <a:buAutoNum type="arabicPeriod"/>
            </a:pPr>
            <a:r>
              <a:rPr lang="en-US" sz="3800" u="sng">
                <a:solidFill>
                  <a:schemeClr val="hlink"/>
                </a:solidFill>
                <a:hlinkClick r:id="rId7"/>
              </a:rPr>
              <a:t>YouTube Video on Microaggressions</a:t>
            </a:r>
            <a:endParaRPr sz="3800"/>
          </a:p>
          <a:p>
            <a:pPr marL="457200" lvl="0" indent="-469900" algn="l" rtl="0">
              <a:spcBef>
                <a:spcPts val="0"/>
              </a:spcBef>
              <a:spcAft>
                <a:spcPts val="0"/>
              </a:spcAft>
              <a:buSzPts val="3800"/>
              <a:buAutoNum type="arabicPeriod"/>
            </a:pPr>
            <a:r>
              <a:rPr lang="en-US" sz="3800" u="sng">
                <a:solidFill>
                  <a:schemeClr val="hlink"/>
                </a:solidFill>
                <a:hlinkClick r:id="rId8"/>
              </a:rPr>
              <a:t>UCLA Handout on Microaggressions</a:t>
            </a:r>
            <a:endParaRPr sz="3800"/>
          </a:p>
          <a:p>
            <a:pPr marL="457200" lvl="0" indent="0" algn="l" rtl="0">
              <a:spcBef>
                <a:spcPts val="1000"/>
              </a:spcBef>
              <a:spcAft>
                <a:spcPts val="0"/>
              </a:spcAft>
              <a:buNone/>
            </a:pPr>
            <a:endParaRPr sz="3800"/>
          </a:p>
        </p:txBody>
      </p:sp>
      <p:sp>
        <p:nvSpPr>
          <p:cNvPr id="214" name="Google Shape;214;p27"/>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THANK YOU</a:t>
            </a:r>
            <a:endParaRPr sz="4700"/>
          </a:p>
        </p:txBody>
      </p:sp>
      <p:sp>
        <p:nvSpPr>
          <p:cNvPr id="221" name="Google Shape;221;p28"/>
          <p:cNvSpPr txBox="1">
            <a:spLocks noGrp="1"/>
          </p:cNvSpPr>
          <p:nvPr>
            <p:ph type="body" idx="1"/>
          </p:nvPr>
        </p:nvSpPr>
        <p:spPr>
          <a:xfrm>
            <a:off x="1066800" y="2662576"/>
            <a:ext cx="10058400" cy="3872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2"/>
              </a:buClr>
              <a:buSzPts val="1100"/>
              <a:buFont typeface="Arial"/>
              <a:buNone/>
            </a:pPr>
            <a:r>
              <a:rPr lang="en-US" sz="3400"/>
              <a:t>Technical visit or any questions</a:t>
            </a:r>
            <a:endParaRPr sz="3400"/>
          </a:p>
          <a:p>
            <a:pPr marL="0" lvl="0" indent="0" algn="ctr" rtl="0">
              <a:spcBef>
                <a:spcPts val="1000"/>
              </a:spcBef>
              <a:spcAft>
                <a:spcPts val="0"/>
              </a:spcAft>
              <a:buNone/>
            </a:pPr>
            <a:r>
              <a:rPr lang="en-US" sz="3400"/>
              <a:t>email </a:t>
            </a:r>
            <a:r>
              <a:rPr lang="en-US" sz="3400" u="sng">
                <a:solidFill>
                  <a:schemeClr val="hlink"/>
                </a:solidFill>
                <a:hlinkClick r:id="rId3"/>
              </a:rPr>
              <a:t>info@asccc.org</a:t>
            </a:r>
            <a:r>
              <a:rPr lang="en-US" sz="3400"/>
              <a:t> </a:t>
            </a:r>
            <a:endParaRPr sz="3400"/>
          </a:p>
          <a:p>
            <a:pPr marL="0" lvl="0" indent="0" algn="ctr" rtl="0">
              <a:spcBef>
                <a:spcPts val="1000"/>
              </a:spcBef>
              <a:spcAft>
                <a:spcPts val="0"/>
              </a:spcAft>
              <a:buNone/>
            </a:pPr>
            <a:endParaRPr sz="3400"/>
          </a:p>
          <a:p>
            <a:pPr marL="0" lvl="0" indent="0" algn="ctr" rtl="0">
              <a:spcBef>
                <a:spcPts val="1000"/>
              </a:spcBef>
              <a:spcAft>
                <a:spcPts val="0"/>
              </a:spcAft>
              <a:buNone/>
            </a:pPr>
            <a:endParaRPr/>
          </a:p>
          <a:p>
            <a:pPr marL="0" lvl="0" indent="0" algn="ctr" rtl="0">
              <a:spcBef>
                <a:spcPts val="1000"/>
              </a:spcBef>
              <a:spcAft>
                <a:spcPts val="0"/>
              </a:spcAft>
              <a:buNone/>
            </a:pPr>
            <a:r>
              <a:rPr lang="en-US"/>
              <a:t>Our contact info</a:t>
            </a:r>
            <a:endParaRPr/>
          </a:p>
          <a:p>
            <a:pPr marL="0" lvl="0" indent="0" algn="ctr" rtl="0">
              <a:spcBef>
                <a:spcPts val="1000"/>
              </a:spcBef>
              <a:spcAft>
                <a:spcPts val="0"/>
              </a:spcAft>
              <a:buNone/>
            </a:pPr>
            <a:r>
              <a:rPr lang="en-US" u="sng">
                <a:solidFill>
                  <a:schemeClr val="hlink"/>
                </a:solidFill>
                <a:hlinkClick r:id="rId4"/>
              </a:rPr>
              <a:t>mbean@riohondo.edu</a:t>
            </a:r>
            <a:endParaRPr/>
          </a:p>
          <a:p>
            <a:pPr marL="0" lvl="0" indent="0" algn="ctr" rtl="0">
              <a:spcBef>
                <a:spcPts val="1000"/>
              </a:spcBef>
              <a:spcAft>
                <a:spcPts val="0"/>
              </a:spcAft>
              <a:buNone/>
            </a:pPr>
            <a:r>
              <a:rPr lang="en-US"/>
              <a:t>chowkaren@deanza.edu</a:t>
            </a:r>
            <a:endParaRPr/>
          </a:p>
        </p:txBody>
      </p:sp>
      <p:sp>
        <p:nvSpPr>
          <p:cNvPr id="222" name="Google Shape;222;p28"/>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223" name="Google Shape;223;p28" title="Smiley face"/>
          <p:cNvPicPr preferRelativeResize="0"/>
          <p:nvPr/>
        </p:nvPicPr>
        <p:blipFill>
          <a:blip r:embed="rId5">
            <a:alphaModFix/>
          </a:blip>
          <a:stretch>
            <a:fillRect/>
          </a:stretch>
        </p:blipFill>
        <p:spPr>
          <a:xfrm>
            <a:off x="8381996" y="3886475"/>
            <a:ext cx="1380100" cy="138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Font typeface="Palatino"/>
              <a:buNone/>
            </a:pPr>
            <a:r>
              <a:rPr lang="en-US"/>
              <a:t>Session Description</a:t>
            </a:r>
            <a:endParaRPr/>
          </a:p>
        </p:txBody>
      </p:sp>
      <p:sp>
        <p:nvSpPr>
          <p:cNvPr id="67" name="Google Shape;67;p11"/>
          <p:cNvSpPr txBox="1">
            <a:spLocks noGrp="1"/>
          </p:cNvSpPr>
          <p:nvPr>
            <p:ph type="body" idx="1"/>
          </p:nvPr>
        </p:nvSpPr>
        <p:spPr>
          <a:xfrm>
            <a:off x="1066800" y="2662576"/>
            <a:ext cx="10058400" cy="3693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800"/>
              <a:buFont typeface="Arial"/>
              <a:buNone/>
            </a:pPr>
            <a:endParaRPr sz="1500">
              <a:solidFill>
                <a:schemeClr val="dk2"/>
              </a:solidFill>
              <a:highlight>
                <a:srgbClr val="FFFFFF"/>
              </a:highlight>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3F3F3F"/>
              </a:buClr>
              <a:buSzPts val="2800"/>
              <a:buFont typeface="Arial"/>
              <a:buNone/>
            </a:pPr>
            <a:r>
              <a:rPr lang="en-US">
                <a:solidFill>
                  <a:schemeClr val="dk2"/>
                </a:solidFill>
                <a:highlight>
                  <a:srgbClr val="FFFFFF"/>
                </a:highlight>
                <a:latin typeface="Times New Roman"/>
                <a:ea typeface="Times New Roman"/>
                <a:cs typeface="Times New Roman"/>
                <a:sym typeface="Times New Roman"/>
              </a:rPr>
              <a:t>You’re a leader and stuff is coming at you from all sides. How do you handle all the requests and all the haranguing, and stay sane? One of the myths of being a leader is that you have to handle everything alone. Join this session to learn how the presenters and others create and leverage a collegial working team to be the best leader possible and to help strengthen your senate. The session will provide concrete strategies and effective practices, as well as opportunities for participation and reflection. </a:t>
            </a:r>
            <a:endParaRPr sz="2000">
              <a:solidFill>
                <a:schemeClr val="dk2"/>
              </a:solidFill>
              <a:highlight>
                <a:srgbClr val="FFFFFF"/>
              </a:highlight>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3F3F3F"/>
              </a:buClr>
              <a:buSzPts val="2800"/>
              <a:buFont typeface="Arial"/>
              <a:buNone/>
            </a:pPr>
            <a:endParaRPr sz="1600">
              <a:solidFill>
                <a:schemeClr val="dk2"/>
              </a:solidFill>
              <a:highlight>
                <a:srgbClr val="FFFFFF"/>
              </a:highlight>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3F3F3F"/>
              </a:buClr>
              <a:buSzPts val="2800"/>
              <a:buFont typeface="Arial"/>
              <a:buNone/>
            </a:pPr>
            <a:endParaRPr sz="1600">
              <a:solidFill>
                <a:schemeClr val="dk2"/>
              </a:solidFill>
              <a:highlight>
                <a:srgbClr val="FFFFFF"/>
              </a:highlight>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3F3F3F"/>
              </a:buClr>
              <a:buSzPts val="2800"/>
              <a:buFont typeface="Arial"/>
              <a:buNone/>
            </a:pPr>
            <a:endParaRPr sz="3300"/>
          </a:p>
        </p:txBody>
      </p:sp>
      <p:sp>
        <p:nvSpPr>
          <p:cNvPr id="68" name="Google Shape;68;p11"/>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SCENARIO</a:t>
            </a:r>
            <a:endParaRPr/>
          </a:p>
          <a:p>
            <a:pPr marL="0" lvl="0" indent="0" algn="ctr" rtl="0">
              <a:spcBef>
                <a:spcPts val="0"/>
              </a:spcBef>
              <a:spcAft>
                <a:spcPts val="0"/>
              </a:spcAft>
              <a:buNone/>
            </a:pPr>
            <a:r>
              <a:rPr lang="en-US" sz="3100" u="sng"/>
              <a:t>Directions</a:t>
            </a:r>
            <a:r>
              <a:rPr lang="en-US" sz="3100"/>
              <a:t>: </a:t>
            </a:r>
            <a:r>
              <a:rPr lang="en-US" sz="3100" b="1"/>
              <a:t>Please read scenario below and be ready to reflect on your ideas and feelings on what is occuring. </a:t>
            </a:r>
            <a:endParaRPr sz="3100" b="1"/>
          </a:p>
        </p:txBody>
      </p:sp>
      <p:sp>
        <p:nvSpPr>
          <p:cNvPr id="75" name="Google Shape;75;p12"/>
          <p:cNvSpPr txBox="1">
            <a:spLocks noGrp="1"/>
          </p:cNvSpPr>
          <p:nvPr>
            <p:ph type="body" idx="1"/>
          </p:nvPr>
        </p:nvSpPr>
        <p:spPr>
          <a:xfrm>
            <a:off x="1066800" y="2338625"/>
            <a:ext cx="10058400" cy="43671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000"/>
              <a:t>You are in a local committee meeting. There are colleagues from various campus departments. The committee is trying to determine services for vulnerable student populations and how they will be funded. </a:t>
            </a:r>
            <a:endParaRPr sz="3000"/>
          </a:p>
          <a:p>
            <a:pPr marL="0" lvl="0" indent="0" algn="ctr" rtl="0">
              <a:spcBef>
                <a:spcPts val="1000"/>
              </a:spcBef>
              <a:spcAft>
                <a:spcPts val="0"/>
              </a:spcAft>
              <a:buNone/>
            </a:pPr>
            <a:r>
              <a:rPr lang="en-US" sz="3000"/>
              <a:t>You are advocating for resources to be funneled to students experiencing homelessness, and a colleague says, “All our students are important, and how can we determine who is more vulnerable or in need? But of course, you know what’s best for all of us.  I wish you would be more civil and collegial.”</a:t>
            </a:r>
            <a:endParaRPr sz="3000"/>
          </a:p>
        </p:txBody>
      </p:sp>
      <p:sp>
        <p:nvSpPr>
          <p:cNvPr id="76" name="Google Shape;76;p12"/>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Today, we will . . . </a:t>
            </a:r>
            <a:endParaRPr sz="4400"/>
          </a:p>
        </p:txBody>
      </p:sp>
      <p:sp>
        <p:nvSpPr>
          <p:cNvPr id="83" name="Google Shape;83;p13"/>
          <p:cNvSpPr txBox="1">
            <a:spLocks noGrp="1"/>
          </p:cNvSpPr>
          <p:nvPr>
            <p:ph type="body" idx="1"/>
          </p:nvPr>
        </p:nvSpPr>
        <p:spPr>
          <a:xfrm>
            <a:off x="1066800" y="2337250"/>
            <a:ext cx="10640400" cy="4384200"/>
          </a:xfrm>
          <a:prstGeom prst="rect">
            <a:avLst/>
          </a:prstGeom>
        </p:spPr>
        <p:txBody>
          <a:bodyPr spcFirstLastPara="1" wrap="square" lIns="91425" tIns="45700" rIns="91425" bIns="45700" anchor="t" anchorCtr="0">
            <a:noAutofit/>
          </a:bodyPr>
          <a:lstStyle/>
          <a:p>
            <a:pPr marL="457200" lvl="0" indent="-457200" algn="l" rtl="0">
              <a:spcBef>
                <a:spcPts val="1000"/>
              </a:spcBef>
              <a:spcAft>
                <a:spcPts val="0"/>
              </a:spcAft>
              <a:buClr>
                <a:srgbClr val="000000"/>
              </a:buClr>
              <a:buSzPts val="3600"/>
              <a:buAutoNum type="arabicPeriod"/>
            </a:pPr>
            <a:r>
              <a:rPr lang="en-US" sz="3600">
                <a:solidFill>
                  <a:srgbClr val="000000"/>
                </a:solidFill>
              </a:rPr>
              <a:t>Present a scenario for reflection</a:t>
            </a:r>
            <a:endParaRPr sz="3600">
              <a:solidFill>
                <a:srgbClr val="000000"/>
              </a:solidFill>
            </a:endParaRPr>
          </a:p>
          <a:p>
            <a:pPr marL="457200" lvl="0" indent="-457200" algn="l" rtl="0">
              <a:spcBef>
                <a:spcPts val="0"/>
              </a:spcBef>
              <a:spcAft>
                <a:spcPts val="0"/>
              </a:spcAft>
              <a:buClr>
                <a:srgbClr val="000000"/>
              </a:buClr>
              <a:buSzPts val="3600"/>
              <a:buAutoNum type="arabicPeriod"/>
            </a:pPr>
            <a:r>
              <a:rPr lang="en-US" sz="3600">
                <a:solidFill>
                  <a:srgbClr val="000000"/>
                </a:solidFill>
              </a:rPr>
              <a:t>Deconstruct “collegiality”</a:t>
            </a:r>
            <a:endParaRPr sz="3600">
              <a:solidFill>
                <a:srgbClr val="000000"/>
              </a:solidFill>
            </a:endParaRPr>
          </a:p>
          <a:p>
            <a:pPr marL="457200" lvl="0" indent="-457200" algn="l" rtl="0">
              <a:spcBef>
                <a:spcPts val="0"/>
              </a:spcBef>
              <a:spcAft>
                <a:spcPts val="0"/>
              </a:spcAft>
              <a:buClr>
                <a:srgbClr val="000000"/>
              </a:buClr>
              <a:buSzPts val="3600"/>
              <a:buAutoNum type="arabicPeriod"/>
            </a:pPr>
            <a:r>
              <a:rPr lang="en-US" sz="3600">
                <a:solidFill>
                  <a:srgbClr val="000000"/>
                </a:solidFill>
              </a:rPr>
              <a:t>Discuss how to frame courageous conversations </a:t>
            </a:r>
            <a:endParaRPr sz="3600">
              <a:solidFill>
                <a:srgbClr val="000000"/>
              </a:solidFill>
            </a:endParaRPr>
          </a:p>
          <a:p>
            <a:pPr marL="457200" lvl="0" indent="-457200" algn="l" rtl="0">
              <a:spcBef>
                <a:spcPts val="0"/>
              </a:spcBef>
              <a:spcAft>
                <a:spcPts val="0"/>
              </a:spcAft>
              <a:buClr>
                <a:srgbClr val="000000"/>
              </a:buClr>
              <a:buSzPts val="3600"/>
              <a:buAutoNum type="arabicPeriod"/>
            </a:pPr>
            <a:r>
              <a:rPr lang="en-US" sz="3600">
                <a:solidFill>
                  <a:srgbClr val="000000"/>
                </a:solidFill>
              </a:rPr>
              <a:t>Provide tools for engaging and addressing microaggressions and microinvalidations</a:t>
            </a:r>
            <a:endParaRPr sz="3600">
              <a:solidFill>
                <a:srgbClr val="000000"/>
              </a:solidFill>
            </a:endParaRPr>
          </a:p>
          <a:p>
            <a:pPr marL="457200" lvl="0" indent="-457200" algn="l" rtl="0">
              <a:spcBef>
                <a:spcPts val="0"/>
              </a:spcBef>
              <a:spcAft>
                <a:spcPts val="0"/>
              </a:spcAft>
              <a:buClr>
                <a:srgbClr val="000000"/>
              </a:buClr>
              <a:buSzPts val="3600"/>
              <a:buAutoNum type="arabicPeriod"/>
            </a:pPr>
            <a:r>
              <a:rPr lang="en-US" sz="3600">
                <a:solidFill>
                  <a:srgbClr val="000000"/>
                </a:solidFill>
              </a:rPr>
              <a:t>Reflect and chat on levels of comfort</a:t>
            </a:r>
            <a:endParaRPr sz="3600">
              <a:solidFill>
                <a:srgbClr val="000000"/>
              </a:solidFill>
            </a:endParaRPr>
          </a:p>
          <a:p>
            <a:pPr marL="457200" lvl="0" indent="0" algn="l" rtl="0">
              <a:spcBef>
                <a:spcPts val="1000"/>
              </a:spcBef>
              <a:spcAft>
                <a:spcPts val="0"/>
              </a:spcAft>
              <a:buNone/>
            </a:pPr>
            <a:endParaRPr sz="800">
              <a:solidFill>
                <a:srgbClr val="000000"/>
              </a:solidFill>
            </a:endParaRPr>
          </a:p>
          <a:p>
            <a:pPr marL="914400" lvl="1" indent="-457200" algn="l" rtl="0">
              <a:spcBef>
                <a:spcPts val="500"/>
              </a:spcBef>
              <a:spcAft>
                <a:spcPts val="0"/>
              </a:spcAft>
              <a:buClr>
                <a:srgbClr val="000000"/>
              </a:buClr>
              <a:buSzPts val="3600"/>
              <a:buChar char="◆"/>
            </a:pPr>
            <a:r>
              <a:rPr lang="en-US" sz="3600">
                <a:solidFill>
                  <a:srgbClr val="000000"/>
                </a:solidFill>
              </a:rPr>
              <a:t>Grab a pen and scratch paper</a:t>
            </a:r>
            <a:endParaRPr sz="3600">
              <a:solidFill>
                <a:srgbClr val="000000"/>
              </a:solidFill>
            </a:endParaRPr>
          </a:p>
        </p:txBody>
      </p:sp>
      <p:sp>
        <p:nvSpPr>
          <p:cNvPr id="84" name="Google Shape;84;p13"/>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1277650" y="365125"/>
            <a:ext cx="10046100" cy="852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500"/>
              <a:t>Concentric Circles: Where are you?</a:t>
            </a:r>
            <a:endParaRPr sz="4500"/>
          </a:p>
        </p:txBody>
      </p:sp>
      <p:sp>
        <p:nvSpPr>
          <p:cNvPr id="91" name="Google Shape;91;p14"/>
          <p:cNvSpPr/>
          <p:nvPr/>
        </p:nvSpPr>
        <p:spPr>
          <a:xfrm>
            <a:off x="4143075" y="1389725"/>
            <a:ext cx="5292600" cy="5168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5087175" y="2360550"/>
            <a:ext cx="3379200" cy="3255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6054575" y="3380950"/>
            <a:ext cx="1416300" cy="132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txBox="1"/>
          <p:nvPr/>
        </p:nvSpPr>
        <p:spPr>
          <a:xfrm>
            <a:off x="6180475" y="3801725"/>
            <a:ext cx="1167900" cy="5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t>COMFORT</a:t>
            </a:r>
            <a:endParaRPr sz="1500"/>
          </a:p>
        </p:txBody>
      </p:sp>
      <p:sp>
        <p:nvSpPr>
          <p:cNvPr id="95" name="Google Shape;95;p14"/>
          <p:cNvSpPr txBox="1"/>
          <p:nvPr/>
        </p:nvSpPr>
        <p:spPr>
          <a:xfrm>
            <a:off x="5830950" y="2658725"/>
            <a:ext cx="1813800" cy="6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t>RISK</a:t>
            </a:r>
            <a:endParaRPr sz="2400"/>
          </a:p>
        </p:txBody>
      </p:sp>
      <p:sp>
        <p:nvSpPr>
          <p:cNvPr id="96" name="Google Shape;96;p14"/>
          <p:cNvSpPr txBox="1"/>
          <p:nvPr/>
        </p:nvSpPr>
        <p:spPr>
          <a:xfrm>
            <a:off x="5484750" y="1689650"/>
            <a:ext cx="2559300" cy="6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t>DISCOMFORT</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SCENARIO</a:t>
            </a:r>
            <a:endParaRPr/>
          </a:p>
          <a:p>
            <a:pPr marL="0" lvl="0" indent="0" algn="ctr" rtl="0">
              <a:spcBef>
                <a:spcPts val="0"/>
              </a:spcBef>
              <a:spcAft>
                <a:spcPts val="0"/>
              </a:spcAft>
              <a:buNone/>
            </a:pPr>
            <a:r>
              <a:rPr lang="en-US" sz="3100" u="sng"/>
              <a:t>Directions</a:t>
            </a:r>
            <a:r>
              <a:rPr lang="en-US" sz="3100"/>
              <a:t>: Please read scenario below and be ready to reflect on your ideas and feelings on what is occuring. </a:t>
            </a:r>
            <a:endParaRPr sz="3100"/>
          </a:p>
        </p:txBody>
      </p:sp>
      <p:sp>
        <p:nvSpPr>
          <p:cNvPr id="103" name="Google Shape;103;p15"/>
          <p:cNvSpPr txBox="1">
            <a:spLocks noGrp="1"/>
          </p:cNvSpPr>
          <p:nvPr>
            <p:ph type="body" idx="1"/>
          </p:nvPr>
        </p:nvSpPr>
        <p:spPr>
          <a:xfrm>
            <a:off x="1066800" y="2338625"/>
            <a:ext cx="10058400" cy="43671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000"/>
              <a:t>You are in a local committee meeting. There are colleagues from various campus departments. The committee is trying to determine services for vulnerable student populations and how they will be funded. </a:t>
            </a:r>
            <a:endParaRPr sz="3000"/>
          </a:p>
          <a:p>
            <a:pPr marL="0" lvl="0" indent="0" algn="ctr" rtl="0">
              <a:spcBef>
                <a:spcPts val="1000"/>
              </a:spcBef>
              <a:spcAft>
                <a:spcPts val="0"/>
              </a:spcAft>
              <a:buNone/>
            </a:pPr>
            <a:r>
              <a:rPr lang="en-US" sz="3000"/>
              <a:t>You are advocating for resources to be funneled to students experiencing homelessness, and a colleague says, “All our students are important, and how can we determine who is more vulnerable or in need? But of course, you know what’s best for all of us.  I wish you would be more civil and collegial.”</a:t>
            </a:r>
            <a:endParaRPr sz="3000"/>
          </a:p>
        </p:txBody>
      </p:sp>
      <p:sp>
        <p:nvSpPr>
          <p:cNvPr id="104" name="Google Shape;104;p15"/>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Deconstructing Collegiality: </a:t>
            </a:r>
            <a:endParaRPr sz="4400"/>
          </a:p>
          <a:p>
            <a:pPr marL="0" lvl="0" indent="0" algn="ctr" rtl="0">
              <a:spcBef>
                <a:spcPts val="0"/>
              </a:spcBef>
              <a:spcAft>
                <a:spcPts val="0"/>
              </a:spcAft>
              <a:buNone/>
            </a:pPr>
            <a:r>
              <a:rPr lang="en-US" sz="4400"/>
              <a:t>A Bit of History</a:t>
            </a:r>
            <a:endParaRPr sz="4400"/>
          </a:p>
        </p:txBody>
      </p:sp>
      <p:sp>
        <p:nvSpPr>
          <p:cNvPr id="111" name="Google Shape;111;p16"/>
          <p:cNvSpPr txBox="1">
            <a:spLocks noGrp="1"/>
          </p:cNvSpPr>
          <p:nvPr>
            <p:ph type="body" idx="1"/>
          </p:nvPr>
        </p:nvSpPr>
        <p:spPr>
          <a:xfrm>
            <a:off x="424800" y="2457000"/>
            <a:ext cx="9207000" cy="4401000"/>
          </a:xfrm>
          <a:prstGeom prst="rect">
            <a:avLst/>
          </a:prstGeom>
        </p:spPr>
        <p:txBody>
          <a:bodyPr spcFirstLastPara="1" wrap="square" lIns="91425" tIns="45700" rIns="91425" bIns="45700" anchor="t" anchorCtr="0">
            <a:noAutofit/>
          </a:bodyPr>
          <a:lstStyle/>
          <a:p>
            <a:pPr marL="457200" lvl="0" indent="-374650" algn="l" rtl="0">
              <a:spcBef>
                <a:spcPts val="1000"/>
              </a:spcBef>
              <a:spcAft>
                <a:spcPts val="0"/>
              </a:spcAft>
              <a:buSzPts val="2300"/>
              <a:buChar char="●"/>
            </a:pPr>
            <a:r>
              <a:rPr lang="en-US" sz="2300" dirty="0"/>
              <a:t>Medieval European creation to vet faculty peers’ work</a:t>
            </a:r>
            <a:endParaRPr sz="2300" dirty="0"/>
          </a:p>
          <a:p>
            <a:pPr marL="914400" lvl="1" indent="-374650" algn="l" rtl="0">
              <a:spcBef>
                <a:spcPts val="0"/>
              </a:spcBef>
              <a:spcAft>
                <a:spcPts val="0"/>
              </a:spcAft>
              <a:buSzPts val="2300"/>
              <a:buChar char="○"/>
            </a:pPr>
            <a:r>
              <a:rPr lang="en-US" sz="2300" dirty="0"/>
              <a:t>Allowing scholars into the exclusive collegium</a:t>
            </a:r>
            <a:endParaRPr sz="2300" dirty="0"/>
          </a:p>
          <a:p>
            <a:pPr marL="914400" lvl="1" indent="-374650" algn="l" rtl="0">
              <a:spcBef>
                <a:spcPts val="0"/>
              </a:spcBef>
              <a:spcAft>
                <a:spcPts val="0"/>
              </a:spcAft>
              <a:buSzPts val="2300"/>
              <a:buChar char="○"/>
            </a:pPr>
            <a:r>
              <a:rPr lang="en-US" sz="2300" dirty="0"/>
              <a:t>To disseminate teachings in the name of the group</a:t>
            </a:r>
            <a:endParaRPr sz="2300" dirty="0"/>
          </a:p>
          <a:p>
            <a:pPr marL="457200" lvl="0" indent="-374650" algn="l" rtl="0">
              <a:spcBef>
                <a:spcPts val="0"/>
              </a:spcBef>
              <a:spcAft>
                <a:spcPts val="0"/>
              </a:spcAft>
              <a:buSzPts val="2300"/>
              <a:buChar char="●"/>
            </a:pPr>
            <a:r>
              <a:rPr lang="en-US" sz="2300" dirty="0"/>
              <a:t>Today’s common definition </a:t>
            </a:r>
            <a:endParaRPr sz="2300" dirty="0"/>
          </a:p>
          <a:p>
            <a:pPr marL="914400" lvl="1" indent="-374650" algn="l" rtl="0">
              <a:spcBef>
                <a:spcPts val="0"/>
              </a:spcBef>
              <a:spcAft>
                <a:spcPts val="0"/>
              </a:spcAft>
              <a:buSzPts val="2300"/>
              <a:buChar char="○"/>
            </a:pPr>
            <a:r>
              <a:rPr lang="en-US" sz="2300" dirty="0"/>
              <a:t>Implies a collegium where everyone is equal and represented</a:t>
            </a:r>
            <a:endParaRPr sz="2300" dirty="0"/>
          </a:p>
          <a:p>
            <a:pPr marL="914400" lvl="1" indent="-374650" algn="l" rtl="0">
              <a:spcBef>
                <a:spcPts val="0"/>
              </a:spcBef>
              <a:spcAft>
                <a:spcPts val="0"/>
              </a:spcAft>
              <a:buSzPts val="2300"/>
              <a:buChar char="○"/>
            </a:pPr>
            <a:r>
              <a:rPr lang="en-US" sz="2300" dirty="0"/>
              <a:t>Refers to collegiality as ideal “professional” behavior</a:t>
            </a:r>
            <a:endParaRPr sz="2300" dirty="0"/>
          </a:p>
          <a:p>
            <a:pPr marL="457200" lvl="0" indent="-374650" algn="l" rtl="0">
              <a:spcBef>
                <a:spcPts val="0"/>
              </a:spcBef>
              <a:spcAft>
                <a:spcPts val="0"/>
              </a:spcAft>
              <a:buSzPts val="2300"/>
              <a:buChar char="●"/>
            </a:pPr>
            <a:r>
              <a:rPr lang="en-US" sz="2300" dirty="0"/>
              <a:t>Challenging “collegiality”</a:t>
            </a:r>
            <a:endParaRPr sz="2300" dirty="0"/>
          </a:p>
          <a:p>
            <a:pPr marL="914400" lvl="1" indent="-374650" algn="l" rtl="0">
              <a:spcBef>
                <a:spcPts val="0"/>
              </a:spcBef>
              <a:spcAft>
                <a:spcPts val="0"/>
              </a:spcAft>
              <a:buSzPts val="2300"/>
              <a:buChar char="○"/>
            </a:pPr>
            <a:r>
              <a:rPr lang="en-US" sz="2300" dirty="0"/>
              <a:t>Used in shared governance and collegial consultation benefits: Are we using power to advance equity?</a:t>
            </a:r>
            <a:endParaRPr sz="2300" dirty="0"/>
          </a:p>
          <a:p>
            <a:pPr marL="914400" lvl="1" indent="-374650" algn="l" rtl="0">
              <a:spcBef>
                <a:spcPts val="0"/>
              </a:spcBef>
              <a:spcAft>
                <a:spcPts val="0"/>
              </a:spcAft>
              <a:buSzPts val="2300"/>
              <a:buChar char="○"/>
            </a:pPr>
            <a:r>
              <a:rPr lang="en-US" sz="2300" dirty="0"/>
              <a:t>Consider power dynamics: Are we wielding power to oppress or shut another colleague down?</a:t>
            </a:r>
            <a:endParaRPr sz="2300" dirty="0"/>
          </a:p>
          <a:p>
            <a:pPr marL="914400" lvl="1" indent="-374650" algn="l" rtl="0">
              <a:spcBef>
                <a:spcPts val="0"/>
              </a:spcBef>
              <a:spcAft>
                <a:spcPts val="0"/>
              </a:spcAft>
              <a:buSzPts val="2300"/>
              <a:buChar char="○"/>
            </a:pPr>
            <a:r>
              <a:rPr lang="en-US" sz="2300" dirty="0"/>
              <a:t>Remember equity: Are we truly equal or are there systemic barriers for some?</a:t>
            </a:r>
            <a:endParaRPr sz="2300" dirty="0"/>
          </a:p>
        </p:txBody>
      </p:sp>
      <p:sp>
        <p:nvSpPr>
          <p:cNvPr id="112" name="Google Shape;112;p16"/>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13" name="Google Shape;113;p16"/>
          <p:cNvPicPr preferRelativeResize="0"/>
          <p:nvPr/>
        </p:nvPicPr>
        <p:blipFill>
          <a:blip r:embed="rId3">
            <a:alphaModFix/>
          </a:blip>
          <a:stretch>
            <a:fillRect/>
          </a:stretch>
        </p:blipFill>
        <p:spPr>
          <a:xfrm>
            <a:off x="9498550" y="2662576"/>
            <a:ext cx="2326113" cy="3585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1000"/>
                                        <p:tgtEl>
                                          <p:spTgt spid="1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1">
                                            <p:txEl>
                                              <p:pRg st="1" end="1"/>
                                            </p:txEl>
                                          </p:spTgt>
                                        </p:tgtEl>
                                        <p:attrNameLst>
                                          <p:attrName>style.visibility</p:attrName>
                                        </p:attrNameLst>
                                      </p:cBhvr>
                                      <p:to>
                                        <p:strVal val="visible"/>
                                      </p:to>
                                    </p:set>
                                    <p:animEffect transition="in" filter="fade">
                                      <p:cBhvr>
                                        <p:cTn id="10" dur="1000"/>
                                        <p:tgtEl>
                                          <p:spTgt spid="1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1">
                                            <p:txEl>
                                              <p:pRg st="2" end="2"/>
                                            </p:txEl>
                                          </p:spTgt>
                                        </p:tgtEl>
                                        <p:attrNameLst>
                                          <p:attrName>style.visibility</p:attrName>
                                        </p:attrNameLst>
                                      </p:cBhvr>
                                      <p:to>
                                        <p:strVal val="visible"/>
                                      </p:to>
                                    </p:set>
                                    <p:animEffect transition="in" filter="fade">
                                      <p:cBhvr>
                                        <p:cTn id="13" dur="1000"/>
                                        <p:tgtEl>
                                          <p:spTgt spid="1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1">
                                            <p:txEl>
                                              <p:pRg st="3" end="3"/>
                                            </p:txEl>
                                          </p:spTgt>
                                        </p:tgtEl>
                                        <p:attrNameLst>
                                          <p:attrName>style.visibility</p:attrName>
                                        </p:attrNameLst>
                                      </p:cBhvr>
                                      <p:to>
                                        <p:strVal val="visible"/>
                                      </p:to>
                                    </p:set>
                                    <p:animEffect transition="in" filter="fade">
                                      <p:cBhvr>
                                        <p:cTn id="18" dur="1000"/>
                                        <p:tgtEl>
                                          <p:spTgt spid="11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1">
                                            <p:txEl>
                                              <p:pRg st="4" end="4"/>
                                            </p:txEl>
                                          </p:spTgt>
                                        </p:tgtEl>
                                        <p:attrNameLst>
                                          <p:attrName>style.visibility</p:attrName>
                                        </p:attrNameLst>
                                      </p:cBhvr>
                                      <p:to>
                                        <p:strVal val="visible"/>
                                      </p:to>
                                    </p:set>
                                    <p:animEffect transition="in" filter="fade">
                                      <p:cBhvr>
                                        <p:cTn id="21" dur="1000"/>
                                        <p:tgtEl>
                                          <p:spTgt spid="11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1">
                                            <p:txEl>
                                              <p:pRg st="5" end="5"/>
                                            </p:txEl>
                                          </p:spTgt>
                                        </p:tgtEl>
                                        <p:attrNameLst>
                                          <p:attrName>style.visibility</p:attrName>
                                        </p:attrNameLst>
                                      </p:cBhvr>
                                      <p:to>
                                        <p:strVal val="visible"/>
                                      </p:to>
                                    </p:set>
                                    <p:animEffect transition="in" filter="fade">
                                      <p:cBhvr>
                                        <p:cTn id="24" dur="1000"/>
                                        <p:tgtEl>
                                          <p:spTgt spid="11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1">
                                            <p:txEl>
                                              <p:pRg st="6" end="6"/>
                                            </p:txEl>
                                          </p:spTgt>
                                        </p:tgtEl>
                                        <p:attrNameLst>
                                          <p:attrName>style.visibility</p:attrName>
                                        </p:attrNameLst>
                                      </p:cBhvr>
                                      <p:to>
                                        <p:strVal val="visible"/>
                                      </p:to>
                                    </p:set>
                                    <p:animEffect transition="in" filter="fade">
                                      <p:cBhvr>
                                        <p:cTn id="29" dur="1000"/>
                                        <p:tgtEl>
                                          <p:spTgt spid="111">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1">
                                            <p:txEl>
                                              <p:pRg st="7" end="7"/>
                                            </p:txEl>
                                          </p:spTgt>
                                        </p:tgtEl>
                                        <p:attrNameLst>
                                          <p:attrName>style.visibility</p:attrName>
                                        </p:attrNameLst>
                                      </p:cBhvr>
                                      <p:to>
                                        <p:strVal val="visible"/>
                                      </p:to>
                                    </p:set>
                                    <p:animEffect transition="in" filter="fade">
                                      <p:cBhvr>
                                        <p:cTn id="32" dur="1000"/>
                                        <p:tgtEl>
                                          <p:spTgt spid="111">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1">
                                            <p:txEl>
                                              <p:pRg st="8" end="8"/>
                                            </p:txEl>
                                          </p:spTgt>
                                        </p:tgtEl>
                                        <p:attrNameLst>
                                          <p:attrName>style.visibility</p:attrName>
                                        </p:attrNameLst>
                                      </p:cBhvr>
                                      <p:to>
                                        <p:strVal val="visible"/>
                                      </p:to>
                                    </p:set>
                                    <p:animEffect transition="in" filter="fade">
                                      <p:cBhvr>
                                        <p:cTn id="35" dur="1000"/>
                                        <p:tgtEl>
                                          <p:spTgt spid="111">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1">
                                            <p:txEl>
                                              <p:pRg st="9" end="9"/>
                                            </p:txEl>
                                          </p:spTgt>
                                        </p:tgtEl>
                                        <p:attrNameLst>
                                          <p:attrName>style.visibility</p:attrName>
                                        </p:attrNameLst>
                                      </p:cBhvr>
                                      <p:to>
                                        <p:strVal val="visible"/>
                                      </p:to>
                                    </p:set>
                                    <p:animEffect transition="in" filter="fade">
                                      <p:cBhvr>
                                        <p:cTn id="38" dur="1000"/>
                                        <p:tgtEl>
                                          <p:spTgt spid="1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Deconstructing Collegiality: </a:t>
            </a:r>
            <a:endParaRPr sz="4400"/>
          </a:p>
          <a:p>
            <a:pPr marL="0" lvl="0" indent="0" algn="ctr" rtl="0">
              <a:spcBef>
                <a:spcPts val="0"/>
              </a:spcBef>
              <a:spcAft>
                <a:spcPts val="0"/>
              </a:spcAft>
              <a:buNone/>
            </a:pPr>
            <a:r>
              <a:rPr lang="en-US" sz="4400"/>
              <a:t>Key Questions</a:t>
            </a:r>
            <a:endParaRPr sz="4400"/>
          </a:p>
        </p:txBody>
      </p:sp>
      <p:sp>
        <p:nvSpPr>
          <p:cNvPr id="120" name="Google Shape;120;p17"/>
          <p:cNvSpPr txBox="1">
            <a:spLocks noGrp="1"/>
          </p:cNvSpPr>
          <p:nvPr>
            <p:ph type="body" idx="1"/>
          </p:nvPr>
        </p:nvSpPr>
        <p:spPr>
          <a:xfrm>
            <a:off x="1066800" y="2662577"/>
            <a:ext cx="10058400" cy="40590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From where has the “discourse of collegiality” come and how has it been promoted? </a:t>
            </a:r>
            <a:endParaRPr sz="3000"/>
          </a:p>
          <a:p>
            <a:pPr marL="457200" lvl="0" indent="-419100" algn="l" rtl="0">
              <a:spcBef>
                <a:spcPts val="0"/>
              </a:spcBef>
              <a:spcAft>
                <a:spcPts val="0"/>
              </a:spcAft>
              <a:buSzPts val="3000"/>
              <a:buChar char="●"/>
            </a:pPr>
            <a:r>
              <a:rPr lang="en-US" sz="3000"/>
              <a:t>Whose interest might the “discourse of collegiality” serve and who might it hurt or oppress?</a:t>
            </a:r>
            <a:endParaRPr sz="3000"/>
          </a:p>
          <a:p>
            <a:pPr marL="457200" lvl="0" indent="-419100" algn="l" rtl="0">
              <a:spcBef>
                <a:spcPts val="0"/>
              </a:spcBef>
              <a:spcAft>
                <a:spcPts val="0"/>
              </a:spcAft>
              <a:buSzPts val="3000"/>
              <a:buChar char="●"/>
            </a:pPr>
            <a:r>
              <a:rPr lang="en-US" sz="3000"/>
              <a:t>What role do we play in upholding the “discourse of collegiality”?</a:t>
            </a:r>
            <a:endParaRPr sz="3000"/>
          </a:p>
          <a:p>
            <a:pPr marL="457200" lvl="0" indent="-419100" algn="l" rtl="0">
              <a:spcBef>
                <a:spcPts val="0"/>
              </a:spcBef>
              <a:spcAft>
                <a:spcPts val="0"/>
              </a:spcAft>
              <a:buSzPts val="3000"/>
              <a:buChar char="●"/>
            </a:pPr>
            <a:r>
              <a:rPr lang="en-US" sz="3000"/>
              <a:t>What do we want the collegium and the discourse of collegiality to look like today and in the future?</a:t>
            </a:r>
            <a:endParaRPr sz="3000"/>
          </a:p>
          <a:p>
            <a:pPr marL="0" lvl="0" indent="0" algn="l" rtl="0">
              <a:spcBef>
                <a:spcPts val="1000"/>
              </a:spcBef>
              <a:spcAft>
                <a:spcPts val="0"/>
              </a:spcAft>
              <a:buNone/>
            </a:pPr>
            <a:endParaRPr/>
          </a:p>
        </p:txBody>
      </p:sp>
      <p:sp>
        <p:nvSpPr>
          <p:cNvPr id="121" name="Google Shape;121;p17"/>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22" name="Google Shape;122;p17"/>
          <p:cNvPicPr preferRelativeResize="0"/>
          <p:nvPr/>
        </p:nvPicPr>
        <p:blipFill rotWithShape="1">
          <a:blip r:embed="rId3">
            <a:alphaModFix/>
          </a:blip>
          <a:srcRect b="7689"/>
          <a:stretch/>
        </p:blipFill>
        <p:spPr>
          <a:xfrm>
            <a:off x="10498200" y="5200075"/>
            <a:ext cx="1527925" cy="1521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600"/>
              <a:t>What works?</a:t>
            </a:r>
            <a:endParaRPr sz="4600"/>
          </a:p>
        </p:txBody>
      </p:sp>
      <p:sp>
        <p:nvSpPr>
          <p:cNvPr id="129" name="Google Shape;129;p18"/>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30" name="Google Shape;130;p18"/>
          <p:cNvPicPr preferRelativeResize="0"/>
          <p:nvPr/>
        </p:nvPicPr>
        <p:blipFill>
          <a:blip r:embed="rId3">
            <a:alphaModFix/>
          </a:blip>
          <a:stretch>
            <a:fillRect/>
          </a:stretch>
        </p:blipFill>
        <p:spPr>
          <a:xfrm>
            <a:off x="1900238" y="2982912"/>
            <a:ext cx="8391525" cy="28575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4">
      <a:dk1>
        <a:srgbClr val="E02826"/>
      </a:dk1>
      <a:lt1>
        <a:srgbClr val="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752508-D5D8-41E2-A269-A90CD0DBA9BF}">
  <ds:schemaRefs>
    <ds:schemaRef ds:uri="http://schemas.microsoft.com/sharepoint/v3/contenttype/forms"/>
  </ds:schemaRefs>
</ds:datastoreItem>
</file>

<file path=customXml/itemProps2.xml><?xml version="1.0" encoding="utf-8"?>
<ds:datastoreItem xmlns:ds="http://schemas.openxmlformats.org/officeDocument/2006/customXml" ds:itemID="{3AC901C4-1139-4E4B-AB5D-2641807EC8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16BFF4-9493-4C92-8F20-71945C244324}">
  <ds:schemaRef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http://purl.org/dc/elements/1.1/"/>
    <ds:schemaRef ds:uri="http://schemas.microsoft.com/office/2006/metadata/properties"/>
    <ds:schemaRef ds:uri="100c9456-5b40-459a-8823-0ee56e83d204"/>
    <ds:schemaRef ds:uri="a979eeb2-ec59-4d60-a11f-bb0b64893b7f"/>
  </ds:schemaRefs>
</ds:datastoreItem>
</file>

<file path=docProps/app.xml><?xml version="1.0" encoding="utf-8"?>
<Properties xmlns="http://schemas.openxmlformats.org/officeDocument/2006/extended-properties" xmlns:vt="http://schemas.openxmlformats.org/officeDocument/2006/docPropsVTypes">
  <TotalTime>13</TotalTime>
  <Words>2621</Words>
  <Application>Microsoft Office PowerPoint</Application>
  <PresentationFormat>Widescreen</PresentationFormat>
  <Paragraphs>238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Palatino</vt:lpstr>
      <vt:lpstr>Roboto</vt:lpstr>
      <vt:lpstr>Arial</vt:lpstr>
      <vt:lpstr>Calibri</vt:lpstr>
      <vt:lpstr>Office Theme</vt:lpstr>
      <vt:lpstr>Creating and Leveraging Collegiality for Leadership Effectiveness   Thursday, June 18 at 1:00 p.m.-2:00 p.m. Michelle Velasquez Bean, At-Large Representative Karen Chow, Area B Representative</vt:lpstr>
      <vt:lpstr>Session Description</vt:lpstr>
      <vt:lpstr>SCENARIO Directions: Please read scenario below and be ready to reflect on your ideas and feelings on what is occuring. </vt:lpstr>
      <vt:lpstr>Today, we will . . . </vt:lpstr>
      <vt:lpstr>Concentric Circles: Where are you?</vt:lpstr>
      <vt:lpstr>SCENARIO Directions: Please read scenario below and be ready to reflect on your ideas and feelings on what is occuring. </vt:lpstr>
      <vt:lpstr>Deconstructing Collegiality:  A Bit of History</vt:lpstr>
      <vt:lpstr>Deconstructing Collegiality:  Key Questions</vt:lpstr>
      <vt:lpstr>What works?</vt:lpstr>
      <vt:lpstr>Framing Courageous Conversations</vt:lpstr>
      <vt:lpstr>The Huddle </vt:lpstr>
      <vt:lpstr>Courageous Conversations: Recommendations</vt:lpstr>
      <vt:lpstr>R. A. V. E. N.  (Dr. Luke Wood and Dr. Frank Harris)</vt:lpstr>
      <vt:lpstr>The Teamwork</vt:lpstr>
      <vt:lpstr>Scenario Review: Mark your CIRCLE again</vt:lpstr>
      <vt:lpstr>Reflection</vt:lpstr>
      <vt:lpstr>Let’s CHAT</vt:lpstr>
      <vt:lpstr>Tools and 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Leveraging Collegiality for Leadership Effectiveness   Thursday, June 18 at 1:00 p.m.-2:00 p.m. Michelle Velasquez Bean, At-Large Representative Karen Chow, Area B Representative</dc:title>
  <dc:creator>Michelle Bean</dc:creator>
  <cp:lastModifiedBy>michellevelasquezbean@gmail.com</cp:lastModifiedBy>
  <cp:revision>1</cp:revision>
  <dcterms:modified xsi:type="dcterms:W3CDTF">2020-06-15T01:24:44Z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