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69"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p:cViewPr varScale="1">
        <p:scale>
          <a:sx n="141" d="100"/>
          <a:sy n="141" d="100"/>
        </p:scale>
        <p:origin x="80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21a648979_2_5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e21a648979_2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e21a648979_2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e21a648979_2_1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With a growing understanding of innovation adoption we must consider the faculty and student who fall into the late majority and laggards categories in our response to influencing the near future headline.</a:t>
            </a:r>
            <a:endParaRPr/>
          </a:p>
        </p:txBody>
      </p:sp>
      <p:sp>
        <p:nvSpPr>
          <p:cNvPr id="190" name="Google Shape;190;ge21a648979_2_13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191" name="Google Shape;191;ge21a648979_2_1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21a648979_2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e21a648979_2_1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We must continually create platforms, create and implement surveys to understand student needs and make data informed decisions.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 dirty="0"/>
              <a:t>** Understand student needs: Host panels with student organizations, identity-based equity centers, LGBTQ resource centers and multicultural centers, and other student-led groups where student panelists talk about their new reality and what they want faculty to know; administer ongoing surveys to monitor students’ situations; pause and ask students about their needs, their expectations and how things are going with them — because they know best about their own situation.</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 dirty="0"/>
              <a:t>If we are going to provide flexible traditional and online courses the Enrollment management team becomes vital.  For example Analyzing trends of enrollment could help identify when to schedule courses and equally important when to provide support services and  perhaps what type of services.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 dirty="0"/>
              <a:t>The CCCCO provides a nice model of date informed decisions around student populations served.</a:t>
            </a:r>
            <a:endParaRPr dirty="0"/>
          </a:p>
        </p:txBody>
      </p:sp>
      <p:sp>
        <p:nvSpPr>
          <p:cNvPr id="199" name="Google Shape;199;ge21a648979_2_14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200" name="Google Shape;200;ge21a648979_2_1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e21a648979_2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e21a648979_2_1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Student Demographics by Ethnicity (2017-18) https://</a:t>
            </a:r>
            <a:r>
              <a:rPr lang="en" dirty="0" err="1"/>
              <a:t>www.cccco.edu</a:t>
            </a:r>
            <a:r>
              <a:rPr lang="en" dirty="0"/>
              <a:t>/About-Us/Key-Facts Ethnicity Percentage/ Data Mart</a:t>
            </a:r>
            <a:endParaRPr dirty="0"/>
          </a:p>
          <a:p>
            <a:pPr marL="0" lvl="0" indent="0" algn="l" rtl="0">
              <a:spcBef>
                <a:spcPts val="360"/>
              </a:spcBef>
              <a:spcAft>
                <a:spcPts val="0"/>
              </a:spcAft>
              <a:buNone/>
            </a:pPr>
            <a:r>
              <a:rPr lang="en" dirty="0"/>
              <a:t>African-American 	5.9%</a:t>
            </a:r>
            <a:endParaRPr dirty="0"/>
          </a:p>
          <a:p>
            <a:pPr marL="0" lvl="0" indent="0" algn="l" rtl="0">
              <a:spcBef>
                <a:spcPts val="360"/>
              </a:spcBef>
              <a:spcAft>
                <a:spcPts val="0"/>
              </a:spcAft>
              <a:buNone/>
            </a:pPr>
            <a:r>
              <a:rPr lang="en" dirty="0"/>
              <a:t>Native American 	0.43%</a:t>
            </a:r>
            <a:endParaRPr dirty="0"/>
          </a:p>
          <a:p>
            <a:pPr marL="0" lvl="0" indent="0" algn="l" rtl="0">
              <a:spcBef>
                <a:spcPts val="360"/>
              </a:spcBef>
              <a:spcAft>
                <a:spcPts val="0"/>
              </a:spcAft>
              <a:buNone/>
            </a:pPr>
            <a:r>
              <a:rPr lang="en" dirty="0"/>
              <a:t>Asian 	11.56%</a:t>
            </a:r>
            <a:endParaRPr dirty="0"/>
          </a:p>
          <a:p>
            <a:pPr marL="0" lvl="0" indent="0" algn="l" rtl="0">
              <a:spcBef>
                <a:spcPts val="360"/>
              </a:spcBef>
              <a:spcAft>
                <a:spcPts val="0"/>
              </a:spcAft>
              <a:buNone/>
            </a:pPr>
            <a:r>
              <a:rPr lang="en" dirty="0"/>
              <a:t>Filipino 	2.69%</a:t>
            </a:r>
            <a:endParaRPr dirty="0"/>
          </a:p>
          <a:p>
            <a:pPr marL="0" lvl="0" indent="0" algn="l" rtl="0">
              <a:spcBef>
                <a:spcPts val="360"/>
              </a:spcBef>
              <a:spcAft>
                <a:spcPts val="0"/>
              </a:spcAft>
              <a:buNone/>
            </a:pPr>
            <a:r>
              <a:rPr lang="en" dirty="0"/>
              <a:t>Hispanic 	44.54%</a:t>
            </a:r>
            <a:endParaRPr dirty="0"/>
          </a:p>
          <a:p>
            <a:pPr marL="0" lvl="0" indent="0" algn="l" rtl="0">
              <a:spcBef>
                <a:spcPts val="360"/>
              </a:spcBef>
              <a:spcAft>
                <a:spcPts val="0"/>
              </a:spcAft>
              <a:buNone/>
            </a:pPr>
            <a:r>
              <a:rPr lang="en" dirty="0"/>
              <a:t>Pacific Islander 	0.41%</a:t>
            </a:r>
            <a:endParaRPr dirty="0"/>
          </a:p>
          <a:p>
            <a:pPr marL="0" lvl="0" indent="0" algn="l" rtl="0">
              <a:spcBef>
                <a:spcPts val="360"/>
              </a:spcBef>
              <a:spcAft>
                <a:spcPts val="0"/>
              </a:spcAft>
              <a:buNone/>
            </a:pPr>
            <a:r>
              <a:rPr lang="en" dirty="0"/>
              <a:t>White 	25.88%</a:t>
            </a:r>
            <a:endParaRPr dirty="0"/>
          </a:p>
          <a:p>
            <a:pPr marL="0" lvl="0" indent="0" algn="l" rtl="0">
              <a:spcBef>
                <a:spcPts val="360"/>
              </a:spcBef>
              <a:spcAft>
                <a:spcPts val="0"/>
              </a:spcAft>
              <a:buNone/>
            </a:pPr>
            <a:r>
              <a:rPr lang="en" dirty="0"/>
              <a:t>Multi-Ethnicity 	3.82%</a:t>
            </a:r>
            <a:endParaRPr dirty="0"/>
          </a:p>
          <a:p>
            <a:pPr marL="0" lvl="0" indent="0" algn="l" rtl="0">
              <a:spcBef>
                <a:spcPts val="360"/>
              </a:spcBef>
              <a:spcAft>
                <a:spcPts val="0"/>
              </a:spcAft>
              <a:buNone/>
            </a:pPr>
            <a:r>
              <a:rPr lang="en" dirty="0"/>
              <a:t>Unknown 	4.77%</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 dirty="0"/>
              <a:t>Age 	Percentage</a:t>
            </a:r>
            <a:endParaRPr dirty="0"/>
          </a:p>
          <a:p>
            <a:pPr marL="0" lvl="0" indent="0" algn="l" rtl="0">
              <a:spcBef>
                <a:spcPts val="360"/>
              </a:spcBef>
              <a:spcAft>
                <a:spcPts val="0"/>
              </a:spcAft>
              <a:buNone/>
            </a:pPr>
            <a:r>
              <a:rPr lang="en" dirty="0"/>
              <a:t>≤20 	26.8%</a:t>
            </a:r>
            <a:endParaRPr dirty="0"/>
          </a:p>
          <a:p>
            <a:pPr marL="0" lvl="0" indent="0" algn="l" rtl="0">
              <a:spcBef>
                <a:spcPts val="360"/>
              </a:spcBef>
              <a:spcAft>
                <a:spcPts val="0"/>
              </a:spcAft>
              <a:buNone/>
            </a:pPr>
            <a:r>
              <a:rPr lang="en" dirty="0"/>
              <a:t>20-24 	30.9%</a:t>
            </a:r>
            <a:endParaRPr dirty="0"/>
          </a:p>
          <a:p>
            <a:pPr marL="0" lvl="0" indent="0" algn="l" rtl="0">
              <a:spcBef>
                <a:spcPts val="360"/>
              </a:spcBef>
              <a:spcAft>
                <a:spcPts val="0"/>
              </a:spcAft>
              <a:buNone/>
            </a:pPr>
            <a:r>
              <a:rPr lang="en" dirty="0"/>
              <a:t>25-39 	26.9%</a:t>
            </a:r>
            <a:endParaRPr dirty="0"/>
          </a:p>
          <a:p>
            <a:pPr marL="0" lvl="0" indent="0" algn="l" rtl="0">
              <a:spcBef>
                <a:spcPts val="360"/>
              </a:spcBef>
              <a:spcAft>
                <a:spcPts val="0"/>
              </a:spcAft>
              <a:buNone/>
            </a:pPr>
            <a:r>
              <a:rPr lang="en" dirty="0"/>
              <a:t>40 and over 	15.4%</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 dirty="0"/>
              <a:t>Student Demographics by Gender (2016-17)</a:t>
            </a:r>
            <a:endParaRPr dirty="0"/>
          </a:p>
          <a:p>
            <a:pPr marL="0" lvl="0" indent="0" algn="l" rtl="0">
              <a:spcBef>
                <a:spcPts val="360"/>
              </a:spcBef>
              <a:spcAft>
                <a:spcPts val="0"/>
              </a:spcAft>
              <a:buNone/>
            </a:pPr>
            <a:r>
              <a:rPr lang="en" dirty="0"/>
              <a:t>Gender 	Percentage</a:t>
            </a:r>
            <a:endParaRPr dirty="0"/>
          </a:p>
          <a:p>
            <a:pPr marL="0" lvl="0" indent="0" algn="l" rtl="0">
              <a:spcBef>
                <a:spcPts val="360"/>
              </a:spcBef>
              <a:spcAft>
                <a:spcPts val="0"/>
              </a:spcAft>
              <a:buNone/>
            </a:pPr>
            <a:r>
              <a:rPr lang="en" dirty="0"/>
              <a:t>Female 	53.6%</a:t>
            </a:r>
            <a:endParaRPr dirty="0"/>
          </a:p>
          <a:p>
            <a:pPr marL="0" lvl="0" indent="0" algn="l" rtl="0">
              <a:spcBef>
                <a:spcPts val="360"/>
              </a:spcBef>
              <a:spcAft>
                <a:spcPts val="0"/>
              </a:spcAft>
              <a:buNone/>
            </a:pPr>
            <a:r>
              <a:rPr lang="en" dirty="0"/>
              <a:t>Male 	45.2%</a:t>
            </a:r>
            <a:endParaRPr dirty="0"/>
          </a:p>
          <a:p>
            <a:pPr marL="0" lvl="0" indent="0" algn="l" rtl="0">
              <a:spcBef>
                <a:spcPts val="360"/>
              </a:spcBef>
              <a:spcAft>
                <a:spcPts val="0"/>
              </a:spcAft>
              <a:buNone/>
            </a:pPr>
            <a:r>
              <a:rPr lang="en" dirty="0"/>
              <a:t>Unknown 	1.2%   How would an ongoing culture of reviewing date influence how we hire, market, set targets, select course material, provide trainings, take advantage of faculty development opportunities….</a:t>
            </a:r>
            <a:endParaRPr dirty="0"/>
          </a:p>
          <a:p>
            <a:pPr marL="0" lvl="0" indent="0" algn="l" rtl="0">
              <a:spcBef>
                <a:spcPts val="360"/>
              </a:spcBef>
              <a:spcAft>
                <a:spcPts val="0"/>
              </a:spcAft>
              <a:buNone/>
            </a:pPr>
            <a:endParaRPr dirty="0"/>
          </a:p>
        </p:txBody>
      </p:sp>
      <p:sp>
        <p:nvSpPr>
          <p:cNvPr id="208" name="Google Shape;208;ge21a648979_2_15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209" name="Google Shape;209;ge21a648979_2_1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21a648979_2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e21a648979_2_1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INCREASE DEGREE &amp; CERTIFICATE ATTAINMENT Through Guided Pathways, colleges provide students with program maps that help them get and stay on the path that’s as straightforward as possible and furthers their career goals</a:t>
            </a:r>
            <a:endParaRPr/>
          </a:p>
          <a:p>
            <a:pPr marL="0" lvl="0" indent="0" algn="l" rtl="0">
              <a:spcBef>
                <a:spcPts val="360"/>
              </a:spcBef>
              <a:spcAft>
                <a:spcPts val="0"/>
              </a:spcAft>
              <a:buNone/>
            </a:pPr>
            <a:r>
              <a:rPr lang="en"/>
              <a:t>INCREASE TRANSFERS TO FOUR-YEAR INSTITUTIONS Our student transfer rate continues to increase year over year. We’ve nearly doubled the number of students receiving associate degrees for transfer since 2015. Every year, our colleges introduce new degrees with a guarantee for transfer to the California State University system.</a:t>
            </a:r>
            <a:endParaRPr/>
          </a:p>
          <a:p>
            <a:pPr marL="0" lvl="0" indent="0" algn="l" rtl="0">
              <a:spcBef>
                <a:spcPts val="360"/>
              </a:spcBef>
              <a:spcAft>
                <a:spcPts val="0"/>
              </a:spcAft>
              <a:buNone/>
            </a:pPr>
            <a:r>
              <a:rPr lang="en"/>
              <a:t> SECURE GAINFUL EMPLOYMENT We’re stepping up and playing a key role in connecting displaced workers who will be on the front lines of economic recovery efforts to career-training opportunities. This means improving on-ramps to learning and off-ramps to work for learners of all ages.</a:t>
            </a:r>
            <a:endParaRPr/>
          </a:p>
          <a:p>
            <a:pPr marL="0" lvl="0" indent="0" algn="l" rtl="0">
              <a:spcBef>
                <a:spcPts val="360"/>
              </a:spcBef>
              <a:spcAft>
                <a:spcPts val="0"/>
              </a:spcAft>
              <a:buNone/>
            </a:pPr>
            <a:r>
              <a:rPr lang="en"/>
              <a:t>REDUCE EXCESS UNIT ACCUMULATION BY STUDENTS</a:t>
            </a:r>
            <a:endParaRPr/>
          </a:p>
          <a:p>
            <a:pPr marL="0" lvl="0" indent="0" algn="l" rtl="0">
              <a:spcBef>
                <a:spcPts val="360"/>
              </a:spcBef>
              <a:spcAft>
                <a:spcPts val="0"/>
              </a:spcAft>
              <a:buNone/>
            </a:pPr>
            <a:r>
              <a:rPr lang="en"/>
              <a:t>By abandoning a placement system that failed to accurately measure students’ potential, particularly students of color, colleges more than doubled the number of transfer-level courses and significantly reduced or eliminated remedial courses that don’t count toward graduation.</a:t>
            </a:r>
            <a:endParaRPr/>
          </a:p>
          <a:p>
            <a:pPr marL="0" lvl="0" indent="0" algn="l" rtl="0">
              <a:spcBef>
                <a:spcPts val="360"/>
              </a:spcBef>
              <a:spcAft>
                <a:spcPts val="0"/>
              </a:spcAft>
              <a:buNone/>
            </a:pPr>
            <a:r>
              <a:rPr lang="en"/>
              <a:t>CLOSE EQUITY GAPS We’re asking colleges to identify students most in need so that they can tailor their support. We provided more flexibility with funding for programs and services that advance equity.</a:t>
            </a:r>
            <a:endParaRPr/>
          </a:p>
          <a:p>
            <a:pPr marL="0" lvl="0" indent="0" algn="l" rtl="0">
              <a:spcBef>
                <a:spcPts val="360"/>
              </a:spcBef>
              <a:spcAft>
                <a:spcPts val="0"/>
              </a:spcAft>
              <a:buNone/>
            </a:pPr>
            <a:r>
              <a:rPr lang="en"/>
              <a:t>CLOSE REGIONAL ACHIEVEMENT GAPS Nearly half of our students have tuition covered by the California College Promise grant. We’re working with the legislature to increase financial aid and its flexibility so that students can cover other important college expenses like rent, food, and books</a:t>
            </a:r>
            <a:endParaRPr/>
          </a:p>
          <a:p>
            <a:pPr marL="0" lvl="0" indent="0" algn="l" rtl="0">
              <a:spcBef>
                <a:spcPts val="360"/>
              </a:spcBef>
              <a:spcAft>
                <a:spcPts val="0"/>
              </a:spcAft>
              <a:buNone/>
            </a:pPr>
            <a:r>
              <a:rPr lang="en"/>
              <a:t>https://www.cccco.edu/-/media/CCCCO-Website/Files/Communications/101920-ccc-vision-onepager-accessible-final.pdf</a:t>
            </a:r>
            <a:endParaRPr/>
          </a:p>
        </p:txBody>
      </p:sp>
      <p:sp>
        <p:nvSpPr>
          <p:cNvPr id="217" name="Google Shape;217;ge21a648979_2_16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218" name="Google Shape;218;ge21a648979_2_1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46d6a81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e346d6a81c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e346d6a81c_0_1: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228" name="Google Shape;228;ge346d6a81c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e346d6a81c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e346d6a81c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e346d6a81c_0_9: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238" name="Google Shape;238;ge346d6a81c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21a648979_2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e21a648979_2_1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a:t>Creating an Equitable Future</a:t>
            </a:r>
            <a:endParaRPr/>
          </a:p>
          <a:p>
            <a:pPr marL="228600" lvl="0" indent="-152400" algn="l" rtl="0">
              <a:spcBef>
                <a:spcPts val="360"/>
              </a:spcBef>
              <a:spcAft>
                <a:spcPts val="0"/>
              </a:spcAft>
              <a:buClr>
                <a:schemeClr val="dk1"/>
              </a:buClr>
              <a:buSzPts val="1200"/>
              <a:buFont typeface="Calibri"/>
              <a:buNone/>
            </a:pPr>
            <a:endParaRPr/>
          </a:p>
          <a:p>
            <a:pPr marL="228600" lvl="0" indent="-228600" algn="l" rtl="0">
              <a:spcBef>
                <a:spcPts val="360"/>
              </a:spcBef>
              <a:spcAft>
                <a:spcPts val="0"/>
              </a:spcAft>
              <a:buClr>
                <a:schemeClr val="dk1"/>
              </a:buClr>
              <a:buSzPts val="1200"/>
              <a:buFont typeface="Calibri"/>
              <a:buAutoNum type="arabicPeriod"/>
            </a:pPr>
            <a:r>
              <a:rPr lang="en"/>
              <a:t>Create accessible materials: Ensure that documents can be easily shared and printed; share documents and materials that are compatible with assistive technologies; adopt inclusive writing, respectful and sensitive to students from different backgrounds; provide descriptions in hyperlinks and images for students with visual impairments and using screen readers; format text in easily readable colors and fonts; provide course content materials in multiple formats.</a:t>
            </a:r>
            <a:endParaRPr/>
          </a:p>
          <a:p>
            <a:pPr marL="228600" lvl="0" indent="-152400" algn="l" rtl="0">
              <a:spcBef>
                <a:spcPts val="360"/>
              </a:spcBef>
              <a:spcAft>
                <a:spcPts val="0"/>
              </a:spcAft>
              <a:buClr>
                <a:schemeClr val="dk1"/>
              </a:buClr>
              <a:buSzPts val="1200"/>
              <a:buFont typeface="Calibri"/>
              <a:buNone/>
            </a:pPr>
            <a:endParaRPr/>
          </a:p>
          <a:p>
            <a:pPr marL="228600" lvl="0" indent="-228600" algn="l" rtl="0">
              <a:spcBef>
                <a:spcPts val="360"/>
              </a:spcBef>
              <a:spcAft>
                <a:spcPts val="0"/>
              </a:spcAft>
              <a:buClr>
                <a:schemeClr val="dk1"/>
              </a:buClr>
              <a:buSzPts val="1200"/>
              <a:buFont typeface="Calibri"/>
              <a:buAutoNum type="arabicPeriod"/>
            </a:pPr>
            <a:r>
              <a:rPr lang="en"/>
              <a:t>Choose adequate digital technologies: Use university and institutional IT department-supported digital technologies; use digital technologies available for students in different time zones and international contexts; choose tools that include accessibility features, such as text-to-speech, high-contrast themes, enlarged cursors, closed-captioning, keyboard shortcuts and alternative text.</a:t>
            </a:r>
            <a:endParaRPr/>
          </a:p>
          <a:p>
            <a:pPr marL="228600" lvl="0" indent="-152400" algn="l" rtl="0">
              <a:spcBef>
                <a:spcPts val="360"/>
              </a:spcBef>
              <a:spcAft>
                <a:spcPts val="0"/>
              </a:spcAft>
              <a:buClr>
                <a:schemeClr val="dk1"/>
              </a:buClr>
              <a:buSzPts val="1200"/>
              <a:buFont typeface="Calibri"/>
              <a:buNone/>
            </a:pPr>
            <a:endParaRPr/>
          </a:p>
          <a:p>
            <a:pPr marL="228600" lvl="0" indent="-228600" algn="l" rtl="0">
              <a:spcBef>
                <a:spcPts val="360"/>
              </a:spcBef>
              <a:spcAft>
                <a:spcPts val="0"/>
              </a:spcAft>
              <a:buClr>
                <a:schemeClr val="dk1"/>
              </a:buClr>
              <a:buSzPts val="1200"/>
              <a:buFont typeface="Calibri"/>
              <a:buAutoNum type="arabicPeriod"/>
            </a:pPr>
            <a:r>
              <a:rPr lang="en"/>
              <a:t>Record lectures, and caption videos and audio content: Ensure the asynchronous availability of lectures; facilitate the accessibility of these lectures or any other video or audio content through captioning.</a:t>
            </a:r>
            <a:endParaRPr/>
          </a:p>
          <a:p>
            <a:pPr marL="228600" lvl="0" indent="-152400" algn="l" rtl="0">
              <a:spcBef>
                <a:spcPts val="360"/>
              </a:spcBef>
              <a:spcAft>
                <a:spcPts val="0"/>
              </a:spcAft>
              <a:buClr>
                <a:schemeClr val="dk1"/>
              </a:buClr>
              <a:buSzPts val="1200"/>
              <a:buFont typeface="Calibri"/>
              <a:buNone/>
            </a:pPr>
            <a:endParaRPr/>
          </a:p>
          <a:p>
            <a:pPr marL="0" lvl="0" indent="0" algn="l" rtl="0">
              <a:spcBef>
                <a:spcPts val="360"/>
              </a:spcBef>
              <a:spcAft>
                <a:spcPts val="0"/>
              </a:spcAft>
              <a:buClr>
                <a:schemeClr val="dk1"/>
              </a:buClr>
              <a:buSzPts val="1200"/>
              <a:buFont typeface="Calibri"/>
              <a:buNone/>
            </a:pPr>
            <a:r>
              <a:rPr lang="en"/>
              <a:t>4. Adopt inclusive culturally responsive teaching: Instill equity as a value in designing learning experiences; avoid one-size-fits-all instructional designs; be aware of the risks of a “color blind” approach as claiming not to see race may mean ignoring racism or discrimination; explicitly value all students’ experiences; design courses to activate students’ cultural capital; make sure that all students are seen, heard, respected and valued for who they are.</a:t>
            </a:r>
            <a:endParaRPr/>
          </a:p>
          <a:p>
            <a:pPr marL="0" lvl="0" indent="0" algn="l" rtl="0">
              <a:spcBef>
                <a:spcPts val="360"/>
              </a:spcBef>
              <a:spcAft>
                <a:spcPts val="0"/>
              </a:spcAft>
              <a:buClr>
                <a:schemeClr val="dk1"/>
              </a:buClr>
              <a:buSzPts val="1200"/>
              <a:buFont typeface="Calibri"/>
              <a:buNone/>
            </a:pPr>
            <a:endParaRPr/>
          </a:p>
          <a:p>
            <a:pPr marL="0" lvl="0" indent="0" algn="l" rtl="0">
              <a:spcBef>
                <a:spcPts val="360"/>
              </a:spcBef>
              <a:spcAft>
                <a:spcPts val="0"/>
              </a:spcAft>
              <a:buClr>
                <a:schemeClr val="dk1"/>
              </a:buClr>
              <a:buSzPts val="1200"/>
              <a:buFont typeface="Calibri"/>
              <a:buNone/>
            </a:pPr>
            <a:r>
              <a:rPr lang="en"/>
              <a:t>*Learning about other cultures helps us understand different perspectives within the world in which we live. It helps dispel negative stereotypes and personal biases about different groups. In addition, cultural diversity helps us recognize and respect “ways of being” that are not necessarily our own</a:t>
            </a:r>
            <a:endParaRPr/>
          </a:p>
          <a:p>
            <a:pPr marL="228600" lvl="0" indent="-152400" algn="l" rtl="0">
              <a:spcBef>
                <a:spcPts val="360"/>
              </a:spcBef>
              <a:spcAft>
                <a:spcPts val="0"/>
              </a:spcAft>
              <a:buClr>
                <a:schemeClr val="dk1"/>
              </a:buClr>
              <a:buSzPts val="1200"/>
              <a:buFont typeface="Calibri"/>
              <a:buNone/>
            </a:pPr>
            <a:endParaRPr/>
          </a:p>
          <a:p>
            <a:pPr marL="0" lvl="0" indent="0" algn="l" rtl="0">
              <a:spcBef>
                <a:spcPts val="360"/>
              </a:spcBef>
              <a:spcAft>
                <a:spcPts val="0"/>
              </a:spcAft>
              <a:buClr>
                <a:schemeClr val="dk1"/>
              </a:buClr>
              <a:buSzPts val="1200"/>
              <a:buFont typeface="Calibri"/>
              <a:buNone/>
            </a:pPr>
            <a:r>
              <a:rPr lang="en"/>
              <a:t>5. Adopt a flexible approach to student participation: Prepare for flexible timing for student assessment; discontinue traditional three-hour lectures; opt for asynchronous activities; give priority to project-based assignments in order to promote asynchronous participation; provide additional time for completing exams and other evaluations when necessary.</a:t>
            </a:r>
            <a:endParaRPr/>
          </a:p>
          <a:p>
            <a:pPr marL="228600" lvl="0" indent="-152400" algn="l" rtl="0">
              <a:spcBef>
                <a:spcPts val="360"/>
              </a:spcBef>
              <a:spcAft>
                <a:spcPts val="0"/>
              </a:spcAft>
              <a:buClr>
                <a:schemeClr val="dk1"/>
              </a:buClr>
              <a:buSzPts val="1200"/>
              <a:buFont typeface="Calibri"/>
              <a:buNone/>
            </a:pPr>
            <a:endParaRPr/>
          </a:p>
        </p:txBody>
      </p:sp>
      <p:sp>
        <p:nvSpPr>
          <p:cNvPr id="246" name="Google Shape;246;ge21a648979_2_17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247" name="Google Shape;247;ge21a648979_2_1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21a648979_2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e21a648979_2_1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Brave spaces are not just for crucial conversations, but they are intentional innovative areas which cater to student learning styles and needs.</a:t>
            </a:r>
            <a:endParaRPr/>
          </a:p>
          <a:p>
            <a:pPr marL="0" lvl="0" indent="0" algn="l" rtl="0">
              <a:spcBef>
                <a:spcPts val="360"/>
              </a:spcBef>
              <a:spcAft>
                <a:spcPts val="0"/>
              </a:spcAft>
              <a:buNone/>
            </a:pPr>
            <a:endParaRPr/>
          </a:p>
        </p:txBody>
      </p:sp>
      <p:sp>
        <p:nvSpPr>
          <p:cNvPr id="255" name="Google Shape;255;ge21a648979_2_19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256" name="Google Shape;256;ge21a648979_2_1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e21a648979_2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e21a648979_2_2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e21a648979_2_20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266" name="Google Shape;266;ge21a648979_2_2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21a648979_2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e21a648979_2_2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e21a648979_2_22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275" name="Google Shape;275;ge21a648979_2_2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21a648979_2_5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LaTonya</a:t>
            </a:r>
            <a:endParaRPr/>
          </a:p>
        </p:txBody>
      </p:sp>
      <p:sp>
        <p:nvSpPr>
          <p:cNvPr id="115" name="Google Shape;115;ge21a648979_2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e21a648979_2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e21a648979_2_2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 Ensure financial support and equipment: Facilitate students’ access to financial aid and technological equipment, or provide this when possible during and after the pandemic to students facing financial constraints, no questions asked.</a:t>
            </a:r>
            <a:endParaRPr/>
          </a:p>
        </p:txBody>
      </p:sp>
      <p:sp>
        <p:nvSpPr>
          <p:cNvPr id="283" name="Google Shape;283;ge21a648979_2_22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284" name="Google Shape;284;ge21a648979_2_2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21a648979_2_23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e21a648979_2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21a648979_2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e21a648979_2_2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e21a648979_2_24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300" name="Google Shape;300;ge21a648979_2_2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e21a648979_2_25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e21a648979_2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e21a648979_2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e21a648979_2_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LaTonya</a:t>
            </a:r>
            <a:endParaRPr/>
          </a:p>
        </p:txBody>
      </p:sp>
      <p:sp>
        <p:nvSpPr>
          <p:cNvPr id="123" name="Google Shape;123;ge21a648979_2_6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124" name="Google Shape;124;ge21a648979_2_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21a648979_2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e21a648979_2_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LaTonya </a:t>
            </a:r>
            <a:endParaRPr/>
          </a:p>
          <a:p>
            <a:pPr marL="0" lvl="0" indent="0" algn="l" rtl="0">
              <a:spcBef>
                <a:spcPts val="0"/>
              </a:spcBef>
              <a:spcAft>
                <a:spcPts val="0"/>
              </a:spcAft>
              <a:buNone/>
            </a:pPr>
            <a:r>
              <a:rPr lang="en"/>
              <a:t>At this time we have the created space to take some time away from our busy lives to pause and self-reflect. </a:t>
            </a:r>
            <a:endParaRPr/>
          </a:p>
          <a:p>
            <a:pPr marL="0" lvl="0" indent="0" algn="l" rtl="0">
              <a:spcBef>
                <a:spcPts val="360"/>
              </a:spcBef>
              <a:spcAft>
                <a:spcPts val="0"/>
              </a:spcAft>
              <a:buNone/>
            </a:pPr>
            <a:endParaRPr/>
          </a:p>
          <a:p>
            <a:pPr marL="0" lvl="0" indent="0" algn="l" rtl="0">
              <a:spcBef>
                <a:spcPts val="360"/>
              </a:spcBef>
              <a:spcAft>
                <a:spcPts val="0"/>
              </a:spcAft>
              <a:buNone/>
            </a:pPr>
            <a:r>
              <a:rPr lang="en"/>
              <a:t>In the reflection space you now have an opportunity to think about if you could host a one hour live chat with someone deceased or living who would it be?</a:t>
            </a:r>
            <a:endParaRPr/>
          </a:p>
          <a:p>
            <a:pPr marL="0" lvl="0" indent="0" algn="l" rtl="0">
              <a:spcBef>
                <a:spcPts val="360"/>
              </a:spcBef>
              <a:spcAft>
                <a:spcPts val="0"/>
              </a:spcAft>
              <a:buNone/>
            </a:pPr>
            <a:endParaRPr/>
          </a:p>
          <a:p>
            <a:pPr marL="0" lvl="0" indent="0" algn="l" rtl="0">
              <a:spcBef>
                <a:spcPts val="360"/>
              </a:spcBef>
              <a:spcAft>
                <a:spcPts val="0"/>
              </a:spcAft>
              <a:buNone/>
            </a:pPr>
            <a:r>
              <a:rPr lang="en"/>
              <a:t>Place your response in the Pathable chat.</a:t>
            </a:r>
            <a:endParaRPr/>
          </a:p>
          <a:p>
            <a:pPr marL="0" lvl="0" indent="0" algn="l" rtl="0">
              <a:spcBef>
                <a:spcPts val="360"/>
              </a:spcBef>
              <a:spcAft>
                <a:spcPts val="0"/>
              </a:spcAft>
              <a:buNone/>
            </a:pPr>
            <a:endParaRPr/>
          </a:p>
          <a:p>
            <a:pPr marL="0" lvl="0" indent="0" algn="l" rtl="0">
              <a:spcBef>
                <a:spcPts val="360"/>
              </a:spcBef>
              <a:spcAft>
                <a:spcPts val="0"/>
              </a:spcAft>
              <a:buNone/>
            </a:pPr>
            <a:r>
              <a:rPr lang="en"/>
              <a:t>Following the typing of your responses I would like to request three volunteers to share their selection and why?</a:t>
            </a:r>
            <a:endParaRPr/>
          </a:p>
          <a:p>
            <a:pPr marL="0" lvl="0" indent="0" algn="l" rtl="0">
              <a:spcBef>
                <a:spcPts val="360"/>
              </a:spcBef>
              <a:spcAft>
                <a:spcPts val="0"/>
              </a:spcAft>
              <a:buNone/>
            </a:pPr>
            <a:endParaRPr/>
          </a:p>
          <a:p>
            <a:pPr marL="0" lvl="0" indent="0" algn="l" rtl="0">
              <a:spcBef>
                <a:spcPts val="360"/>
              </a:spcBef>
              <a:spcAft>
                <a:spcPts val="0"/>
              </a:spcAft>
              <a:buNone/>
            </a:pPr>
            <a:r>
              <a:rPr lang="en"/>
              <a:t>Thank you for engaging in the Live Chat. Does anyone want to share their person selected and why?</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r>
              <a:rPr lang="en"/>
              <a:t>Dr. LaTonya Parker’s Example:</a:t>
            </a:r>
            <a:endParaRPr/>
          </a:p>
          <a:p>
            <a:pPr marL="0" lvl="0" indent="0" algn="l" rtl="0">
              <a:spcBef>
                <a:spcPts val="360"/>
              </a:spcBef>
              <a:spcAft>
                <a:spcPts val="0"/>
              </a:spcAft>
              <a:buNone/>
            </a:pPr>
            <a:r>
              <a:rPr lang="en"/>
              <a:t>Mordecai Wyatt Johnson</a:t>
            </a:r>
            <a:endParaRPr/>
          </a:p>
          <a:p>
            <a:pPr marL="0" lvl="0" indent="0" algn="l" rtl="0">
              <a:spcBef>
                <a:spcPts val="360"/>
              </a:spcBef>
              <a:spcAft>
                <a:spcPts val="0"/>
              </a:spcAft>
              <a:buNone/>
            </a:pPr>
            <a:r>
              <a:rPr lang="en"/>
              <a:t>Mordecai Wyatt Johnson (January 4, 1891 – September 10, 1976) was an American educator and pastor. He served as the first African-American president of Howard University, from 1926 until 1960.</a:t>
            </a:r>
            <a:endParaRPr/>
          </a:p>
          <a:p>
            <a:pPr marL="0" lvl="0" indent="0" algn="l" rtl="0">
              <a:spcBef>
                <a:spcPts val="360"/>
              </a:spcBef>
              <a:spcAft>
                <a:spcPts val="0"/>
              </a:spcAft>
              <a:buNone/>
            </a:pPr>
            <a:endParaRPr/>
          </a:p>
          <a:p>
            <a:pPr marL="0" lvl="0" indent="0" algn="l" rtl="0">
              <a:spcBef>
                <a:spcPts val="360"/>
              </a:spcBef>
              <a:spcAft>
                <a:spcPts val="0"/>
              </a:spcAft>
              <a:buNone/>
            </a:pPr>
            <a:r>
              <a:rPr lang="en"/>
              <a:t>Why? To continue the legacy of education and intellect matters in higher education.</a:t>
            </a:r>
            <a:endParaRPr/>
          </a:p>
        </p:txBody>
      </p:sp>
      <p:sp>
        <p:nvSpPr>
          <p:cNvPr id="132" name="Google Shape;132;ge21a648979_2_7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133" name="Google Shape;133;ge21a648979_2_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21a648979_2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e21a648979_2_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000"/>
              <a:t>Just like the futuristic live chat image in the previous slide a product or dream manifested does not take place without the mental creation of the product first. The same should apply to the CCC system and our areas of influence. </a:t>
            </a:r>
            <a:endParaRPr/>
          </a:p>
          <a:p>
            <a:pPr marL="0" lvl="0" indent="0" algn="l" rtl="0">
              <a:spcBef>
                <a:spcPts val="600"/>
              </a:spcBef>
              <a:spcAft>
                <a:spcPts val="0"/>
              </a:spcAft>
              <a:buNone/>
            </a:pPr>
            <a:endParaRPr sz="2000"/>
          </a:p>
          <a:p>
            <a:pPr marL="0" lvl="0" indent="0" algn="l" rtl="0">
              <a:spcBef>
                <a:spcPts val="600"/>
              </a:spcBef>
              <a:spcAft>
                <a:spcPts val="0"/>
              </a:spcAft>
              <a:buNone/>
            </a:pPr>
            <a:r>
              <a:rPr lang="en" sz="2000"/>
              <a:t>Stephen Covey stated “To begin with the end in mind means to start with a clear understanding of your destination. It means to know where you're going so that you better understand where you are now and so that the steps you take are always in the right </a:t>
            </a:r>
            <a:endParaRPr/>
          </a:p>
          <a:p>
            <a:pPr marL="0" lvl="0" indent="0" algn="l" rtl="0">
              <a:spcBef>
                <a:spcPts val="600"/>
              </a:spcBef>
              <a:spcAft>
                <a:spcPts val="0"/>
              </a:spcAft>
              <a:buNone/>
            </a:pPr>
            <a:r>
              <a:rPr lang="en" sz="2000"/>
              <a:t>direction.”</a:t>
            </a:r>
            <a:endParaRPr/>
          </a:p>
          <a:p>
            <a:pPr marL="0" lvl="0" indent="0" algn="l" rtl="0">
              <a:spcBef>
                <a:spcPts val="600"/>
              </a:spcBef>
              <a:spcAft>
                <a:spcPts val="0"/>
              </a:spcAft>
              <a:buNone/>
            </a:pPr>
            <a:endParaRPr sz="2000"/>
          </a:p>
          <a:p>
            <a:pPr marL="0" lvl="0" indent="0" algn="l" rtl="0">
              <a:spcBef>
                <a:spcPts val="600"/>
              </a:spcBef>
              <a:spcAft>
                <a:spcPts val="0"/>
              </a:spcAft>
              <a:buNone/>
            </a:pPr>
            <a:r>
              <a:rPr lang="en" sz="2000"/>
              <a:t>With that said our near future headline will state ….</a:t>
            </a:r>
            <a:endParaRPr/>
          </a:p>
          <a:p>
            <a:pPr marL="0" lvl="0" indent="0" algn="l" rtl="0">
              <a:spcBef>
                <a:spcPts val="600"/>
              </a:spcBef>
              <a:spcAft>
                <a:spcPts val="0"/>
              </a:spcAft>
              <a:buNone/>
            </a:pPr>
            <a:endParaRPr sz="2000"/>
          </a:p>
          <a:p>
            <a:pPr marL="0" lvl="0" indent="0" algn="l" rtl="0">
              <a:spcBef>
                <a:spcPts val="600"/>
              </a:spcBef>
              <a:spcAft>
                <a:spcPts val="0"/>
              </a:spcAft>
              <a:buNone/>
            </a:pPr>
            <a:r>
              <a:rPr lang="en" sz="2000"/>
              <a:t>How exciting is that? And just think we are going to be the leaders who not only bring about transitional change, but transformational change through curriculum and student support services.</a:t>
            </a:r>
            <a:endParaRPr/>
          </a:p>
          <a:p>
            <a:pPr marL="0" lvl="0" indent="0" algn="l" rtl="0">
              <a:spcBef>
                <a:spcPts val="600"/>
              </a:spcBef>
              <a:spcAft>
                <a:spcPts val="0"/>
              </a:spcAft>
              <a:buNone/>
            </a:pPr>
            <a:endParaRPr sz="2000"/>
          </a:p>
          <a:p>
            <a:pPr marL="0" lvl="0" indent="0" algn="l" rtl="0">
              <a:spcBef>
                <a:spcPts val="600"/>
              </a:spcBef>
              <a:spcAft>
                <a:spcPts val="0"/>
              </a:spcAft>
              <a:buNone/>
            </a:pPr>
            <a:r>
              <a:rPr lang="en" sz="2000"/>
              <a:t>According to Dr. Linda S. Ackerman Anderson and Dean Anderson whose work around organization transformation I admire.</a:t>
            </a:r>
            <a:endParaRPr/>
          </a:p>
          <a:p>
            <a:pPr marL="0" lvl="0" indent="0" algn="l" rtl="0">
              <a:spcBef>
                <a:spcPts val="600"/>
              </a:spcBef>
              <a:spcAft>
                <a:spcPts val="0"/>
              </a:spcAft>
              <a:buNone/>
            </a:pPr>
            <a:endParaRPr sz="2000"/>
          </a:p>
          <a:p>
            <a:pPr marL="0" lvl="0" indent="0" algn="l" rtl="0">
              <a:spcBef>
                <a:spcPts val="600"/>
              </a:spcBef>
              <a:spcAft>
                <a:spcPts val="0"/>
              </a:spcAft>
              <a:buNone/>
            </a:pPr>
            <a:r>
              <a:rPr lang="en" sz="2000"/>
              <a:t>They define Transitional Change as a change made to replace existing processes with new processes., and Transformational Change as a change made to completely reshape a business strategy and processes, often resulting in a shift in work culture.</a:t>
            </a:r>
            <a:endParaRPr/>
          </a:p>
          <a:p>
            <a:pPr marL="0" lvl="0" indent="0" algn="l" rtl="0">
              <a:spcBef>
                <a:spcPts val="600"/>
              </a:spcBef>
              <a:spcAft>
                <a:spcPts val="0"/>
              </a:spcAft>
              <a:buNone/>
            </a:pPr>
            <a:endParaRPr sz="2000"/>
          </a:p>
          <a:p>
            <a:pPr marL="0" lvl="0" indent="0" algn="l" rtl="0">
              <a:spcBef>
                <a:spcPts val="600"/>
              </a:spcBef>
              <a:spcAft>
                <a:spcPts val="0"/>
              </a:spcAft>
              <a:buNone/>
            </a:pPr>
            <a:r>
              <a:rPr lang="en" sz="2000"/>
              <a:t>As transformational change agents we ourselves must be willing to transform to lead transformation successfully and to lead consciously.  As we seek to revise and develop new policies and procedures it is vital will implement a process of accountability attending to  internal and external dynamics at the individual, Relationship, team and organization levels. This Anderson and Anderson change process will include the four quadrants Mindset, Behavior, Culture and Systems</a:t>
            </a:r>
            <a:endParaRPr/>
          </a:p>
          <a:p>
            <a:pPr marL="0" lvl="0" indent="0" algn="l" rtl="0">
              <a:spcBef>
                <a:spcPts val="600"/>
              </a:spcBef>
              <a:spcAft>
                <a:spcPts val="0"/>
              </a:spcAft>
              <a:buNone/>
            </a:pPr>
            <a:endParaRPr sz="2000"/>
          </a:p>
          <a:p>
            <a:pPr marL="0" lvl="0" indent="0" algn="l" rtl="0">
              <a:spcBef>
                <a:spcPts val="600"/>
              </a:spcBef>
              <a:spcAft>
                <a:spcPts val="0"/>
              </a:spcAft>
              <a:buNone/>
            </a:pPr>
            <a:r>
              <a:rPr lang="en" sz="2000"/>
              <a:t>Next slide…</a:t>
            </a:r>
            <a:endParaRPr/>
          </a:p>
        </p:txBody>
      </p:sp>
      <p:sp>
        <p:nvSpPr>
          <p:cNvPr id="142" name="Google Shape;142;ge21a648979_2_7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143" name="Google Shape;143;ge21a648979_2_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21a648979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e21a648979_2_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Reflecting on the near future headline of positive outcomes for students we must ask ourselves…</a:t>
            </a:r>
            <a:endParaRPr/>
          </a:p>
          <a:p>
            <a:pPr marL="0" lvl="0" indent="0" algn="l" rtl="0">
              <a:spcBef>
                <a:spcPts val="360"/>
              </a:spcBef>
              <a:spcAft>
                <a:spcPts val="0"/>
              </a:spcAft>
              <a:buNone/>
            </a:pPr>
            <a:endParaRPr/>
          </a:p>
          <a:p>
            <a:pPr marL="0" lvl="0" indent="0" algn="l" rtl="0">
              <a:spcBef>
                <a:spcPts val="360"/>
              </a:spcBef>
              <a:spcAft>
                <a:spcPts val="0"/>
              </a:spcAft>
              <a:buNone/>
            </a:pPr>
            <a:r>
              <a:rPr lang="en"/>
              <a:t>How do we increase graduation rates, increase completion, increase transfer rates and provide necessary support services for the onboarding and through process to completion? </a:t>
            </a:r>
            <a:endParaRPr/>
          </a:p>
          <a:p>
            <a:pPr marL="0" lvl="0" indent="0" algn="l" rtl="0">
              <a:spcBef>
                <a:spcPts val="360"/>
              </a:spcBef>
              <a:spcAft>
                <a:spcPts val="0"/>
              </a:spcAft>
              <a:buNone/>
            </a:pPr>
            <a:endParaRPr/>
          </a:p>
          <a:p>
            <a:pPr marL="0" lvl="0" indent="0" algn="l" rtl="0">
              <a:spcBef>
                <a:spcPts val="360"/>
              </a:spcBef>
              <a:spcAft>
                <a:spcPts val="0"/>
              </a:spcAft>
              <a:buNone/>
            </a:pPr>
            <a:r>
              <a:rPr lang="en"/>
              <a:t>We want to keep in mind ----answering the question How do we influence the future headline will require conscious change leadership with focus on the 4 quadrants</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r>
              <a:rPr lang="en"/>
              <a:t>In the Mindset quadrant will want to focus on- What are the current values, beliefs, thoughts, emotions, ways of being and levels of commitments. Individual and Organization</a:t>
            </a:r>
            <a:endParaRPr/>
          </a:p>
          <a:p>
            <a:pPr marL="0" lvl="0" indent="0" algn="l" rtl="0">
              <a:spcBef>
                <a:spcPts val="360"/>
              </a:spcBef>
              <a:spcAft>
                <a:spcPts val="0"/>
              </a:spcAft>
              <a:buNone/>
            </a:pPr>
            <a:endParaRPr/>
          </a:p>
          <a:p>
            <a:pPr marL="0" lvl="0" indent="0" algn="l" rtl="0">
              <a:spcBef>
                <a:spcPts val="360"/>
              </a:spcBef>
              <a:spcAft>
                <a:spcPts val="0"/>
              </a:spcAft>
              <a:buNone/>
            </a:pPr>
            <a:r>
              <a:rPr lang="en"/>
              <a:t>Behavior: Work styles, skills, action and behaviors</a:t>
            </a:r>
            <a:endParaRPr/>
          </a:p>
          <a:p>
            <a:pPr marL="0" lvl="0" indent="0" algn="l" rtl="0">
              <a:spcBef>
                <a:spcPts val="360"/>
              </a:spcBef>
              <a:spcAft>
                <a:spcPts val="0"/>
              </a:spcAft>
              <a:buNone/>
            </a:pPr>
            <a:endParaRPr/>
          </a:p>
          <a:p>
            <a:pPr marL="0" lvl="0" indent="0" algn="l" rtl="0">
              <a:spcBef>
                <a:spcPts val="360"/>
              </a:spcBef>
              <a:spcAft>
                <a:spcPts val="0"/>
              </a:spcAft>
              <a:buNone/>
            </a:pPr>
            <a:r>
              <a:rPr lang="en"/>
              <a:t>Culture: Norms, Collective ways  of being, working and relating.</a:t>
            </a:r>
            <a:endParaRPr/>
          </a:p>
          <a:p>
            <a:pPr marL="0" lvl="0" indent="0" algn="l" rtl="0">
              <a:spcBef>
                <a:spcPts val="360"/>
              </a:spcBef>
              <a:spcAft>
                <a:spcPts val="0"/>
              </a:spcAft>
              <a:buNone/>
            </a:pPr>
            <a:r>
              <a:rPr lang="en"/>
              <a:t> </a:t>
            </a:r>
            <a:endParaRPr/>
          </a:p>
          <a:p>
            <a:pPr marL="0" lvl="0" indent="0" algn="l" rtl="0">
              <a:spcBef>
                <a:spcPts val="360"/>
              </a:spcBef>
              <a:spcAft>
                <a:spcPts val="0"/>
              </a:spcAft>
              <a:buNone/>
            </a:pPr>
            <a:r>
              <a:rPr lang="en"/>
              <a:t>System: Includes structures, systems, business processes and technology/</a:t>
            </a:r>
            <a:endParaRPr/>
          </a:p>
          <a:p>
            <a:pPr marL="0" lvl="0" indent="0" algn="l" rtl="0">
              <a:spcBef>
                <a:spcPts val="360"/>
              </a:spcBef>
              <a:spcAft>
                <a:spcPts val="0"/>
              </a:spcAft>
              <a:buNone/>
            </a:pPr>
            <a:endParaRPr/>
          </a:p>
          <a:p>
            <a:pPr marL="0" lvl="0" indent="0" algn="l" rtl="0">
              <a:spcBef>
                <a:spcPts val="360"/>
              </a:spcBef>
              <a:spcAft>
                <a:spcPts val="0"/>
              </a:spcAft>
              <a:buNone/>
            </a:pPr>
            <a:r>
              <a:rPr lang="en"/>
              <a:t>Next slide…</a:t>
            </a:r>
            <a:endParaRPr/>
          </a:p>
        </p:txBody>
      </p:sp>
      <p:sp>
        <p:nvSpPr>
          <p:cNvPr id="151" name="Google Shape;151;ge21a648979_2_8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152" name="Google Shape;152;ge21a648979_2_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21a648979_2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e21a648979_2_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With the conscious change leadership approaches not only do we want to look forward to the near future……. we also want to focus on the present and grow from past experiences.</a:t>
            </a:r>
            <a:endParaRPr/>
          </a:p>
          <a:p>
            <a:pPr marL="0" lvl="0" indent="0" algn="l" rtl="0">
              <a:spcBef>
                <a:spcPts val="360"/>
              </a:spcBef>
              <a:spcAft>
                <a:spcPts val="0"/>
              </a:spcAft>
              <a:buNone/>
            </a:pPr>
            <a:endParaRPr/>
          </a:p>
          <a:p>
            <a:pPr marL="0" lvl="0" indent="0" algn="l" rtl="0">
              <a:spcBef>
                <a:spcPts val="360"/>
              </a:spcBef>
              <a:spcAft>
                <a:spcPts val="0"/>
              </a:spcAft>
              <a:buNone/>
            </a:pPr>
            <a:r>
              <a:rPr lang="en"/>
              <a:t>In March 11, 2020, the World Health Organization designated the novel Coronavirus-2019 as a pandemic. In the days following this announcement, private corporations and institutions worked to mitigate the spread of this disease through the implementation of remote work and remote learning. </a:t>
            </a:r>
            <a:endParaRPr/>
          </a:p>
          <a:p>
            <a:pPr marL="0" lvl="0" indent="0" algn="l" rtl="0">
              <a:spcBef>
                <a:spcPts val="360"/>
              </a:spcBef>
              <a:spcAft>
                <a:spcPts val="0"/>
              </a:spcAft>
              <a:buNone/>
            </a:pPr>
            <a:endParaRPr/>
          </a:p>
          <a:p>
            <a:pPr marL="0" lvl="0" indent="0" algn="l" rtl="0">
              <a:spcBef>
                <a:spcPts val="360"/>
              </a:spcBef>
              <a:spcAft>
                <a:spcPts val="0"/>
              </a:spcAft>
              <a:buNone/>
            </a:pPr>
            <a:r>
              <a:rPr lang="en"/>
              <a:t>Within a week, higher education and K–12 schools across the country announced the cancellation of in-person classes. By March 19, forty-one states decided to close schools, and 43.9 million students across the United States were no longer attending school in-person.1 In-person classes were to be replaced with online learning. </a:t>
            </a:r>
            <a:endParaRPr/>
          </a:p>
          <a:p>
            <a:pPr marL="0" lvl="0" indent="0" algn="l" rtl="0">
              <a:spcBef>
                <a:spcPts val="360"/>
              </a:spcBef>
              <a:spcAft>
                <a:spcPts val="0"/>
              </a:spcAft>
              <a:buNone/>
            </a:pPr>
            <a:endParaRPr/>
          </a:p>
          <a:p>
            <a:pPr marL="0" lvl="0" indent="0" algn="l" rtl="0">
              <a:spcBef>
                <a:spcPts val="360"/>
              </a:spcBef>
              <a:spcAft>
                <a:spcPts val="0"/>
              </a:spcAft>
              <a:buNone/>
            </a:pPr>
            <a:r>
              <a:rPr lang="en"/>
              <a:t>For colleges, universities, and K–12 schools alike, instructors had a week at best to begin moving student learning online.</a:t>
            </a:r>
            <a:endParaRPr/>
          </a:p>
          <a:p>
            <a:pPr marL="0" lvl="0" indent="0" algn="l" rtl="0">
              <a:spcBef>
                <a:spcPts val="360"/>
              </a:spcBef>
              <a:spcAft>
                <a:spcPts val="0"/>
              </a:spcAft>
              <a:buNone/>
            </a:pPr>
            <a:r>
              <a:rPr lang="en"/>
              <a:t>Source:  Reimagining Online Education: How Perceived Constraints Became Affordances in an Undergraduate Online STEM Course https://er.educause.edu/articles/2020/9/reimagining-online-education-how-perceived-constraints-became-affordances</a:t>
            </a:r>
            <a:endParaRPr/>
          </a:p>
          <a:p>
            <a:pPr marL="0" lvl="0" indent="0" algn="l" rtl="0">
              <a:spcBef>
                <a:spcPts val="360"/>
              </a:spcBef>
              <a:spcAft>
                <a:spcPts val="0"/>
              </a:spcAft>
              <a:buNone/>
            </a:pPr>
            <a:endParaRPr/>
          </a:p>
          <a:p>
            <a:pPr marL="0" lvl="0" indent="0" algn="l" rtl="0">
              <a:spcBef>
                <a:spcPts val="360"/>
              </a:spcBef>
              <a:spcAft>
                <a:spcPts val="0"/>
              </a:spcAft>
              <a:buNone/>
            </a:pPr>
            <a:r>
              <a:rPr lang="en"/>
              <a:t>What did we learn and how will we grow?  </a:t>
            </a:r>
            <a:endParaRPr/>
          </a:p>
          <a:p>
            <a:pPr marL="0" lvl="0" indent="0" algn="l" rtl="0">
              <a:spcBef>
                <a:spcPts val="360"/>
              </a:spcBef>
              <a:spcAft>
                <a:spcPts val="0"/>
              </a:spcAft>
              <a:buNone/>
            </a:pPr>
            <a:r>
              <a:rPr lang="en"/>
              <a:t>Accessibility, Flexibility, Quality of Instruction.</a:t>
            </a:r>
            <a:endParaRPr/>
          </a:p>
          <a:p>
            <a:pPr marL="0" lvl="0" indent="0" algn="l" rtl="0">
              <a:spcBef>
                <a:spcPts val="360"/>
              </a:spcBef>
              <a:spcAft>
                <a:spcPts val="0"/>
              </a:spcAft>
              <a:buNone/>
            </a:pPr>
            <a:endParaRPr/>
          </a:p>
          <a:p>
            <a:pPr marL="0" lvl="0" indent="0" algn="l" rtl="0">
              <a:spcBef>
                <a:spcPts val="360"/>
              </a:spcBef>
              <a:spcAft>
                <a:spcPts val="0"/>
              </a:spcAft>
              <a:buNone/>
            </a:pPr>
            <a:r>
              <a:rPr lang="en"/>
              <a:t>Increases in Online Learning- a Paradigm Shift. More institutions have adopted online learning to maintain increase enrollment in higher education (Allen &amp; Seaman, 2013; Chaney et al., 2010; Nwankwo, 2013; Wright, 2014). Allen and Seaman (2013)  reported “there were 572,000 more online students in fall 2011 than in fall 2010 for a new total of 6.7 million students taking one online course” (p.17).  Allen and Seaman (2013) discovered the online learning increased enrollment of student numbers in US postsecondary education in fall 2002 to fall 2011 were been driven by increased high school graduation rates and economic factors (Allen and Seaman, 2013).  According to Jaggars (2013) “while four-year colleges and universities have embraced this trend online learning strongest growth has occurred in public two-year colleges” (p.1). </a:t>
            </a:r>
            <a:endParaRPr/>
          </a:p>
        </p:txBody>
      </p:sp>
      <p:sp>
        <p:nvSpPr>
          <p:cNvPr id="160" name="Google Shape;160;ge21a648979_2_9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161" name="Google Shape;161;ge21a648979_2_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21a648979_2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e21a648979_2_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https://www.mckinsey.com/~/media/McKinsey/Industries/Public%20and%20Social%20Sector/Our%20Insights/Coronavirus%20How%20should%20US%20higher%20education%20plan%20for%20an%20uncertain%20future/Coronavirus-How-should-US-higher-education-plan-for-an-uncertain-future-final.pdf</a:t>
            </a:r>
            <a:endParaRPr/>
          </a:p>
          <a:p>
            <a:pPr marL="0" lvl="0" indent="0" algn="l" rtl="0">
              <a:spcBef>
                <a:spcPts val="360"/>
              </a:spcBef>
              <a:spcAft>
                <a:spcPts val="0"/>
              </a:spcAft>
              <a:buNone/>
            </a:pPr>
            <a:endParaRPr/>
          </a:p>
          <a:p>
            <a:pPr marL="0" lvl="0" indent="0" algn="l" rtl="0">
              <a:spcBef>
                <a:spcPts val="360"/>
              </a:spcBef>
              <a:spcAft>
                <a:spcPts val="0"/>
              </a:spcAft>
              <a:buNone/>
            </a:pPr>
            <a:r>
              <a:rPr lang="en"/>
              <a:t>Public Sector Practice Coronavirus: How should US higher education plan for an uncertain future?</a:t>
            </a:r>
            <a:endParaRPr/>
          </a:p>
          <a:p>
            <a:pPr marL="0" lvl="0" indent="0" algn="l" rtl="0">
              <a:spcBef>
                <a:spcPts val="360"/>
              </a:spcBef>
              <a:spcAft>
                <a:spcPts val="0"/>
              </a:spcAft>
              <a:buNone/>
            </a:pPr>
            <a:r>
              <a:rPr lang="en"/>
              <a:t>by Frankki Bevins, Jake Bryant, Charag Krishnan, and Jonathan Law</a:t>
            </a:r>
            <a:endParaRPr/>
          </a:p>
          <a:p>
            <a:pPr marL="0" lvl="0" indent="0" algn="l" rtl="0">
              <a:spcBef>
                <a:spcPts val="360"/>
              </a:spcBef>
              <a:spcAft>
                <a:spcPts val="0"/>
              </a:spcAft>
              <a:buNone/>
            </a:pPr>
            <a:endParaRPr/>
          </a:p>
          <a:p>
            <a:pPr marL="0" lvl="0" indent="0" algn="l" rtl="0">
              <a:spcBef>
                <a:spcPts val="360"/>
              </a:spcBef>
              <a:spcAft>
                <a:spcPts val="0"/>
              </a:spcAft>
              <a:buNone/>
            </a:pPr>
            <a:r>
              <a:rPr lang="en"/>
              <a:t>There were Implications for student enrollment, equity,  and experience In the virus-contained scenario, the main impact has been persistence, as students and faculty struggled to adapt to online coursework. Institutions with limited records of creating a compelling online experience could have been hurt if their students were dissatisfied with their digital offerings and may have decided to go elsewhere</a:t>
            </a:r>
            <a:endParaRPr/>
          </a:p>
          <a:p>
            <a:pPr marL="0" lvl="0" indent="0" algn="l" rtl="0">
              <a:spcBef>
                <a:spcPts val="360"/>
              </a:spcBef>
              <a:spcAft>
                <a:spcPts val="0"/>
              </a:spcAft>
              <a:buNone/>
            </a:pPr>
            <a:endParaRPr/>
          </a:p>
          <a:p>
            <a:pPr marL="0" lvl="0" indent="0" algn="l" rtl="0">
              <a:spcBef>
                <a:spcPts val="360"/>
              </a:spcBef>
              <a:spcAft>
                <a:spcPts val="0"/>
              </a:spcAft>
              <a:buNone/>
            </a:pPr>
            <a:r>
              <a:rPr lang="en"/>
              <a:t>Implications for teaching and learning during the pandemic, we envision that most students will complete the current semester online, and the class of 2021 will graduate virtually—that is, without a formal on-campus ceremony. </a:t>
            </a:r>
            <a:endParaRPr/>
          </a:p>
          <a:p>
            <a:pPr marL="0" lvl="0" indent="0" algn="l" rtl="0">
              <a:spcBef>
                <a:spcPts val="360"/>
              </a:spcBef>
              <a:spcAft>
                <a:spcPts val="0"/>
              </a:spcAft>
              <a:buNone/>
            </a:pPr>
            <a:endParaRPr/>
          </a:p>
          <a:p>
            <a:pPr marL="0" lvl="0" indent="0" algn="l" rtl="0">
              <a:spcBef>
                <a:spcPts val="360"/>
              </a:spcBef>
              <a:spcAft>
                <a:spcPts val="0"/>
              </a:spcAft>
              <a:buNone/>
            </a:pPr>
            <a:r>
              <a:rPr lang="en"/>
              <a:t>Beginning in the summer, rules on travel and events will loosen to some extent, although study-abroad programs might not resume just yet. Although additional health safeguards will be necessary, students will be able to return to class for the fall semester.</a:t>
            </a:r>
            <a:endParaRPr/>
          </a:p>
          <a:p>
            <a:pPr marL="0" lvl="0" indent="0" algn="l" rtl="0">
              <a:spcBef>
                <a:spcPts val="360"/>
              </a:spcBef>
              <a:spcAft>
                <a:spcPts val="0"/>
              </a:spcAft>
              <a:buNone/>
            </a:pPr>
            <a:endParaRPr/>
          </a:p>
          <a:p>
            <a:pPr marL="0" lvl="0" indent="0" algn="l" rtl="0">
              <a:spcBef>
                <a:spcPts val="360"/>
              </a:spcBef>
              <a:spcAft>
                <a:spcPts val="0"/>
              </a:spcAft>
              <a:buNone/>
            </a:pPr>
            <a:r>
              <a:rPr lang="en"/>
              <a:t>Additionally, there were Implications for faculty and staff during COVID-19, faculty were under intense pressure to develop and deliver online courses. Beyond that, cancellation of kindergarten through 12th grade could have affected faculty members with children and compromise the availability of staff services. Mental-health resources could HAVE EXPERIENCED A greater demand.</a:t>
            </a:r>
            <a:endParaRPr/>
          </a:p>
          <a:p>
            <a:pPr marL="0" lvl="0" indent="0" algn="l" rtl="0">
              <a:spcBef>
                <a:spcPts val="360"/>
              </a:spcBef>
              <a:spcAft>
                <a:spcPts val="0"/>
              </a:spcAft>
              <a:buNone/>
            </a:pPr>
            <a:endParaRPr/>
          </a:p>
          <a:p>
            <a:pPr marL="0" lvl="0" indent="0" algn="l" rtl="0">
              <a:spcBef>
                <a:spcPts val="360"/>
              </a:spcBef>
              <a:spcAft>
                <a:spcPts val="0"/>
              </a:spcAft>
              <a:buNone/>
            </a:pPr>
            <a:r>
              <a:rPr lang="en"/>
              <a:t>Implications for finances For most colleges and universities, COVID-19-related developments MAY HAVE put their budgets under even more pressure. In the virus-contained scenario, current-year tuition revenues MAY HAVE fallen,</a:t>
            </a:r>
            <a:endParaRPr/>
          </a:p>
          <a:p>
            <a:pPr marL="0" lvl="0" indent="0" algn="l" rtl="0">
              <a:spcBef>
                <a:spcPts val="360"/>
              </a:spcBef>
              <a:spcAft>
                <a:spcPts val="0"/>
              </a:spcAft>
              <a:buNone/>
            </a:pPr>
            <a:endParaRPr/>
          </a:p>
          <a:p>
            <a:pPr marL="0" lvl="0" indent="0" algn="l" rtl="0">
              <a:spcBef>
                <a:spcPts val="360"/>
              </a:spcBef>
              <a:spcAft>
                <a:spcPts val="0"/>
              </a:spcAft>
              <a:buNone/>
            </a:pPr>
            <a:r>
              <a:rPr lang="en"/>
              <a:t>Implications for infrastructure. In the few cases in which students remain on campus, they need to be kept healthy and physically distanced. Even when there are few or no students around, universities had to continue to support faculty and staff. In both cases, campus health systems may be feeling the stress.</a:t>
            </a:r>
            <a:endParaRPr/>
          </a:p>
          <a:p>
            <a:pPr marL="0" lvl="0" indent="0" algn="l" rtl="0">
              <a:spcBef>
                <a:spcPts val="360"/>
              </a:spcBef>
              <a:spcAft>
                <a:spcPts val="0"/>
              </a:spcAft>
              <a:buNone/>
            </a:pPr>
            <a:endParaRPr/>
          </a:p>
          <a:p>
            <a:pPr marL="0" lvl="0" indent="0" algn="l" rtl="0">
              <a:spcBef>
                <a:spcPts val="360"/>
              </a:spcBef>
              <a:spcAft>
                <a:spcPts val="0"/>
              </a:spcAft>
              <a:buNone/>
            </a:pPr>
            <a:r>
              <a:rPr lang="en"/>
              <a:t>What should we Do?</a:t>
            </a:r>
            <a:endParaRPr/>
          </a:p>
          <a:p>
            <a:pPr marL="0" lvl="0" indent="0" algn="l" rtl="0">
              <a:spcBef>
                <a:spcPts val="360"/>
              </a:spcBef>
              <a:spcAft>
                <a:spcPts val="0"/>
              </a:spcAft>
              <a:buNone/>
            </a:pPr>
            <a:r>
              <a:rPr lang="en"/>
              <a:t>Create and or Continue Task Force or Committees devoted to the overall safety and health of our communities.</a:t>
            </a:r>
            <a:endParaRPr/>
          </a:p>
          <a:p>
            <a:pPr marL="0" lvl="0" indent="0" algn="l" rtl="0">
              <a:spcBef>
                <a:spcPts val="360"/>
              </a:spcBef>
              <a:spcAft>
                <a:spcPts val="0"/>
              </a:spcAft>
              <a:buNone/>
            </a:pPr>
            <a:r>
              <a:rPr lang="en"/>
              <a:t>Intentional Enrollment Management focus groups - Focus on enrollment, persistence, and operations. </a:t>
            </a:r>
            <a:endParaRPr/>
          </a:p>
        </p:txBody>
      </p:sp>
      <p:sp>
        <p:nvSpPr>
          <p:cNvPr id="170" name="Google Shape;170;ge21a648979_2_10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171" name="Google Shape;171;ge21a648979_2_1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21a648979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e21a648979_2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Impact on Grading Policies and Articulation</a:t>
            </a:r>
            <a:endParaRPr/>
          </a:p>
          <a:p>
            <a:pPr marL="0" lvl="0" indent="0" algn="l" rtl="0">
              <a:spcBef>
                <a:spcPts val="360"/>
              </a:spcBef>
              <a:spcAft>
                <a:spcPts val="0"/>
              </a:spcAft>
              <a:buNone/>
            </a:pPr>
            <a:r>
              <a:rPr lang="en"/>
              <a:t>‘The Six’ ask colleges for clarity, flexibility on grades, credit transfer  April 16, 2020 American Association of Community Colleges</a:t>
            </a:r>
            <a:endParaRPr/>
          </a:p>
          <a:p>
            <a:pPr marL="0" lvl="0" indent="0" algn="l" rtl="0">
              <a:spcBef>
                <a:spcPts val="360"/>
              </a:spcBef>
              <a:spcAft>
                <a:spcPts val="0"/>
              </a:spcAft>
              <a:buNone/>
            </a:pPr>
            <a:r>
              <a:rPr lang="en"/>
              <a:t>Encouraging flexibility</a:t>
            </a:r>
            <a:endParaRPr/>
          </a:p>
          <a:p>
            <a:pPr marL="0" lvl="0" indent="0" algn="l" rtl="0">
              <a:spcBef>
                <a:spcPts val="360"/>
              </a:spcBef>
              <a:spcAft>
                <a:spcPts val="0"/>
              </a:spcAft>
              <a:buNone/>
            </a:pPr>
            <a:endParaRPr/>
          </a:p>
          <a:p>
            <a:pPr marL="0" lvl="0" indent="0" algn="l" rtl="0">
              <a:spcBef>
                <a:spcPts val="360"/>
              </a:spcBef>
              <a:spcAft>
                <a:spcPts val="0"/>
              </a:spcAft>
              <a:buNone/>
            </a:pPr>
            <a:r>
              <a:rPr lang="en"/>
              <a:t>higher education organizations may have made changes to grading policies, and may have even provided flexibility to add/drop deadlines and exams. </a:t>
            </a:r>
            <a:endParaRPr/>
          </a:p>
          <a:p>
            <a:pPr marL="0" lvl="0" indent="0" algn="l" rtl="0">
              <a:spcBef>
                <a:spcPts val="360"/>
              </a:spcBef>
              <a:spcAft>
                <a:spcPts val="0"/>
              </a:spcAft>
              <a:buNone/>
            </a:pPr>
            <a:endParaRPr/>
          </a:p>
          <a:p>
            <a:pPr marL="0" lvl="0" indent="0" algn="l" rtl="0">
              <a:spcBef>
                <a:spcPts val="360"/>
              </a:spcBef>
              <a:spcAft>
                <a:spcPts val="0"/>
              </a:spcAft>
              <a:buNone/>
            </a:pPr>
            <a:r>
              <a:rPr lang="en"/>
              <a:t> “One size does not fit all and that is not and should not be our aspiration. Similarly, we do not believe that there is one approach or one system that should apply to how institutions evaluate and accept credits when students seek to transfer between institutions, seek approval for non-traditional coursework, or apply to graduate and professional programs.”</a:t>
            </a:r>
            <a:endParaRPr/>
          </a:p>
          <a:p>
            <a:pPr marL="0" lvl="0" indent="0" algn="l" rtl="0">
              <a:spcBef>
                <a:spcPts val="360"/>
              </a:spcBef>
              <a:spcAft>
                <a:spcPts val="0"/>
              </a:spcAft>
              <a:buNone/>
            </a:pPr>
            <a:endParaRPr/>
          </a:p>
          <a:p>
            <a:pPr marL="0" lvl="0" indent="0" algn="l" rtl="0">
              <a:spcBef>
                <a:spcPts val="360"/>
              </a:spcBef>
              <a:spcAft>
                <a:spcPts val="0"/>
              </a:spcAft>
              <a:buNone/>
            </a:pPr>
            <a:r>
              <a:rPr lang="en"/>
              <a:t>*Articulation Support</a:t>
            </a:r>
            <a:endParaRPr/>
          </a:p>
          <a:p>
            <a:pPr marL="0" lvl="0" indent="0" algn="l" rtl="0">
              <a:spcBef>
                <a:spcPts val="360"/>
              </a:spcBef>
              <a:spcAft>
                <a:spcPts val="0"/>
              </a:spcAft>
              <a:buNone/>
            </a:pPr>
            <a:endParaRPr/>
          </a:p>
          <a:p>
            <a:pPr marL="0" lvl="0" indent="0" algn="l" rtl="0">
              <a:spcBef>
                <a:spcPts val="360"/>
              </a:spcBef>
              <a:spcAft>
                <a:spcPts val="0"/>
              </a:spcAft>
              <a:buNone/>
            </a:pPr>
            <a:r>
              <a:rPr lang="en"/>
              <a:t>There a set of common principles that institutions should keep in mind when developing policies regarding credit acceptance. </a:t>
            </a:r>
            <a:endParaRPr/>
          </a:p>
          <a:p>
            <a:pPr marL="0" lvl="0" indent="0" algn="l" rtl="0">
              <a:spcBef>
                <a:spcPts val="360"/>
              </a:spcBef>
              <a:spcAft>
                <a:spcPts val="0"/>
              </a:spcAft>
              <a:buNone/>
            </a:pPr>
            <a:endParaRPr/>
          </a:p>
          <a:p>
            <a:pPr marL="0" lvl="0" indent="0" algn="l" rtl="0">
              <a:spcBef>
                <a:spcPts val="360"/>
              </a:spcBef>
              <a:spcAft>
                <a:spcPts val="0"/>
              </a:spcAft>
              <a:buNone/>
            </a:pPr>
            <a:r>
              <a:rPr lang="en"/>
              <a:t>“These principles should seek to model the integrity, flexibility, understanding, and compassion that represent the very best of our diverse institutions and our commitment to our students and the communities we serve,” the letter said. “The principles should also reflect an expectation that all institutions see the current situation as a unique one that may not be well served by policies and practices that seemed appropriate even just weeks ago.”</a:t>
            </a:r>
            <a:endParaRPr/>
          </a:p>
          <a:p>
            <a:pPr marL="0" lvl="0" indent="0" algn="l" rtl="0">
              <a:spcBef>
                <a:spcPts val="360"/>
              </a:spcBef>
              <a:spcAft>
                <a:spcPts val="0"/>
              </a:spcAft>
              <a:buNone/>
            </a:pPr>
            <a:endParaRPr/>
          </a:p>
          <a:p>
            <a:pPr marL="0" lvl="0" indent="0" algn="l" rtl="0">
              <a:spcBef>
                <a:spcPts val="360"/>
              </a:spcBef>
              <a:spcAft>
                <a:spcPts val="0"/>
              </a:spcAft>
              <a:buNone/>
            </a:pPr>
            <a:r>
              <a:rPr lang="en"/>
              <a:t>The principles are (as written in the letter):</a:t>
            </a:r>
            <a:endParaRPr/>
          </a:p>
          <a:p>
            <a:pPr marL="0" lvl="0" indent="0" algn="l" rtl="0">
              <a:spcBef>
                <a:spcPts val="360"/>
              </a:spcBef>
              <a:spcAft>
                <a:spcPts val="0"/>
              </a:spcAft>
              <a:buNone/>
            </a:pPr>
            <a:endParaRPr/>
          </a:p>
          <a:p>
            <a:pPr marL="0" lvl="0" indent="0" algn="l" rtl="0">
              <a:spcBef>
                <a:spcPts val="360"/>
              </a:spcBef>
              <a:spcAft>
                <a:spcPts val="0"/>
              </a:spcAft>
              <a:buNone/>
            </a:pPr>
            <a:r>
              <a:rPr lang="en"/>
              <a:t>    Institutional policies and the evaluation of grades and credit should recognize the extraordinary burden placed on students during this time. Even in the best of cases, student dislocation and the need to change the very basic patterns of life impose challenges on our students that may have an impact their performance.</a:t>
            </a:r>
            <a:endParaRPr/>
          </a:p>
          <a:p>
            <a:pPr marL="0" lvl="0" indent="0" algn="l" rtl="0">
              <a:spcBef>
                <a:spcPts val="360"/>
              </a:spcBef>
              <a:spcAft>
                <a:spcPts val="0"/>
              </a:spcAft>
              <a:buNone/>
            </a:pPr>
            <a:r>
              <a:rPr lang="en"/>
              <a:t>    Institutional policies and practices should recognize that traditional inequities are exacerbated in the current crisis and that “equal” treatment of students’ transcripts is unlikely to result in “equitable” outcomes.</a:t>
            </a:r>
            <a:endParaRPr/>
          </a:p>
          <a:p>
            <a:pPr marL="0" lvl="0" indent="0" algn="l" rtl="0">
              <a:spcBef>
                <a:spcPts val="360"/>
              </a:spcBef>
              <a:spcAft>
                <a:spcPts val="0"/>
              </a:spcAft>
              <a:buNone/>
            </a:pPr>
            <a:r>
              <a:rPr lang="en"/>
              <a:t>    Institutional policies and practices should, therefore, be as holistic as possible, taking into account the range of situational and behavioral circumstances in which our students find themselves.</a:t>
            </a:r>
            <a:endParaRPr/>
          </a:p>
          <a:p>
            <a:pPr marL="0" lvl="0" indent="0" algn="l" rtl="0">
              <a:spcBef>
                <a:spcPts val="360"/>
              </a:spcBef>
              <a:spcAft>
                <a:spcPts val="0"/>
              </a:spcAft>
              <a:buNone/>
            </a:pPr>
            <a:r>
              <a:rPr lang="en"/>
              <a:t>    Institutional policies should, wherever practicable, provide flexibility in the timely reporting of grades and other markers of achievement, understanding that the dislocations mentioned above are also present for faculty, staff, and others.</a:t>
            </a:r>
            <a:endParaRPr/>
          </a:p>
          <a:p>
            <a:pPr marL="0" lvl="0" indent="0" algn="l" rtl="0">
              <a:spcBef>
                <a:spcPts val="360"/>
              </a:spcBef>
              <a:spcAft>
                <a:spcPts val="0"/>
              </a:spcAft>
              <a:buNone/>
            </a:pPr>
            <a:r>
              <a:rPr lang="en"/>
              <a:t>    Institutional policies should aim for complete transparency. The circumstances under which credits and or grades are accepted and not accepted should be clear and publicly stated in accessible, specific, and easy to understand terms. The rationale for these policies should be made equally clear and transparent.</a:t>
            </a:r>
            <a:endParaRPr/>
          </a:p>
          <a:p>
            <a:pPr marL="0" lvl="0" indent="0" algn="l" rtl="0">
              <a:spcBef>
                <a:spcPts val="360"/>
              </a:spcBef>
              <a:spcAft>
                <a:spcPts val="0"/>
              </a:spcAft>
              <a:buNone/>
            </a:pPr>
            <a:r>
              <a:rPr lang="en"/>
              <a:t>    This transparency should extend inside as well as outside the institution. Institutional policies that respond to this unprecedented and unique situation should be broadly communicated and disseminated within institutions. At a time when telework has become the norm, it is in the collective best interest of higher education that each student-facing employee understands new and existing policies. </a:t>
            </a:r>
            <a:endParaRPr/>
          </a:p>
          <a:p>
            <a:pPr marL="0" lvl="0" indent="0" algn="l" rtl="0">
              <a:spcBef>
                <a:spcPts val="360"/>
              </a:spcBef>
              <a:spcAft>
                <a:spcPts val="0"/>
              </a:spcAft>
              <a:buNone/>
            </a:pPr>
            <a:r>
              <a:rPr lang="en"/>
              <a:t>    Institutional decision-making regarding individual students should be swift and definitive. Students and their families need clear, timely information on which to make decisions.</a:t>
            </a:r>
            <a:endParaRPr/>
          </a:p>
          <a:p>
            <a:pPr marL="0" lvl="0" indent="0" algn="l" rtl="0">
              <a:spcBef>
                <a:spcPts val="360"/>
              </a:spcBef>
              <a:spcAft>
                <a:spcPts val="0"/>
              </a:spcAft>
              <a:buNone/>
            </a:pPr>
            <a:r>
              <a:rPr lang="en"/>
              <a:t>    Institutions should clarify their policies as soon as possible. Students and families are making decisions now about, for example, whether to take courses pass/fail, whether to enroll in non-traditional coursework to fill gaps in their curricula, and whether to accept partial credit for coursework already underway. Uncertainty can only exacerbate the stress students are experiencing and could, in the end, harm students who make decisions today that might not serve them tomorrow.</a:t>
            </a:r>
            <a:endParaRPr/>
          </a:p>
        </p:txBody>
      </p:sp>
      <p:sp>
        <p:nvSpPr>
          <p:cNvPr id="180" name="Google Shape;180;ge21a648979_2_11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ASCCC Academic Academy 2020</a:t>
            </a:r>
            <a:endParaRPr/>
          </a:p>
        </p:txBody>
      </p:sp>
      <p:sp>
        <p:nvSpPr>
          <p:cNvPr id="181" name="Google Shape;181;ge21a648979_2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5647765" y="377190"/>
            <a:ext cx="3200399" cy="4389120"/>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SzPts val="1100"/>
              <a:buNone/>
              <a:defRPr sz="3300">
                <a:solidFill>
                  <a:schemeClr val="lt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spTree>
      <p:nvGrpSpPr>
        <p:cNvPr id="1" name="Shape 56"/>
        <p:cNvGrpSpPr/>
        <p:nvPr/>
      </p:nvGrpSpPr>
      <p:grpSpPr>
        <a:xfrm>
          <a:off x="0" y="0"/>
          <a:ext cx="0" cy="0"/>
          <a:chOff x="0" y="0"/>
          <a:chExt cx="0" cy="0"/>
        </a:xfrm>
      </p:grpSpPr>
      <p:pic>
        <p:nvPicPr>
          <p:cNvPr id="57" name="Google Shape;57;p15"/>
          <p:cNvPicPr preferRelativeResize="0"/>
          <p:nvPr/>
        </p:nvPicPr>
        <p:blipFill rotWithShape="1">
          <a:blip r:embed="rId2">
            <a:alphaModFix/>
          </a:blip>
          <a:srcRect/>
          <a:stretch/>
        </p:blipFill>
        <p:spPr>
          <a:xfrm>
            <a:off x="15479" y="1191"/>
            <a:ext cx="3006328" cy="5192315"/>
          </a:xfrm>
          <a:prstGeom prst="rect">
            <a:avLst/>
          </a:prstGeom>
          <a:noFill/>
          <a:ln>
            <a:noFill/>
          </a:ln>
          <a:effectLst>
            <a:outerShdw blurRad="190500" dist="38100" algn="l" rotWithShape="0">
              <a:srgbClr val="000000">
                <a:alpha val="40000"/>
              </a:srgbClr>
            </a:outerShdw>
          </a:effectLst>
        </p:spPr>
      </p:pic>
      <p:sp>
        <p:nvSpPr>
          <p:cNvPr id="58" name="Google Shape;58;p15"/>
          <p:cNvSpPr/>
          <p:nvPr/>
        </p:nvSpPr>
        <p:spPr>
          <a:xfrm>
            <a:off x="-16669" y="847725"/>
            <a:ext cx="3053954" cy="3464719"/>
          </a:xfrm>
          <a:prstGeom prst="rect">
            <a:avLst/>
          </a:prstGeom>
          <a:solidFill>
            <a:schemeClr val="lt2"/>
          </a:solidFill>
          <a:ln>
            <a:noFill/>
          </a:ln>
          <a:effectLst>
            <a:outerShdw blurRad="393700" sx="1000" sy="1000" algn="ctr" rotWithShape="0">
              <a:schemeClr val="dk2"/>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 name="Google Shape;59;p15"/>
          <p:cNvSpPr/>
          <p:nvPr/>
        </p:nvSpPr>
        <p:spPr>
          <a:xfrm>
            <a:off x="8633222" y="-27385"/>
            <a:ext cx="510778" cy="5170885"/>
          </a:xfrm>
          <a:prstGeom prst="rect">
            <a:avLst/>
          </a:prstGeom>
          <a:solidFill>
            <a:schemeClr val="dk1"/>
          </a:solidFill>
          <a:ln>
            <a:noFill/>
          </a:ln>
          <a:effectLst>
            <a:outerShdw blurRad="190500" dist="38100" dir="10800000" sx="101000" sy="101000" algn="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0" name="Google Shape;60;p15"/>
          <p:cNvPicPr preferRelativeResize="0"/>
          <p:nvPr/>
        </p:nvPicPr>
        <p:blipFill rotWithShape="1">
          <a:blip r:embed="rId3">
            <a:alphaModFix/>
          </a:blip>
          <a:srcRect/>
          <a:stretch/>
        </p:blipFill>
        <p:spPr>
          <a:xfrm>
            <a:off x="3242072" y="4782741"/>
            <a:ext cx="258365" cy="258365"/>
          </a:xfrm>
          <a:prstGeom prst="rect">
            <a:avLst/>
          </a:prstGeom>
          <a:noFill/>
          <a:ln>
            <a:noFill/>
          </a:ln>
        </p:spPr>
      </p:pic>
      <p:sp>
        <p:nvSpPr>
          <p:cNvPr id="61" name="Google Shape;61;p15"/>
          <p:cNvSpPr txBox="1">
            <a:spLocks noGrp="1"/>
          </p:cNvSpPr>
          <p:nvPr>
            <p:ph type="title"/>
          </p:nvPr>
        </p:nvSpPr>
        <p:spPr>
          <a:xfrm>
            <a:off x="185351" y="1001318"/>
            <a:ext cx="2687596" cy="1208996"/>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SzPts val="1100"/>
              <a:buNone/>
              <a:defRPr sz="2700">
                <a:solidFill>
                  <a:schemeClr val="dk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62" name="Google Shape;62;p15"/>
          <p:cNvSpPr txBox="1">
            <a:spLocks noGrp="1"/>
          </p:cNvSpPr>
          <p:nvPr>
            <p:ph type="body" idx="1"/>
          </p:nvPr>
        </p:nvSpPr>
        <p:spPr>
          <a:xfrm>
            <a:off x="3270569" y="834081"/>
            <a:ext cx="5004486" cy="3818808"/>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404040"/>
              </a:buClr>
              <a:buSzPts val="1800"/>
              <a:buFont typeface="Arial"/>
              <a:buNone/>
              <a:defRPr sz="1800"/>
            </a:lvl1pPr>
            <a:lvl2pPr marL="914400" lvl="1" indent="-336550" algn="l">
              <a:lnSpc>
                <a:spcPct val="90000"/>
              </a:lnSpc>
              <a:spcBef>
                <a:spcPts val="400"/>
              </a:spcBef>
              <a:spcAft>
                <a:spcPts val="0"/>
              </a:spcAft>
              <a:buClr>
                <a:srgbClr val="404040"/>
              </a:buClr>
              <a:buSzPts val="1700"/>
              <a:buChar char="•"/>
              <a:defRPr sz="1700"/>
            </a:lvl2pPr>
            <a:lvl3pPr marL="1371600" lvl="2" indent="-323850" algn="l">
              <a:lnSpc>
                <a:spcPct val="90000"/>
              </a:lnSpc>
              <a:spcBef>
                <a:spcPts val="400"/>
              </a:spcBef>
              <a:spcAft>
                <a:spcPts val="0"/>
              </a:spcAft>
              <a:buClr>
                <a:srgbClr val="404040"/>
              </a:buClr>
              <a:buSzPts val="1500"/>
              <a:buChar char="•"/>
              <a:defRPr sz="1500"/>
            </a:lvl3pPr>
            <a:lvl4pPr marL="1828800" lvl="3" indent="-317500" algn="l">
              <a:lnSpc>
                <a:spcPct val="90000"/>
              </a:lnSpc>
              <a:spcBef>
                <a:spcPts val="400"/>
              </a:spcBef>
              <a:spcAft>
                <a:spcPts val="0"/>
              </a:spcAft>
              <a:buClr>
                <a:srgbClr val="404040"/>
              </a:buClr>
              <a:buSzPts val="1400"/>
              <a:buChar char="•"/>
              <a:defRPr sz="1400"/>
            </a:lvl4pPr>
            <a:lvl5pPr marL="2286000" lvl="4" indent="-323850" algn="l">
              <a:lnSpc>
                <a:spcPct val="90000"/>
              </a:lnSpc>
              <a:spcBef>
                <a:spcPts val="400"/>
              </a:spcBef>
              <a:spcAft>
                <a:spcPts val="0"/>
              </a:spcAft>
              <a:buClr>
                <a:srgbClr val="404040"/>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3" name="Google Shape;63;p15"/>
          <p:cNvSpPr txBox="1">
            <a:spLocks noGrp="1"/>
          </p:cNvSpPr>
          <p:nvPr>
            <p:ph type="body" idx="2"/>
          </p:nvPr>
        </p:nvSpPr>
        <p:spPr>
          <a:xfrm>
            <a:off x="185351" y="2210314"/>
            <a:ext cx="2687596" cy="1931868"/>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accent4"/>
              </a:buClr>
              <a:buSzPts val="2000"/>
              <a:buNone/>
              <a:defRPr sz="2000">
                <a:solidFill>
                  <a:schemeClr val="accent4"/>
                </a:solidFill>
              </a:defRPr>
            </a:lvl1pPr>
            <a:lvl2pPr marL="914400" lvl="1" indent="-228600" algn="l">
              <a:lnSpc>
                <a:spcPct val="90000"/>
              </a:lnSpc>
              <a:spcBef>
                <a:spcPts val="400"/>
              </a:spcBef>
              <a:spcAft>
                <a:spcPts val="0"/>
              </a:spcAft>
              <a:buClr>
                <a:srgbClr val="404040"/>
              </a:buClr>
              <a:buSzPts val="1100"/>
              <a:buNone/>
              <a:defRPr sz="1100"/>
            </a:lvl2pPr>
            <a:lvl3pPr marL="1371600" lvl="2" indent="-228600" algn="l">
              <a:lnSpc>
                <a:spcPct val="90000"/>
              </a:lnSpc>
              <a:spcBef>
                <a:spcPts val="400"/>
              </a:spcBef>
              <a:spcAft>
                <a:spcPts val="0"/>
              </a:spcAft>
              <a:buClr>
                <a:srgbClr val="404040"/>
              </a:buClr>
              <a:buSzPts val="900"/>
              <a:buNone/>
              <a:defRPr sz="900"/>
            </a:lvl3pPr>
            <a:lvl4pPr marL="1828800" lvl="3" indent="-228600" algn="l">
              <a:lnSpc>
                <a:spcPct val="90000"/>
              </a:lnSpc>
              <a:spcBef>
                <a:spcPts val="400"/>
              </a:spcBef>
              <a:spcAft>
                <a:spcPts val="0"/>
              </a:spcAft>
              <a:buClr>
                <a:srgbClr val="404040"/>
              </a:buClr>
              <a:buSzPts val="800"/>
              <a:buNone/>
              <a:defRPr sz="800"/>
            </a:lvl4pPr>
            <a:lvl5pPr marL="2286000" lvl="4" indent="-228600" algn="l">
              <a:lnSpc>
                <a:spcPct val="90000"/>
              </a:lnSpc>
              <a:spcBef>
                <a:spcPts val="400"/>
              </a:spcBef>
              <a:spcAft>
                <a:spcPts val="0"/>
              </a:spcAft>
              <a:buClr>
                <a:srgbClr val="404040"/>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4" name="Google Shape;64;p15"/>
          <p:cNvSpPr txBox="1">
            <a:spLocks noGrp="1"/>
          </p:cNvSpPr>
          <p:nvPr>
            <p:ph type="sldNum" idx="12"/>
          </p:nvPr>
        </p:nvSpPr>
        <p:spPr>
          <a:xfrm>
            <a:off x="7417594" y="4767263"/>
            <a:ext cx="857250" cy="276225"/>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65"/>
        <p:cNvGrpSpPr/>
        <p:nvPr/>
      </p:nvGrpSpPr>
      <p:grpSpPr>
        <a:xfrm>
          <a:off x="0" y="0"/>
          <a:ext cx="0" cy="0"/>
          <a:chOff x="0" y="0"/>
          <a:chExt cx="0" cy="0"/>
        </a:xfrm>
      </p:grpSpPr>
      <p:sp>
        <p:nvSpPr>
          <p:cNvPr id="66" name="Google Shape;66;p16"/>
          <p:cNvSpPr/>
          <p:nvPr/>
        </p:nvSpPr>
        <p:spPr>
          <a:xfrm>
            <a:off x="0" y="0"/>
            <a:ext cx="695325" cy="5143500"/>
          </a:xfrm>
          <a:prstGeom prst="rect">
            <a:avLst/>
          </a:prstGeom>
          <a:solidFill>
            <a:schemeClr val="dk1"/>
          </a:solidFill>
          <a:ln>
            <a:noFill/>
          </a:ln>
          <a:effectLst>
            <a:outerShdw blurRad="190500" dist="381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7" name="Google Shape;67;p16"/>
          <p:cNvPicPr preferRelativeResize="0"/>
          <p:nvPr/>
        </p:nvPicPr>
        <p:blipFill rotWithShape="1">
          <a:blip r:embed="rId2">
            <a:alphaModFix/>
          </a:blip>
          <a:srcRect/>
          <a:stretch/>
        </p:blipFill>
        <p:spPr>
          <a:xfrm>
            <a:off x="926306" y="4782741"/>
            <a:ext cx="258366" cy="258365"/>
          </a:xfrm>
          <a:prstGeom prst="rect">
            <a:avLst/>
          </a:prstGeom>
          <a:noFill/>
          <a:ln>
            <a:noFill/>
          </a:ln>
        </p:spPr>
      </p:pic>
      <p:sp>
        <p:nvSpPr>
          <p:cNvPr id="68" name="Google Shape;68;p16"/>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700">
                <a:solidFill>
                  <a:schemeClr val="accent4"/>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69" name="Google Shape;69;p16"/>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 name="Google Shape;70;p16"/>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71"/>
        <p:cNvGrpSpPr/>
        <p:nvPr/>
      </p:nvGrpSpPr>
      <p:grpSpPr>
        <a:xfrm>
          <a:off x="0" y="0"/>
          <a:ext cx="0" cy="0"/>
          <a:chOff x="0" y="0"/>
          <a:chExt cx="0" cy="0"/>
        </a:xfrm>
      </p:grpSpPr>
      <p:sp>
        <p:nvSpPr>
          <p:cNvPr id="72" name="Google Shape;72;p17"/>
          <p:cNvSpPr/>
          <p:nvPr/>
        </p:nvSpPr>
        <p:spPr>
          <a:xfrm>
            <a:off x="0" y="0"/>
            <a:ext cx="695325" cy="5143500"/>
          </a:xfrm>
          <a:prstGeom prst="rect">
            <a:avLst/>
          </a:prstGeom>
          <a:solidFill>
            <a:schemeClr val="dk1"/>
          </a:solidFill>
          <a:ln>
            <a:noFill/>
          </a:ln>
          <a:effectLst>
            <a:outerShdw blurRad="190500" dist="381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3" name="Google Shape;73;p17"/>
          <p:cNvPicPr preferRelativeResize="0"/>
          <p:nvPr/>
        </p:nvPicPr>
        <p:blipFill rotWithShape="1">
          <a:blip r:embed="rId2">
            <a:alphaModFix/>
          </a:blip>
          <a:srcRect/>
          <a:stretch/>
        </p:blipFill>
        <p:spPr>
          <a:xfrm>
            <a:off x="937022" y="4782741"/>
            <a:ext cx="258365" cy="258365"/>
          </a:xfrm>
          <a:prstGeom prst="rect">
            <a:avLst/>
          </a:prstGeom>
          <a:noFill/>
          <a:ln>
            <a:noFill/>
          </a:ln>
        </p:spPr>
      </p:pic>
      <p:sp>
        <p:nvSpPr>
          <p:cNvPr id="74" name="Google Shape;74;p17"/>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700">
                <a:solidFill>
                  <a:schemeClr val="accent4"/>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75" name="Google Shape;75;p17"/>
          <p:cNvSpPr txBox="1">
            <a:spLocks noGrp="1"/>
          </p:cNvSpPr>
          <p:nvPr>
            <p:ph type="body" idx="1"/>
          </p:nvPr>
        </p:nvSpPr>
        <p:spPr>
          <a:xfrm>
            <a:off x="958238" y="1348740"/>
            <a:ext cx="3691903"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6" name="Google Shape;76;p17"/>
          <p:cNvSpPr txBox="1">
            <a:spLocks noGrp="1"/>
          </p:cNvSpPr>
          <p:nvPr>
            <p:ph type="body" idx="2"/>
          </p:nvPr>
        </p:nvSpPr>
        <p:spPr>
          <a:xfrm>
            <a:off x="4791194" y="1348740"/>
            <a:ext cx="3711661"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pic>
        <p:nvPicPr>
          <p:cNvPr id="79" name="Google Shape;79;p18"/>
          <p:cNvPicPr preferRelativeResize="0"/>
          <p:nvPr/>
        </p:nvPicPr>
        <p:blipFill rotWithShape="1">
          <a:blip r:embed="rId2">
            <a:alphaModFix/>
          </a:blip>
          <a:srcRect/>
          <a:stretch/>
        </p:blipFill>
        <p:spPr>
          <a:xfrm>
            <a:off x="631031" y="4782741"/>
            <a:ext cx="258366" cy="258365"/>
          </a:xfrm>
          <a:prstGeom prst="rect">
            <a:avLst/>
          </a:prstGeom>
          <a:noFill/>
          <a:ln>
            <a:noFill/>
          </a:ln>
        </p:spPr>
      </p:pic>
      <p:sp>
        <p:nvSpPr>
          <p:cNvPr id="80" name="Google Shape;80;p18"/>
          <p:cNvSpPr txBox="1">
            <a:spLocks noGrp="1"/>
          </p:cNvSpPr>
          <p:nvPr>
            <p:ph type="sldNum" idx="12"/>
          </p:nvPr>
        </p:nvSpPr>
        <p:spPr>
          <a:xfrm>
            <a:off x="7723585" y="4767263"/>
            <a:ext cx="791765"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a:solidFill>
                  <a:srgbClr val="7F7F7F"/>
                </a:solidFill>
                <a:latin typeface="Arial"/>
                <a:ea typeface="Arial"/>
                <a:cs typeface="Arial"/>
                <a:sym typeface="Arial"/>
              </a:defRPr>
            </a:lvl1pPr>
            <a:lvl2pPr marL="0" marR="0" lvl="1" indent="0" algn="r">
              <a:spcBef>
                <a:spcPts val="0"/>
              </a:spcBef>
              <a:spcAft>
                <a:spcPts val="0"/>
              </a:spcAft>
              <a:buNone/>
              <a:defRPr sz="900">
                <a:solidFill>
                  <a:srgbClr val="7F7F7F"/>
                </a:solidFill>
                <a:latin typeface="Arial"/>
                <a:ea typeface="Arial"/>
                <a:cs typeface="Arial"/>
                <a:sym typeface="Arial"/>
              </a:defRPr>
            </a:lvl2pPr>
            <a:lvl3pPr marL="0" marR="0" lvl="2" indent="0" algn="r">
              <a:spcBef>
                <a:spcPts val="0"/>
              </a:spcBef>
              <a:spcAft>
                <a:spcPts val="0"/>
              </a:spcAft>
              <a:buNone/>
              <a:defRPr sz="900">
                <a:solidFill>
                  <a:srgbClr val="7F7F7F"/>
                </a:solidFill>
                <a:latin typeface="Arial"/>
                <a:ea typeface="Arial"/>
                <a:cs typeface="Arial"/>
                <a:sym typeface="Arial"/>
              </a:defRPr>
            </a:lvl3pPr>
            <a:lvl4pPr marL="0" marR="0" lvl="3" indent="0" algn="r">
              <a:spcBef>
                <a:spcPts val="0"/>
              </a:spcBef>
              <a:spcAft>
                <a:spcPts val="0"/>
              </a:spcAft>
              <a:buNone/>
              <a:defRPr sz="900">
                <a:solidFill>
                  <a:srgbClr val="7F7F7F"/>
                </a:solidFill>
                <a:latin typeface="Arial"/>
                <a:ea typeface="Arial"/>
                <a:cs typeface="Arial"/>
                <a:sym typeface="Arial"/>
              </a:defRPr>
            </a:lvl4pPr>
            <a:lvl5pPr marL="0" marR="0" lvl="4" indent="0" algn="r">
              <a:spcBef>
                <a:spcPts val="0"/>
              </a:spcBef>
              <a:spcAft>
                <a:spcPts val="0"/>
              </a:spcAft>
              <a:buNone/>
              <a:defRPr sz="900">
                <a:solidFill>
                  <a:srgbClr val="7F7F7F"/>
                </a:solidFill>
                <a:latin typeface="Arial"/>
                <a:ea typeface="Arial"/>
                <a:cs typeface="Arial"/>
                <a:sym typeface="Arial"/>
              </a:defRPr>
            </a:lvl5pPr>
            <a:lvl6pPr marL="0" marR="0" lvl="5" indent="0" algn="r">
              <a:spcBef>
                <a:spcPts val="0"/>
              </a:spcBef>
              <a:spcAft>
                <a:spcPts val="0"/>
              </a:spcAft>
              <a:buNone/>
              <a:defRPr sz="900">
                <a:solidFill>
                  <a:srgbClr val="7F7F7F"/>
                </a:solidFill>
                <a:latin typeface="Arial"/>
                <a:ea typeface="Arial"/>
                <a:cs typeface="Arial"/>
                <a:sym typeface="Arial"/>
              </a:defRPr>
            </a:lvl6pPr>
            <a:lvl7pPr marL="0" marR="0" lvl="6" indent="0" algn="r">
              <a:spcBef>
                <a:spcPts val="0"/>
              </a:spcBef>
              <a:spcAft>
                <a:spcPts val="0"/>
              </a:spcAft>
              <a:buNone/>
              <a:defRPr sz="900">
                <a:solidFill>
                  <a:srgbClr val="7F7F7F"/>
                </a:solidFill>
                <a:latin typeface="Arial"/>
                <a:ea typeface="Arial"/>
                <a:cs typeface="Arial"/>
                <a:sym typeface="Arial"/>
              </a:defRPr>
            </a:lvl7pPr>
            <a:lvl8pPr marL="0" marR="0" lvl="7" indent="0" algn="r">
              <a:spcBef>
                <a:spcPts val="0"/>
              </a:spcBef>
              <a:spcAft>
                <a:spcPts val="0"/>
              </a:spcAft>
              <a:buNone/>
              <a:defRPr sz="900">
                <a:solidFill>
                  <a:srgbClr val="7F7F7F"/>
                </a:solidFill>
                <a:latin typeface="Arial"/>
                <a:ea typeface="Arial"/>
                <a:cs typeface="Arial"/>
                <a:sym typeface="Arial"/>
              </a:defRPr>
            </a:lvl8pPr>
            <a:lvl9pPr marL="0" marR="0" lvl="8" indent="0" algn="r">
              <a:spcBef>
                <a:spcPts val="0"/>
              </a:spcBef>
              <a:spcAft>
                <a:spcPts val="0"/>
              </a:spcAft>
              <a:buNone/>
              <a:defRPr sz="90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81"/>
        <p:cNvGrpSpPr/>
        <p:nvPr/>
      </p:nvGrpSpPr>
      <p:grpSpPr>
        <a:xfrm>
          <a:off x="0" y="0"/>
          <a:ext cx="0" cy="0"/>
          <a:chOff x="0" y="0"/>
          <a:chExt cx="0" cy="0"/>
        </a:xfrm>
      </p:grpSpPr>
      <p:sp>
        <p:nvSpPr>
          <p:cNvPr id="82" name="Google Shape;82;p19"/>
          <p:cNvSpPr/>
          <p:nvPr/>
        </p:nvSpPr>
        <p:spPr>
          <a:xfrm>
            <a:off x="0" y="0"/>
            <a:ext cx="9144000" cy="1766887"/>
          </a:xfrm>
          <a:prstGeom prst="rect">
            <a:avLst/>
          </a:prstGeom>
          <a:solidFill>
            <a:schemeClr val="dk2"/>
          </a:solidFill>
          <a:ln>
            <a:noFill/>
          </a:ln>
          <a:effectLst>
            <a:outerShdw blurRad="228600" dist="63500" dir="5400000" algn="t" rotWithShape="0">
              <a:srgbClr val="000000">
                <a:alpha val="34901"/>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83" name="Google Shape;83;p19"/>
          <p:cNvPicPr preferRelativeResize="0"/>
          <p:nvPr/>
        </p:nvPicPr>
        <p:blipFill rotWithShape="1">
          <a:blip r:embed="rId2">
            <a:alphaModFix/>
          </a:blip>
          <a:srcRect/>
          <a:stretch/>
        </p:blipFill>
        <p:spPr>
          <a:xfrm>
            <a:off x="-9525" y="4547"/>
            <a:ext cx="1902860" cy="1762340"/>
          </a:xfrm>
          <a:prstGeom prst="rect">
            <a:avLst/>
          </a:prstGeom>
          <a:noFill/>
          <a:ln>
            <a:noFill/>
          </a:ln>
        </p:spPr>
      </p:pic>
      <p:pic>
        <p:nvPicPr>
          <p:cNvPr id="84" name="Google Shape;84;p19"/>
          <p:cNvPicPr preferRelativeResize="0"/>
          <p:nvPr/>
        </p:nvPicPr>
        <p:blipFill rotWithShape="1">
          <a:blip r:embed="rId3">
            <a:alphaModFix/>
          </a:blip>
          <a:srcRect/>
          <a:stretch/>
        </p:blipFill>
        <p:spPr>
          <a:xfrm>
            <a:off x="622697" y="4782741"/>
            <a:ext cx="258365" cy="258365"/>
          </a:xfrm>
          <a:prstGeom prst="rect">
            <a:avLst/>
          </a:prstGeom>
          <a:noFill/>
          <a:ln>
            <a:noFill/>
          </a:ln>
        </p:spPr>
      </p:pic>
      <p:sp>
        <p:nvSpPr>
          <p:cNvPr id="85" name="Google Shape;85;p19"/>
          <p:cNvSpPr txBox="1">
            <a:spLocks noGrp="1"/>
          </p:cNvSpPr>
          <p:nvPr>
            <p:ph type="title"/>
          </p:nvPr>
        </p:nvSpPr>
        <p:spPr>
          <a:xfrm>
            <a:off x="1920239" y="302559"/>
            <a:ext cx="6595109" cy="1264326"/>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700">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86" name="Google Shape;86;p19"/>
          <p:cNvSpPr txBox="1">
            <a:spLocks noGrp="1"/>
          </p:cNvSpPr>
          <p:nvPr>
            <p:ph type="body" idx="1"/>
          </p:nvPr>
        </p:nvSpPr>
        <p:spPr>
          <a:xfrm>
            <a:off x="622496" y="1996926"/>
            <a:ext cx="7892854" cy="2677064"/>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404040"/>
              </a:buClr>
              <a:buSzPts val="1800"/>
              <a:buFont typeface="Arial"/>
              <a:buNone/>
              <a:defRPr sz="1800"/>
            </a:lvl1pPr>
            <a:lvl2pPr marL="914400" lvl="1" indent="-342900" algn="l">
              <a:lnSpc>
                <a:spcPct val="90000"/>
              </a:lnSpc>
              <a:spcBef>
                <a:spcPts val="400"/>
              </a:spcBef>
              <a:spcAft>
                <a:spcPts val="0"/>
              </a:spcAft>
              <a:buClr>
                <a:srgbClr val="404040"/>
              </a:buClr>
              <a:buSzPts val="1800"/>
              <a:buChar char="•"/>
              <a:defRPr sz="1800"/>
            </a:lvl2pPr>
            <a:lvl3pPr marL="1371600" lvl="2" indent="-323850" algn="l">
              <a:lnSpc>
                <a:spcPct val="90000"/>
              </a:lnSpc>
              <a:spcBef>
                <a:spcPts val="400"/>
              </a:spcBef>
              <a:spcAft>
                <a:spcPts val="0"/>
              </a:spcAft>
              <a:buClr>
                <a:srgbClr val="404040"/>
              </a:buClr>
              <a:buSzPts val="1500"/>
              <a:buChar char="•"/>
              <a:defRPr sz="1500"/>
            </a:lvl3pPr>
            <a:lvl4pPr marL="1828800" lvl="3" indent="-317500" algn="l">
              <a:lnSpc>
                <a:spcPct val="90000"/>
              </a:lnSpc>
              <a:spcBef>
                <a:spcPts val="400"/>
              </a:spcBef>
              <a:spcAft>
                <a:spcPts val="0"/>
              </a:spcAft>
              <a:buClr>
                <a:srgbClr val="404040"/>
              </a:buClr>
              <a:buSzPts val="1400"/>
              <a:buChar char="•"/>
              <a:defRPr sz="1400"/>
            </a:lvl4pPr>
            <a:lvl5pPr marL="2286000" lvl="4" indent="-323850" algn="l">
              <a:lnSpc>
                <a:spcPct val="90000"/>
              </a:lnSpc>
              <a:spcBef>
                <a:spcPts val="400"/>
              </a:spcBef>
              <a:spcAft>
                <a:spcPts val="0"/>
              </a:spcAft>
              <a:buClr>
                <a:srgbClr val="404040"/>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87" name="Google Shape;87;p19"/>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a:solidFill>
                  <a:srgbClr val="7F7F7F"/>
                </a:solidFill>
                <a:latin typeface="Arial"/>
                <a:ea typeface="Arial"/>
                <a:cs typeface="Arial"/>
                <a:sym typeface="Arial"/>
              </a:defRPr>
            </a:lvl1pPr>
            <a:lvl2pPr marL="0" marR="0" lvl="1" indent="0" algn="r">
              <a:spcBef>
                <a:spcPts val="0"/>
              </a:spcBef>
              <a:spcAft>
                <a:spcPts val="0"/>
              </a:spcAft>
              <a:buNone/>
              <a:defRPr sz="900">
                <a:solidFill>
                  <a:srgbClr val="7F7F7F"/>
                </a:solidFill>
                <a:latin typeface="Arial"/>
                <a:ea typeface="Arial"/>
                <a:cs typeface="Arial"/>
                <a:sym typeface="Arial"/>
              </a:defRPr>
            </a:lvl2pPr>
            <a:lvl3pPr marL="0" marR="0" lvl="2" indent="0" algn="r">
              <a:spcBef>
                <a:spcPts val="0"/>
              </a:spcBef>
              <a:spcAft>
                <a:spcPts val="0"/>
              </a:spcAft>
              <a:buNone/>
              <a:defRPr sz="900">
                <a:solidFill>
                  <a:srgbClr val="7F7F7F"/>
                </a:solidFill>
                <a:latin typeface="Arial"/>
                <a:ea typeface="Arial"/>
                <a:cs typeface="Arial"/>
                <a:sym typeface="Arial"/>
              </a:defRPr>
            </a:lvl3pPr>
            <a:lvl4pPr marL="0" marR="0" lvl="3" indent="0" algn="r">
              <a:spcBef>
                <a:spcPts val="0"/>
              </a:spcBef>
              <a:spcAft>
                <a:spcPts val="0"/>
              </a:spcAft>
              <a:buNone/>
              <a:defRPr sz="900">
                <a:solidFill>
                  <a:srgbClr val="7F7F7F"/>
                </a:solidFill>
                <a:latin typeface="Arial"/>
                <a:ea typeface="Arial"/>
                <a:cs typeface="Arial"/>
                <a:sym typeface="Arial"/>
              </a:defRPr>
            </a:lvl4pPr>
            <a:lvl5pPr marL="0" marR="0" lvl="4" indent="0" algn="r">
              <a:spcBef>
                <a:spcPts val="0"/>
              </a:spcBef>
              <a:spcAft>
                <a:spcPts val="0"/>
              </a:spcAft>
              <a:buNone/>
              <a:defRPr sz="900">
                <a:solidFill>
                  <a:srgbClr val="7F7F7F"/>
                </a:solidFill>
                <a:latin typeface="Arial"/>
                <a:ea typeface="Arial"/>
                <a:cs typeface="Arial"/>
                <a:sym typeface="Arial"/>
              </a:defRPr>
            </a:lvl5pPr>
            <a:lvl6pPr marL="0" marR="0" lvl="5" indent="0" algn="r">
              <a:spcBef>
                <a:spcPts val="0"/>
              </a:spcBef>
              <a:spcAft>
                <a:spcPts val="0"/>
              </a:spcAft>
              <a:buNone/>
              <a:defRPr sz="900">
                <a:solidFill>
                  <a:srgbClr val="7F7F7F"/>
                </a:solidFill>
                <a:latin typeface="Arial"/>
                <a:ea typeface="Arial"/>
                <a:cs typeface="Arial"/>
                <a:sym typeface="Arial"/>
              </a:defRPr>
            </a:lvl6pPr>
            <a:lvl7pPr marL="0" marR="0" lvl="6" indent="0" algn="r">
              <a:spcBef>
                <a:spcPts val="0"/>
              </a:spcBef>
              <a:spcAft>
                <a:spcPts val="0"/>
              </a:spcAft>
              <a:buNone/>
              <a:defRPr sz="900">
                <a:solidFill>
                  <a:srgbClr val="7F7F7F"/>
                </a:solidFill>
                <a:latin typeface="Arial"/>
                <a:ea typeface="Arial"/>
                <a:cs typeface="Arial"/>
                <a:sym typeface="Arial"/>
              </a:defRPr>
            </a:lvl7pPr>
            <a:lvl8pPr marL="0" marR="0" lvl="7" indent="0" algn="r">
              <a:spcBef>
                <a:spcPts val="0"/>
              </a:spcBef>
              <a:spcAft>
                <a:spcPts val="0"/>
              </a:spcAft>
              <a:buNone/>
              <a:defRPr sz="900">
                <a:solidFill>
                  <a:srgbClr val="7F7F7F"/>
                </a:solidFill>
                <a:latin typeface="Arial"/>
                <a:ea typeface="Arial"/>
                <a:cs typeface="Arial"/>
                <a:sym typeface="Arial"/>
              </a:defRPr>
            </a:lvl8pPr>
            <a:lvl9pPr marL="0" marR="0" lvl="8" indent="0" algn="r">
              <a:spcBef>
                <a:spcPts val="0"/>
              </a:spcBef>
              <a:spcAft>
                <a:spcPts val="0"/>
              </a:spcAft>
              <a:buNone/>
              <a:defRPr sz="90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spTree>
      <p:nvGrpSpPr>
        <p:cNvPr id="1" name="Shape 88"/>
        <p:cNvGrpSpPr/>
        <p:nvPr/>
      </p:nvGrpSpPr>
      <p:grpSpPr>
        <a:xfrm>
          <a:off x="0" y="0"/>
          <a:ext cx="0" cy="0"/>
          <a:chOff x="0" y="0"/>
          <a:chExt cx="0" cy="0"/>
        </a:xfrm>
      </p:grpSpPr>
      <p:pic>
        <p:nvPicPr>
          <p:cNvPr id="89" name="Google Shape;89;p20"/>
          <p:cNvPicPr preferRelativeResize="0"/>
          <p:nvPr/>
        </p:nvPicPr>
        <p:blipFill rotWithShape="1">
          <a:blip r:embed="rId2">
            <a:alphaModFix/>
          </a:blip>
          <a:srcRect/>
          <a:stretch/>
        </p:blipFill>
        <p:spPr>
          <a:xfrm>
            <a:off x="926306" y="4782741"/>
            <a:ext cx="258366" cy="258365"/>
          </a:xfrm>
          <a:prstGeom prst="rect">
            <a:avLst/>
          </a:prstGeom>
          <a:noFill/>
          <a:ln>
            <a:noFill/>
          </a:ln>
        </p:spPr>
      </p:pic>
      <p:sp>
        <p:nvSpPr>
          <p:cNvPr id="90" name="Google Shape;90;p20"/>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700">
                <a:solidFill>
                  <a:schemeClr val="accen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91" name="Google Shape;91;p20"/>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 name="Google Shape;92;p20"/>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a:solidFill>
                  <a:srgbClr val="7F7F7F"/>
                </a:solidFill>
                <a:latin typeface="Arial"/>
                <a:ea typeface="Arial"/>
                <a:cs typeface="Arial"/>
                <a:sym typeface="Arial"/>
              </a:defRPr>
            </a:lvl1pPr>
            <a:lvl2pPr marL="0" marR="0" lvl="1" indent="0" algn="r">
              <a:spcBef>
                <a:spcPts val="0"/>
              </a:spcBef>
              <a:spcAft>
                <a:spcPts val="0"/>
              </a:spcAft>
              <a:buNone/>
              <a:defRPr sz="900">
                <a:solidFill>
                  <a:srgbClr val="7F7F7F"/>
                </a:solidFill>
                <a:latin typeface="Arial"/>
                <a:ea typeface="Arial"/>
                <a:cs typeface="Arial"/>
                <a:sym typeface="Arial"/>
              </a:defRPr>
            </a:lvl2pPr>
            <a:lvl3pPr marL="0" marR="0" lvl="2" indent="0" algn="r">
              <a:spcBef>
                <a:spcPts val="0"/>
              </a:spcBef>
              <a:spcAft>
                <a:spcPts val="0"/>
              </a:spcAft>
              <a:buNone/>
              <a:defRPr sz="900">
                <a:solidFill>
                  <a:srgbClr val="7F7F7F"/>
                </a:solidFill>
                <a:latin typeface="Arial"/>
                <a:ea typeface="Arial"/>
                <a:cs typeface="Arial"/>
                <a:sym typeface="Arial"/>
              </a:defRPr>
            </a:lvl3pPr>
            <a:lvl4pPr marL="0" marR="0" lvl="3" indent="0" algn="r">
              <a:spcBef>
                <a:spcPts val="0"/>
              </a:spcBef>
              <a:spcAft>
                <a:spcPts val="0"/>
              </a:spcAft>
              <a:buNone/>
              <a:defRPr sz="900">
                <a:solidFill>
                  <a:srgbClr val="7F7F7F"/>
                </a:solidFill>
                <a:latin typeface="Arial"/>
                <a:ea typeface="Arial"/>
                <a:cs typeface="Arial"/>
                <a:sym typeface="Arial"/>
              </a:defRPr>
            </a:lvl4pPr>
            <a:lvl5pPr marL="0" marR="0" lvl="4" indent="0" algn="r">
              <a:spcBef>
                <a:spcPts val="0"/>
              </a:spcBef>
              <a:spcAft>
                <a:spcPts val="0"/>
              </a:spcAft>
              <a:buNone/>
              <a:defRPr sz="900">
                <a:solidFill>
                  <a:srgbClr val="7F7F7F"/>
                </a:solidFill>
                <a:latin typeface="Arial"/>
                <a:ea typeface="Arial"/>
                <a:cs typeface="Arial"/>
                <a:sym typeface="Arial"/>
              </a:defRPr>
            </a:lvl5pPr>
            <a:lvl6pPr marL="0" marR="0" lvl="5" indent="0" algn="r">
              <a:spcBef>
                <a:spcPts val="0"/>
              </a:spcBef>
              <a:spcAft>
                <a:spcPts val="0"/>
              </a:spcAft>
              <a:buNone/>
              <a:defRPr sz="900">
                <a:solidFill>
                  <a:srgbClr val="7F7F7F"/>
                </a:solidFill>
                <a:latin typeface="Arial"/>
                <a:ea typeface="Arial"/>
                <a:cs typeface="Arial"/>
                <a:sym typeface="Arial"/>
              </a:defRPr>
            </a:lvl6pPr>
            <a:lvl7pPr marL="0" marR="0" lvl="6" indent="0" algn="r">
              <a:spcBef>
                <a:spcPts val="0"/>
              </a:spcBef>
              <a:spcAft>
                <a:spcPts val="0"/>
              </a:spcAft>
              <a:buNone/>
              <a:defRPr sz="900">
                <a:solidFill>
                  <a:srgbClr val="7F7F7F"/>
                </a:solidFill>
                <a:latin typeface="Arial"/>
                <a:ea typeface="Arial"/>
                <a:cs typeface="Arial"/>
                <a:sym typeface="Arial"/>
              </a:defRPr>
            </a:lvl7pPr>
            <a:lvl8pPr marL="0" marR="0" lvl="7" indent="0" algn="r">
              <a:spcBef>
                <a:spcPts val="0"/>
              </a:spcBef>
              <a:spcAft>
                <a:spcPts val="0"/>
              </a:spcAft>
              <a:buNone/>
              <a:defRPr sz="900">
                <a:solidFill>
                  <a:srgbClr val="7F7F7F"/>
                </a:solidFill>
                <a:latin typeface="Arial"/>
                <a:ea typeface="Arial"/>
                <a:cs typeface="Arial"/>
                <a:sym typeface="Arial"/>
              </a:defRPr>
            </a:lvl8pPr>
            <a:lvl9pPr marL="0" marR="0" lvl="8" indent="0" algn="r">
              <a:spcBef>
                <a:spcPts val="0"/>
              </a:spcBef>
              <a:spcAft>
                <a:spcPts val="0"/>
              </a:spcAft>
              <a:buNone/>
              <a:defRPr sz="90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20"/>
          <p:cNvSpPr/>
          <p:nvPr/>
        </p:nvSpPr>
        <p:spPr>
          <a:xfrm>
            <a:off x="0" y="0"/>
            <a:ext cx="695325" cy="5143500"/>
          </a:xfrm>
          <a:prstGeom prst="rect">
            <a:avLst/>
          </a:prstGeom>
          <a:solidFill>
            <a:srgbClr val="000000"/>
          </a:solidFill>
          <a:ln>
            <a:noFill/>
          </a:ln>
          <a:effectLst>
            <a:outerShdw blurRad="190500" dist="381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ntent 2 Column Slide">
  <p:cSld name="1_Content 2 Column Slide">
    <p:spTree>
      <p:nvGrpSpPr>
        <p:cNvPr id="1" name="Shape 94"/>
        <p:cNvGrpSpPr/>
        <p:nvPr/>
      </p:nvGrpSpPr>
      <p:grpSpPr>
        <a:xfrm>
          <a:off x="0" y="0"/>
          <a:ext cx="0" cy="0"/>
          <a:chOff x="0" y="0"/>
          <a:chExt cx="0" cy="0"/>
        </a:xfrm>
      </p:grpSpPr>
      <p:pic>
        <p:nvPicPr>
          <p:cNvPr id="95" name="Google Shape;95;p21"/>
          <p:cNvPicPr preferRelativeResize="0"/>
          <p:nvPr/>
        </p:nvPicPr>
        <p:blipFill rotWithShape="1">
          <a:blip r:embed="rId2">
            <a:alphaModFix/>
          </a:blip>
          <a:srcRect/>
          <a:stretch/>
        </p:blipFill>
        <p:spPr>
          <a:xfrm>
            <a:off x="937022" y="4782741"/>
            <a:ext cx="258365" cy="258365"/>
          </a:xfrm>
          <a:prstGeom prst="rect">
            <a:avLst/>
          </a:prstGeom>
          <a:noFill/>
          <a:ln>
            <a:noFill/>
          </a:ln>
        </p:spPr>
      </p:pic>
      <p:sp>
        <p:nvSpPr>
          <p:cNvPr id="96" name="Google Shape;96;p21"/>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700">
                <a:solidFill>
                  <a:schemeClr val="accen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97" name="Google Shape;97;p21"/>
          <p:cNvSpPr txBox="1">
            <a:spLocks noGrp="1"/>
          </p:cNvSpPr>
          <p:nvPr>
            <p:ph type="body" idx="1"/>
          </p:nvPr>
        </p:nvSpPr>
        <p:spPr>
          <a:xfrm>
            <a:off x="958238" y="1348740"/>
            <a:ext cx="3691903"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21"/>
          <p:cNvSpPr txBox="1">
            <a:spLocks noGrp="1"/>
          </p:cNvSpPr>
          <p:nvPr>
            <p:ph type="body" idx="2"/>
          </p:nvPr>
        </p:nvSpPr>
        <p:spPr>
          <a:xfrm>
            <a:off x="4791194" y="1348740"/>
            <a:ext cx="3711661"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21"/>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a:solidFill>
                  <a:srgbClr val="7F7F7F"/>
                </a:solidFill>
                <a:latin typeface="Arial"/>
                <a:ea typeface="Arial"/>
                <a:cs typeface="Arial"/>
                <a:sym typeface="Arial"/>
              </a:defRPr>
            </a:lvl1pPr>
            <a:lvl2pPr marL="0" marR="0" lvl="1" indent="0" algn="r">
              <a:spcBef>
                <a:spcPts val="0"/>
              </a:spcBef>
              <a:spcAft>
                <a:spcPts val="0"/>
              </a:spcAft>
              <a:buNone/>
              <a:defRPr sz="900">
                <a:solidFill>
                  <a:srgbClr val="7F7F7F"/>
                </a:solidFill>
                <a:latin typeface="Arial"/>
                <a:ea typeface="Arial"/>
                <a:cs typeface="Arial"/>
                <a:sym typeface="Arial"/>
              </a:defRPr>
            </a:lvl2pPr>
            <a:lvl3pPr marL="0" marR="0" lvl="2" indent="0" algn="r">
              <a:spcBef>
                <a:spcPts val="0"/>
              </a:spcBef>
              <a:spcAft>
                <a:spcPts val="0"/>
              </a:spcAft>
              <a:buNone/>
              <a:defRPr sz="900">
                <a:solidFill>
                  <a:srgbClr val="7F7F7F"/>
                </a:solidFill>
                <a:latin typeface="Arial"/>
                <a:ea typeface="Arial"/>
                <a:cs typeface="Arial"/>
                <a:sym typeface="Arial"/>
              </a:defRPr>
            </a:lvl3pPr>
            <a:lvl4pPr marL="0" marR="0" lvl="3" indent="0" algn="r">
              <a:spcBef>
                <a:spcPts val="0"/>
              </a:spcBef>
              <a:spcAft>
                <a:spcPts val="0"/>
              </a:spcAft>
              <a:buNone/>
              <a:defRPr sz="900">
                <a:solidFill>
                  <a:srgbClr val="7F7F7F"/>
                </a:solidFill>
                <a:latin typeface="Arial"/>
                <a:ea typeface="Arial"/>
                <a:cs typeface="Arial"/>
                <a:sym typeface="Arial"/>
              </a:defRPr>
            </a:lvl4pPr>
            <a:lvl5pPr marL="0" marR="0" lvl="4" indent="0" algn="r">
              <a:spcBef>
                <a:spcPts val="0"/>
              </a:spcBef>
              <a:spcAft>
                <a:spcPts val="0"/>
              </a:spcAft>
              <a:buNone/>
              <a:defRPr sz="900">
                <a:solidFill>
                  <a:srgbClr val="7F7F7F"/>
                </a:solidFill>
                <a:latin typeface="Arial"/>
                <a:ea typeface="Arial"/>
                <a:cs typeface="Arial"/>
                <a:sym typeface="Arial"/>
              </a:defRPr>
            </a:lvl5pPr>
            <a:lvl6pPr marL="0" marR="0" lvl="5" indent="0" algn="r">
              <a:spcBef>
                <a:spcPts val="0"/>
              </a:spcBef>
              <a:spcAft>
                <a:spcPts val="0"/>
              </a:spcAft>
              <a:buNone/>
              <a:defRPr sz="900">
                <a:solidFill>
                  <a:srgbClr val="7F7F7F"/>
                </a:solidFill>
                <a:latin typeface="Arial"/>
                <a:ea typeface="Arial"/>
                <a:cs typeface="Arial"/>
                <a:sym typeface="Arial"/>
              </a:defRPr>
            </a:lvl6pPr>
            <a:lvl7pPr marL="0" marR="0" lvl="6" indent="0" algn="r">
              <a:spcBef>
                <a:spcPts val="0"/>
              </a:spcBef>
              <a:spcAft>
                <a:spcPts val="0"/>
              </a:spcAft>
              <a:buNone/>
              <a:defRPr sz="900">
                <a:solidFill>
                  <a:srgbClr val="7F7F7F"/>
                </a:solidFill>
                <a:latin typeface="Arial"/>
                <a:ea typeface="Arial"/>
                <a:cs typeface="Arial"/>
                <a:sym typeface="Arial"/>
              </a:defRPr>
            </a:lvl7pPr>
            <a:lvl8pPr marL="0" marR="0" lvl="7" indent="0" algn="r">
              <a:spcBef>
                <a:spcPts val="0"/>
              </a:spcBef>
              <a:spcAft>
                <a:spcPts val="0"/>
              </a:spcAft>
              <a:buNone/>
              <a:defRPr sz="900">
                <a:solidFill>
                  <a:srgbClr val="7F7F7F"/>
                </a:solidFill>
                <a:latin typeface="Arial"/>
                <a:ea typeface="Arial"/>
                <a:cs typeface="Arial"/>
                <a:sym typeface="Arial"/>
              </a:defRPr>
            </a:lvl8pPr>
            <a:lvl9pPr marL="0" marR="0" lvl="8" indent="0" algn="r">
              <a:spcBef>
                <a:spcPts val="0"/>
              </a:spcBef>
              <a:spcAft>
                <a:spcPts val="0"/>
              </a:spcAft>
              <a:buNone/>
              <a:defRPr sz="90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21"/>
          <p:cNvSpPr/>
          <p:nvPr/>
        </p:nvSpPr>
        <p:spPr>
          <a:xfrm>
            <a:off x="0" y="0"/>
            <a:ext cx="695325" cy="5143500"/>
          </a:xfrm>
          <a:prstGeom prst="rect">
            <a:avLst/>
          </a:prstGeom>
          <a:solidFill>
            <a:srgbClr val="000000"/>
          </a:solidFill>
          <a:ln>
            <a:noFill/>
          </a:ln>
          <a:effectLst>
            <a:outerShdw blurRad="190500" dist="381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101"/>
        <p:cNvGrpSpPr/>
        <p:nvPr/>
      </p:nvGrpSpPr>
      <p:grpSpPr>
        <a:xfrm>
          <a:off x="0" y="0"/>
          <a:ext cx="0" cy="0"/>
          <a:chOff x="0" y="0"/>
          <a:chExt cx="0" cy="0"/>
        </a:xfrm>
      </p:grpSpPr>
      <p:sp>
        <p:nvSpPr>
          <p:cNvPr id="102" name="Google Shape;102;p22"/>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2"/>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2"/>
          <p:cNvSpPr txBox="1">
            <a:spLocks noGrp="1"/>
          </p:cNvSpPr>
          <p:nvPr>
            <p:ph type="title"/>
          </p:nvPr>
        </p:nvSpPr>
        <p:spPr>
          <a:xfrm>
            <a:off x="819150" y="845600"/>
            <a:ext cx="7505700" cy="954600"/>
          </a:xfrm>
          <a:prstGeom prst="rect">
            <a:avLst/>
          </a:prstGeom>
        </p:spPr>
        <p:txBody>
          <a:bodyPr spcFirstLastPara="1" wrap="square" lIns="68575" tIns="34275" rIns="68575" bIns="3427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6" name="Google Shape;106;p22"/>
          <p:cNvSpPr txBox="1">
            <a:spLocks noGrp="1"/>
          </p:cNvSpPr>
          <p:nvPr>
            <p:ph type="body" idx="1"/>
          </p:nvPr>
        </p:nvSpPr>
        <p:spPr>
          <a:xfrm>
            <a:off x="819150" y="1990725"/>
            <a:ext cx="7505700" cy="2448000"/>
          </a:xfrm>
          <a:prstGeom prst="rect">
            <a:avLst/>
          </a:prstGeom>
        </p:spPr>
        <p:txBody>
          <a:bodyPr spcFirstLastPara="1" wrap="square" lIns="68575" tIns="34275" rIns="68575" bIns="34275" anchor="t" anchorCtr="0">
            <a:noAutofit/>
          </a:bodyPr>
          <a:lstStyle>
            <a:lvl1pPr marL="457200" lvl="0" indent="-342900" rtl="0">
              <a:spcBef>
                <a:spcPts val="800"/>
              </a:spcBef>
              <a:spcAft>
                <a:spcPts val="0"/>
              </a:spcAft>
              <a:buSzPts val="1800"/>
              <a:buChar char="•"/>
              <a:defRPr/>
            </a:lvl1pPr>
            <a:lvl2pPr marL="914400" lvl="1" indent="-336550" rtl="0">
              <a:spcBef>
                <a:spcPts val="400"/>
              </a:spcBef>
              <a:spcAft>
                <a:spcPts val="0"/>
              </a:spcAft>
              <a:buSzPts val="17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07" name="Google Shape;107;p22"/>
          <p:cNvSpPr txBox="1">
            <a:spLocks noGrp="1"/>
          </p:cNvSpPr>
          <p:nvPr>
            <p:ph type="sldNum" idx="12"/>
          </p:nvPr>
        </p:nvSpPr>
        <p:spPr>
          <a:xfrm>
            <a:off x="8390734" y="4543668"/>
            <a:ext cx="548700" cy="393600"/>
          </a:xfrm>
          <a:prstGeom prst="rect">
            <a:avLst/>
          </a:prstGeom>
        </p:spPr>
        <p:txBody>
          <a:bodyPr spcFirstLastPara="1" wrap="square" lIns="68575" tIns="34275" rIns="0"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958453" y="273844"/>
            <a:ext cx="7556896"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rgbClr val="008C77"/>
                </a:solidFill>
                <a:latin typeface="Palatino"/>
                <a:ea typeface="Palatino"/>
                <a:cs typeface="Palatino"/>
                <a:sym typeface="Palatino"/>
              </a:defRPr>
            </a:lvl1pPr>
            <a:lvl2pPr marR="0" lvl="1" algn="l" rtl="0">
              <a:lnSpc>
                <a:spcPct val="90000"/>
              </a:lnSpc>
              <a:spcBef>
                <a:spcPts val="0"/>
              </a:spcBef>
              <a:spcAft>
                <a:spcPts val="0"/>
              </a:spcAft>
              <a:buSzPts val="1100"/>
              <a:buNone/>
              <a:defRPr sz="3300" b="0" i="0" u="none" strike="noStrike" cap="none">
                <a:solidFill>
                  <a:srgbClr val="008C77"/>
                </a:solidFill>
                <a:latin typeface="Palatino"/>
                <a:ea typeface="Palatino"/>
                <a:cs typeface="Palatino"/>
                <a:sym typeface="Palatino"/>
              </a:defRPr>
            </a:lvl2pPr>
            <a:lvl3pPr marR="0" lvl="2" algn="l" rtl="0">
              <a:lnSpc>
                <a:spcPct val="90000"/>
              </a:lnSpc>
              <a:spcBef>
                <a:spcPts val="0"/>
              </a:spcBef>
              <a:spcAft>
                <a:spcPts val="0"/>
              </a:spcAft>
              <a:buSzPts val="1100"/>
              <a:buNone/>
              <a:defRPr sz="3300" b="0" i="0" u="none" strike="noStrike" cap="none">
                <a:solidFill>
                  <a:srgbClr val="008C77"/>
                </a:solidFill>
                <a:latin typeface="Palatino"/>
                <a:ea typeface="Palatino"/>
                <a:cs typeface="Palatino"/>
                <a:sym typeface="Palatino"/>
              </a:defRPr>
            </a:lvl3pPr>
            <a:lvl4pPr marR="0" lvl="3" algn="l" rtl="0">
              <a:lnSpc>
                <a:spcPct val="90000"/>
              </a:lnSpc>
              <a:spcBef>
                <a:spcPts val="0"/>
              </a:spcBef>
              <a:spcAft>
                <a:spcPts val="0"/>
              </a:spcAft>
              <a:buSzPts val="1100"/>
              <a:buNone/>
              <a:defRPr sz="3300" b="0" i="0" u="none" strike="noStrike" cap="none">
                <a:solidFill>
                  <a:srgbClr val="008C77"/>
                </a:solidFill>
                <a:latin typeface="Palatino"/>
                <a:ea typeface="Palatino"/>
                <a:cs typeface="Palatino"/>
                <a:sym typeface="Palatino"/>
              </a:defRPr>
            </a:lvl4pPr>
            <a:lvl5pPr marR="0" lvl="4" algn="l" rtl="0">
              <a:lnSpc>
                <a:spcPct val="90000"/>
              </a:lnSpc>
              <a:spcBef>
                <a:spcPts val="0"/>
              </a:spcBef>
              <a:spcAft>
                <a:spcPts val="0"/>
              </a:spcAft>
              <a:buSzPts val="1100"/>
              <a:buNone/>
              <a:defRPr sz="3300" b="0" i="0" u="none" strike="noStrike" cap="none">
                <a:solidFill>
                  <a:srgbClr val="008C77"/>
                </a:solidFill>
                <a:latin typeface="Palatino"/>
                <a:ea typeface="Palatino"/>
                <a:cs typeface="Palatino"/>
                <a:sym typeface="Palatino"/>
              </a:defRPr>
            </a:lvl5pPr>
            <a:lvl6pPr marR="0" lvl="5"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9pPr>
          </a:lstStyle>
          <a:p>
            <a:endParaRPr/>
          </a:p>
        </p:txBody>
      </p:sp>
      <p:sp>
        <p:nvSpPr>
          <p:cNvPr id="52" name="Google Shape;52;p13"/>
          <p:cNvSpPr txBox="1">
            <a:spLocks noGrp="1"/>
          </p:cNvSpPr>
          <p:nvPr>
            <p:ph type="body" idx="1"/>
          </p:nvPr>
        </p:nvSpPr>
        <p:spPr>
          <a:xfrm>
            <a:off x="966788" y="1369219"/>
            <a:ext cx="7548562" cy="3263504"/>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1pPr>
            <a:lvl2pPr marL="914400" marR="0" lvl="1" indent="-336550" algn="l" rtl="0">
              <a:lnSpc>
                <a:spcPct val="90000"/>
              </a:lnSpc>
              <a:spcBef>
                <a:spcPts val="400"/>
              </a:spcBef>
              <a:spcAft>
                <a:spcPts val="0"/>
              </a:spcAft>
              <a:buClr>
                <a:srgbClr val="404040"/>
              </a:buClr>
              <a:buSzPts val="1700"/>
              <a:buFont typeface="Arial"/>
              <a:buChar char="•"/>
              <a:defRPr sz="1700" b="0" i="0" u="none" strike="noStrike" cap="none">
                <a:solidFill>
                  <a:srgbClr val="404040"/>
                </a:solidFill>
                <a:latin typeface="Arial"/>
                <a:ea typeface="Arial"/>
                <a:cs typeface="Arial"/>
                <a:sym typeface="Arial"/>
              </a:defRPr>
            </a:lvl2pPr>
            <a:lvl3pPr marL="1371600" marR="0" lvl="2" indent="-323850" algn="l" rtl="0">
              <a:lnSpc>
                <a:spcPct val="90000"/>
              </a:lnSpc>
              <a:spcBef>
                <a:spcPts val="400"/>
              </a:spcBef>
              <a:spcAft>
                <a:spcPts val="0"/>
              </a:spcAft>
              <a:buClr>
                <a:srgbClr val="404040"/>
              </a:buClr>
              <a:buSzPts val="1500"/>
              <a:buFont typeface="Arial"/>
              <a:buChar char="•"/>
              <a:defRPr sz="1500" b="0" i="0" u="none" strike="noStrike" cap="none">
                <a:solidFill>
                  <a:srgbClr val="404040"/>
                </a:solidFill>
                <a:latin typeface="Arial"/>
                <a:ea typeface="Arial"/>
                <a:cs typeface="Arial"/>
                <a:sym typeface="Arial"/>
              </a:defRPr>
            </a:lvl3pPr>
            <a:lvl4pPr marL="1828800" marR="0" lvl="3"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4pPr>
            <a:lvl5pPr marL="2286000" marR="0" lvl="4"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5648325" y="377428"/>
            <a:ext cx="3200400" cy="4388644"/>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None/>
            </a:pPr>
            <a:r>
              <a:rPr lang="en" sz="1800"/>
              <a:t>Leveraging Student Services to Provide Wrap Around Support Services for Success!  </a:t>
            </a:r>
            <a:br>
              <a:rPr lang="en" sz="1800"/>
            </a:br>
            <a:br>
              <a:rPr lang="en" sz="1800"/>
            </a:br>
            <a:r>
              <a:rPr lang="en" sz="1800"/>
              <a:t>LaTonya Parker, ASCCC Area </a:t>
            </a:r>
            <a:br>
              <a:rPr lang="en" sz="1800"/>
            </a:br>
            <a:r>
              <a:rPr lang="en" sz="1800"/>
              <a:t>D Representative </a:t>
            </a:r>
            <a:br>
              <a:rPr lang="en" sz="1800"/>
            </a:br>
            <a:br>
              <a:rPr lang="en" sz="1800"/>
            </a:br>
            <a:r>
              <a:rPr lang="en" sz="1800"/>
              <a:t>Alketa Wojcik, 5C, MiraCosta College, VP- Student Services </a:t>
            </a:r>
            <a:br>
              <a:rPr lang="en" sz="1800"/>
            </a:br>
            <a:br>
              <a:rPr lang="en" sz="1800"/>
            </a:br>
            <a:r>
              <a:rPr lang="en" sz="1800"/>
              <a:t>CCCCO-   Gina Browne and Mia Keeley,</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400" dirty="0"/>
              <a:t>Early Majority, Late Majority and Laggards &amp; COVID 19 Shift</a:t>
            </a:r>
            <a:endParaRPr sz="2400" dirty="0"/>
          </a:p>
        </p:txBody>
      </p:sp>
      <p:pic>
        <p:nvPicPr>
          <p:cNvPr id="194" name="Google Shape;194;p32"/>
          <p:cNvPicPr preferRelativeResize="0">
            <a:picLocks noGrp="1"/>
          </p:cNvPicPr>
          <p:nvPr>
            <p:ph type="body" idx="1"/>
          </p:nvPr>
        </p:nvPicPr>
        <p:blipFill rotWithShape="1">
          <a:blip r:embed="rId3">
            <a:alphaModFix/>
          </a:blip>
          <a:srcRect/>
          <a:stretch/>
        </p:blipFill>
        <p:spPr>
          <a:xfrm>
            <a:off x="1584356" y="1348979"/>
            <a:ext cx="6156357" cy="3692128"/>
          </a:xfrm>
          <a:prstGeom prst="rect">
            <a:avLst/>
          </a:prstGeom>
          <a:noFill/>
          <a:ln>
            <a:noFill/>
          </a:ln>
        </p:spPr>
      </p:pic>
      <p:sp>
        <p:nvSpPr>
          <p:cNvPr id="195" name="Google Shape;195;p32"/>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10</a:t>
            </a:fld>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958237" y="273844"/>
            <a:ext cx="7823623" cy="994172"/>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400" dirty="0"/>
              <a:t>Data informed decisions around student populations served</a:t>
            </a:r>
            <a:endParaRPr sz="2400" dirty="0"/>
          </a:p>
        </p:txBody>
      </p:sp>
      <p:pic>
        <p:nvPicPr>
          <p:cNvPr id="203" name="Google Shape;203;p33"/>
          <p:cNvPicPr preferRelativeResize="0">
            <a:picLocks noGrp="1"/>
          </p:cNvPicPr>
          <p:nvPr>
            <p:ph type="body" idx="1"/>
          </p:nvPr>
        </p:nvPicPr>
        <p:blipFill rotWithShape="1">
          <a:blip r:embed="rId3">
            <a:alphaModFix/>
          </a:blip>
          <a:srcRect/>
          <a:stretch/>
        </p:blipFill>
        <p:spPr>
          <a:xfrm>
            <a:off x="3073003" y="1348979"/>
            <a:ext cx="3314700" cy="3314700"/>
          </a:xfrm>
          <a:prstGeom prst="rect">
            <a:avLst/>
          </a:prstGeom>
          <a:noFill/>
          <a:ln>
            <a:noFill/>
          </a:ln>
        </p:spPr>
      </p:pic>
      <p:sp>
        <p:nvSpPr>
          <p:cNvPr id="204" name="Google Shape;204;p33"/>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11</a:t>
            </a:fld>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400" dirty="0"/>
              <a:t>KNOW YOUR STUDENTS</a:t>
            </a:r>
            <a:br>
              <a:rPr lang="en" sz="2400" dirty="0"/>
            </a:br>
            <a:r>
              <a:rPr lang="en" sz="2400" dirty="0"/>
              <a:t>https://</a:t>
            </a:r>
            <a:r>
              <a:rPr lang="en" sz="2400" dirty="0" err="1"/>
              <a:t>www.cccco.edu</a:t>
            </a:r>
            <a:r>
              <a:rPr lang="en" sz="2400" dirty="0"/>
              <a:t>/About-Us/Key-Facts</a:t>
            </a:r>
            <a:endParaRPr sz="2400" dirty="0"/>
          </a:p>
        </p:txBody>
      </p:sp>
      <p:pic>
        <p:nvPicPr>
          <p:cNvPr id="212" name="Google Shape;212;p34"/>
          <p:cNvPicPr preferRelativeResize="0">
            <a:picLocks noGrp="1"/>
          </p:cNvPicPr>
          <p:nvPr>
            <p:ph type="body" idx="1"/>
          </p:nvPr>
        </p:nvPicPr>
        <p:blipFill rotWithShape="1">
          <a:blip r:embed="rId3">
            <a:alphaModFix/>
          </a:blip>
          <a:srcRect/>
          <a:stretch/>
        </p:blipFill>
        <p:spPr>
          <a:xfrm>
            <a:off x="2672775" y="1806074"/>
            <a:ext cx="4115157" cy="2400508"/>
          </a:xfrm>
          <a:prstGeom prst="rect">
            <a:avLst/>
          </a:prstGeom>
          <a:noFill/>
          <a:ln>
            <a:noFill/>
          </a:ln>
        </p:spPr>
      </p:pic>
      <p:sp>
        <p:nvSpPr>
          <p:cNvPr id="213" name="Google Shape;213;p34"/>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12</a:t>
            </a:fld>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400" dirty="0"/>
              <a:t>CCC’s System Derived Guiding Goals</a:t>
            </a:r>
            <a:endParaRPr sz="2400" dirty="0"/>
          </a:p>
        </p:txBody>
      </p:sp>
      <p:sp>
        <p:nvSpPr>
          <p:cNvPr id="221" name="Google Shape;221;p35"/>
          <p:cNvSpPr txBox="1">
            <a:spLocks noGrp="1"/>
          </p:cNvSpPr>
          <p:nvPr>
            <p:ph type="body" idx="1"/>
          </p:nvPr>
        </p:nvSpPr>
        <p:spPr>
          <a:xfrm>
            <a:off x="958238" y="1348740"/>
            <a:ext cx="3691903" cy="3293507"/>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Clr>
                <a:srgbClr val="404040"/>
              </a:buClr>
              <a:buSzPts val="1800"/>
              <a:buChar char="•"/>
            </a:pPr>
            <a:r>
              <a:rPr lang="en" dirty="0"/>
              <a:t>Increase Degree &amp; Certificate Attainment</a:t>
            </a:r>
            <a:endParaRPr dirty="0"/>
          </a:p>
          <a:p>
            <a:pPr marL="177800" lvl="0" indent="-177800" algn="l" rtl="0">
              <a:lnSpc>
                <a:spcPct val="90000"/>
              </a:lnSpc>
              <a:spcBef>
                <a:spcPts val="800"/>
              </a:spcBef>
              <a:spcAft>
                <a:spcPts val="0"/>
              </a:spcAft>
              <a:buClr>
                <a:srgbClr val="404040"/>
              </a:buClr>
              <a:buSzPts val="1800"/>
              <a:buChar char="•"/>
            </a:pPr>
            <a:r>
              <a:rPr lang="en" dirty="0"/>
              <a:t>Increase Transfers to Four-Year Institutions</a:t>
            </a:r>
            <a:endParaRPr dirty="0"/>
          </a:p>
          <a:p>
            <a:pPr marL="177800" lvl="0" indent="-177800" algn="l" rtl="0">
              <a:lnSpc>
                <a:spcPct val="90000"/>
              </a:lnSpc>
              <a:spcBef>
                <a:spcPts val="800"/>
              </a:spcBef>
              <a:spcAft>
                <a:spcPts val="0"/>
              </a:spcAft>
              <a:buClr>
                <a:srgbClr val="404040"/>
              </a:buClr>
              <a:buSzPts val="1800"/>
              <a:buChar char="•"/>
            </a:pPr>
            <a:r>
              <a:rPr lang="en" dirty="0"/>
              <a:t>Secure Gainful Employment</a:t>
            </a:r>
            <a:endParaRPr dirty="0"/>
          </a:p>
          <a:p>
            <a:pPr marL="177800" lvl="0" indent="-177800" algn="l" rtl="0">
              <a:lnSpc>
                <a:spcPct val="90000"/>
              </a:lnSpc>
              <a:spcBef>
                <a:spcPts val="800"/>
              </a:spcBef>
              <a:spcAft>
                <a:spcPts val="0"/>
              </a:spcAft>
              <a:buClr>
                <a:srgbClr val="404040"/>
              </a:buClr>
              <a:buSzPts val="1800"/>
              <a:buChar char="•"/>
            </a:pPr>
            <a:r>
              <a:rPr lang="en" dirty="0"/>
              <a:t>Reduce Excess Unit Accumulation by Students</a:t>
            </a:r>
            <a:endParaRPr dirty="0"/>
          </a:p>
          <a:p>
            <a:pPr marL="177800" lvl="0" indent="-177800" algn="l" rtl="0">
              <a:lnSpc>
                <a:spcPct val="90000"/>
              </a:lnSpc>
              <a:spcBef>
                <a:spcPts val="800"/>
              </a:spcBef>
              <a:spcAft>
                <a:spcPts val="0"/>
              </a:spcAft>
              <a:buClr>
                <a:srgbClr val="404040"/>
              </a:buClr>
              <a:buSzPts val="1800"/>
              <a:buChar char="•"/>
            </a:pPr>
            <a:r>
              <a:rPr lang="en" dirty="0"/>
              <a:t>Close Equity Gaps</a:t>
            </a:r>
            <a:endParaRPr dirty="0"/>
          </a:p>
          <a:p>
            <a:pPr marL="177800" lvl="0" indent="-177800" algn="l" rtl="0">
              <a:lnSpc>
                <a:spcPct val="90000"/>
              </a:lnSpc>
              <a:spcBef>
                <a:spcPts val="800"/>
              </a:spcBef>
              <a:spcAft>
                <a:spcPts val="0"/>
              </a:spcAft>
              <a:buClr>
                <a:srgbClr val="404040"/>
              </a:buClr>
              <a:buSzPts val="1800"/>
              <a:buChar char="•"/>
            </a:pPr>
            <a:r>
              <a:rPr lang="en" dirty="0"/>
              <a:t>Close Regional Achievement Gaps</a:t>
            </a:r>
            <a:endParaRPr dirty="0"/>
          </a:p>
        </p:txBody>
      </p:sp>
      <p:sp>
        <p:nvSpPr>
          <p:cNvPr id="222" name="Google Shape;222;p35"/>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13</a:t>
            </a:fld>
            <a:endParaRPr sz="1100"/>
          </a:p>
        </p:txBody>
      </p:sp>
      <p:pic>
        <p:nvPicPr>
          <p:cNvPr id="223" name="Google Shape;223;p35"/>
          <p:cNvPicPr preferRelativeResize="0"/>
          <p:nvPr/>
        </p:nvPicPr>
        <p:blipFill rotWithShape="1">
          <a:blip r:embed="rId3">
            <a:alphaModFix/>
          </a:blip>
          <a:srcRect/>
          <a:stretch/>
        </p:blipFill>
        <p:spPr>
          <a:xfrm>
            <a:off x="5464470" y="1861564"/>
            <a:ext cx="2754154" cy="21263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6"/>
          <p:cNvSpPr txBox="1">
            <a:spLocks noGrp="1"/>
          </p:cNvSpPr>
          <p:nvPr>
            <p:ph type="title"/>
          </p:nvPr>
        </p:nvSpPr>
        <p:spPr>
          <a:xfrm>
            <a:off x="980838" y="75744"/>
            <a:ext cx="7534500" cy="9942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400" dirty="0"/>
              <a:t>Holistic Student Support</a:t>
            </a:r>
            <a:endParaRPr sz="2400" dirty="0"/>
          </a:p>
          <a:p>
            <a:pPr marL="0" lvl="0" indent="0" algn="l" rtl="0">
              <a:lnSpc>
                <a:spcPct val="90000"/>
              </a:lnSpc>
              <a:spcBef>
                <a:spcPts val="0"/>
              </a:spcBef>
              <a:spcAft>
                <a:spcPts val="0"/>
              </a:spcAft>
              <a:buNone/>
            </a:pPr>
            <a:endParaRPr sz="1100" dirty="0"/>
          </a:p>
        </p:txBody>
      </p:sp>
      <p:sp>
        <p:nvSpPr>
          <p:cNvPr id="231" name="Google Shape;231;p36"/>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14</a:t>
            </a:fld>
            <a:endParaRPr sz="1100"/>
          </a:p>
        </p:txBody>
      </p:sp>
      <p:sp>
        <p:nvSpPr>
          <p:cNvPr id="232" name="Google Shape;232;p36"/>
          <p:cNvSpPr txBox="1">
            <a:spLocks noGrp="1"/>
          </p:cNvSpPr>
          <p:nvPr>
            <p:ph type="body" idx="1"/>
          </p:nvPr>
        </p:nvSpPr>
        <p:spPr>
          <a:xfrm>
            <a:off x="739500" y="1014425"/>
            <a:ext cx="5047200" cy="3971700"/>
          </a:xfrm>
          <a:prstGeom prst="rect">
            <a:avLst/>
          </a:prstGeom>
        </p:spPr>
        <p:txBody>
          <a:bodyPr spcFirstLastPara="1" wrap="square" lIns="68575" tIns="34275" rIns="68575" bIns="34275" anchor="t" anchorCtr="0">
            <a:noAutofit/>
          </a:bodyPr>
          <a:lstStyle/>
          <a:p>
            <a:pPr marL="457200" lvl="0" indent="-355600" algn="l" rtl="0">
              <a:spcBef>
                <a:spcPts val="800"/>
              </a:spcBef>
              <a:spcAft>
                <a:spcPts val="0"/>
              </a:spcAft>
              <a:buSzPts val="2000"/>
              <a:buChar char="•"/>
            </a:pPr>
            <a:r>
              <a:rPr lang="en" dirty="0"/>
              <a:t>With a profound commitment to closing the equity gap, holistic student support is the personalized student experience that holistically connects students to the support they need to reach their goals</a:t>
            </a:r>
            <a:endParaRPr dirty="0"/>
          </a:p>
          <a:p>
            <a:pPr marL="177800" lvl="0" indent="0" algn="l" rtl="0">
              <a:spcBef>
                <a:spcPts val="800"/>
              </a:spcBef>
              <a:spcAft>
                <a:spcPts val="0"/>
              </a:spcAft>
              <a:buNone/>
            </a:pPr>
            <a:endParaRPr dirty="0"/>
          </a:p>
          <a:p>
            <a:pPr marL="457200" lvl="0" indent="-355600" algn="l" rtl="0">
              <a:spcBef>
                <a:spcPts val="800"/>
              </a:spcBef>
              <a:spcAft>
                <a:spcPts val="0"/>
              </a:spcAft>
              <a:buSzPts val="2000"/>
              <a:buChar char="•"/>
            </a:pPr>
            <a:r>
              <a:rPr lang="en" dirty="0"/>
              <a:t>It requires:</a:t>
            </a:r>
            <a:endParaRPr dirty="0"/>
          </a:p>
          <a:p>
            <a:pPr marL="914400" lvl="1" indent="-355600" algn="l" rtl="0">
              <a:spcBef>
                <a:spcPts val="0"/>
              </a:spcBef>
              <a:spcAft>
                <a:spcPts val="0"/>
              </a:spcAft>
              <a:buSzPts val="2000"/>
              <a:buChar char="•"/>
            </a:pPr>
            <a:r>
              <a:rPr lang="en" sz="1800" dirty="0"/>
              <a:t>Structural Change</a:t>
            </a:r>
            <a:endParaRPr sz="1800" dirty="0"/>
          </a:p>
          <a:p>
            <a:pPr marL="914400" lvl="1" indent="-355600" algn="l" rtl="0">
              <a:spcBef>
                <a:spcPts val="0"/>
              </a:spcBef>
              <a:spcAft>
                <a:spcPts val="0"/>
              </a:spcAft>
              <a:buSzPts val="2000"/>
              <a:buChar char="•"/>
            </a:pPr>
            <a:r>
              <a:rPr lang="en" sz="1800" dirty="0"/>
              <a:t>Process Change</a:t>
            </a:r>
            <a:endParaRPr sz="1800" dirty="0"/>
          </a:p>
          <a:p>
            <a:pPr marL="914400" lvl="1" indent="-355600" algn="l" rtl="0">
              <a:spcBef>
                <a:spcPts val="0"/>
              </a:spcBef>
              <a:spcAft>
                <a:spcPts val="0"/>
              </a:spcAft>
              <a:buSzPts val="2000"/>
              <a:buChar char="•"/>
            </a:pPr>
            <a:r>
              <a:rPr lang="en" sz="1800" dirty="0"/>
              <a:t>Attitudinal Change</a:t>
            </a:r>
            <a:endParaRPr sz="1800" dirty="0"/>
          </a:p>
          <a:p>
            <a:pPr marL="0" lvl="0" indent="0" algn="l" rtl="0">
              <a:spcBef>
                <a:spcPts val="800"/>
              </a:spcBef>
              <a:spcAft>
                <a:spcPts val="0"/>
              </a:spcAft>
              <a:buNone/>
            </a:pPr>
            <a:endParaRPr sz="1200" dirty="0"/>
          </a:p>
          <a:p>
            <a:pPr marL="0" lvl="0" indent="0" algn="l" rtl="0">
              <a:spcBef>
                <a:spcPts val="800"/>
              </a:spcBef>
              <a:spcAft>
                <a:spcPts val="0"/>
              </a:spcAft>
              <a:buNone/>
            </a:pPr>
            <a:r>
              <a:rPr lang="en" sz="1200" dirty="0"/>
              <a:t>Adapted from Achieving the Dream, </a:t>
            </a:r>
            <a:endParaRPr sz="1200" dirty="0"/>
          </a:p>
          <a:p>
            <a:pPr marL="0" lvl="0" indent="0" algn="l" rtl="0">
              <a:spcBef>
                <a:spcPts val="800"/>
              </a:spcBef>
              <a:spcAft>
                <a:spcPts val="0"/>
              </a:spcAft>
              <a:buNone/>
            </a:pPr>
            <a:r>
              <a:rPr lang="en" sz="1200" dirty="0"/>
              <a:t>Holistic Student Supports Redesign</a:t>
            </a:r>
            <a:endParaRPr sz="1200" dirty="0"/>
          </a:p>
        </p:txBody>
      </p:sp>
      <p:pic>
        <p:nvPicPr>
          <p:cNvPr id="233" name="Google Shape;233;p36"/>
          <p:cNvPicPr preferRelativeResize="0"/>
          <p:nvPr/>
        </p:nvPicPr>
        <p:blipFill>
          <a:blip r:embed="rId3">
            <a:alphaModFix/>
          </a:blip>
          <a:stretch>
            <a:fillRect/>
          </a:stretch>
        </p:blipFill>
        <p:spPr>
          <a:xfrm>
            <a:off x="4454305" y="2190939"/>
            <a:ext cx="4524941" cy="295256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980838" y="346844"/>
            <a:ext cx="7534500" cy="99420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None/>
            </a:pPr>
            <a:r>
              <a:rPr lang="en" sz="3300" dirty="0"/>
              <a:t>Creating a Culture of Care</a:t>
            </a:r>
            <a:endParaRPr sz="1100" dirty="0"/>
          </a:p>
        </p:txBody>
      </p:sp>
      <p:sp>
        <p:nvSpPr>
          <p:cNvPr id="241" name="Google Shape;241;p37"/>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15</a:t>
            </a:fld>
            <a:endParaRPr sz="1100"/>
          </a:p>
        </p:txBody>
      </p:sp>
      <p:sp>
        <p:nvSpPr>
          <p:cNvPr id="242" name="Google Shape;242;p37"/>
          <p:cNvSpPr txBox="1">
            <a:spLocks noGrp="1"/>
          </p:cNvSpPr>
          <p:nvPr>
            <p:ph type="body" idx="1"/>
          </p:nvPr>
        </p:nvSpPr>
        <p:spPr>
          <a:xfrm>
            <a:off x="819150" y="1532700"/>
            <a:ext cx="7505700" cy="3182100"/>
          </a:xfrm>
          <a:prstGeom prst="rect">
            <a:avLst/>
          </a:prstGeom>
        </p:spPr>
        <p:txBody>
          <a:bodyPr spcFirstLastPara="1" wrap="square" lIns="68575" tIns="34275" rIns="68575" bIns="34275" anchor="t" anchorCtr="0">
            <a:noAutofit/>
          </a:bodyPr>
          <a:lstStyle/>
          <a:p>
            <a:pPr marL="457200" lvl="0" indent="-381000" algn="l" rtl="0">
              <a:lnSpc>
                <a:spcPct val="150000"/>
              </a:lnSpc>
              <a:spcBef>
                <a:spcPts val="800"/>
              </a:spcBef>
              <a:spcAft>
                <a:spcPts val="0"/>
              </a:spcAft>
              <a:buClr>
                <a:srgbClr val="000000"/>
              </a:buClr>
              <a:buSzPts val="2400"/>
              <a:buChar char="•"/>
            </a:pPr>
            <a:r>
              <a:rPr lang="en" dirty="0">
                <a:solidFill>
                  <a:srgbClr val="000000"/>
                </a:solidFill>
              </a:rPr>
              <a:t>Establish a shared responsibility</a:t>
            </a:r>
            <a:endParaRPr dirty="0">
              <a:solidFill>
                <a:srgbClr val="000000"/>
              </a:solidFill>
            </a:endParaRPr>
          </a:p>
          <a:p>
            <a:pPr marL="457200" lvl="0" indent="-381000" algn="l" rtl="0">
              <a:lnSpc>
                <a:spcPct val="150000"/>
              </a:lnSpc>
              <a:spcBef>
                <a:spcPts val="0"/>
              </a:spcBef>
              <a:spcAft>
                <a:spcPts val="0"/>
              </a:spcAft>
              <a:buClr>
                <a:srgbClr val="000000"/>
              </a:buClr>
              <a:buSzPts val="2400"/>
              <a:buChar char="•"/>
            </a:pPr>
            <a:r>
              <a:rPr lang="en" dirty="0">
                <a:solidFill>
                  <a:srgbClr val="000000"/>
                </a:solidFill>
              </a:rPr>
              <a:t>Be equity-minded in assessing and changing systems and processes that will benefit the students</a:t>
            </a:r>
            <a:endParaRPr dirty="0">
              <a:solidFill>
                <a:srgbClr val="000000"/>
              </a:solidFill>
            </a:endParaRPr>
          </a:p>
          <a:p>
            <a:pPr marL="457200" lvl="0" indent="-381000" algn="l" rtl="0">
              <a:lnSpc>
                <a:spcPct val="150000"/>
              </a:lnSpc>
              <a:spcBef>
                <a:spcPts val="0"/>
              </a:spcBef>
              <a:spcAft>
                <a:spcPts val="0"/>
              </a:spcAft>
              <a:buClr>
                <a:srgbClr val="000000"/>
              </a:buClr>
              <a:buSzPts val="2400"/>
              <a:buChar char="•"/>
            </a:pPr>
            <a:r>
              <a:rPr lang="en" dirty="0">
                <a:solidFill>
                  <a:srgbClr val="000000"/>
                </a:solidFill>
              </a:rPr>
              <a:t>Professional development (i.e. Co-curricular experiences for students, trauma-informed practices)</a:t>
            </a:r>
            <a:endParaRPr dirty="0">
              <a:solidFill>
                <a:srgbClr val="000000"/>
              </a:solidFill>
            </a:endParaRPr>
          </a:p>
          <a:p>
            <a:pPr marL="457200" lvl="0" indent="-381000" algn="l" rtl="0">
              <a:lnSpc>
                <a:spcPct val="150000"/>
              </a:lnSpc>
              <a:spcBef>
                <a:spcPts val="0"/>
              </a:spcBef>
              <a:spcAft>
                <a:spcPts val="0"/>
              </a:spcAft>
              <a:buClr>
                <a:srgbClr val="000000"/>
              </a:buClr>
              <a:buSzPts val="2400"/>
              <a:buChar char="•"/>
            </a:pPr>
            <a:r>
              <a:rPr lang="en" dirty="0">
                <a:solidFill>
                  <a:srgbClr val="000000"/>
                </a:solidFill>
              </a:rPr>
              <a:t>Disrupt systems</a:t>
            </a:r>
            <a:endParaRPr dirty="0">
              <a:solidFill>
                <a:srgbClr val="000000"/>
              </a:solidFill>
            </a:endParaRPr>
          </a:p>
          <a:p>
            <a:pPr marL="457200" lvl="0" indent="-381000" algn="l" rtl="0">
              <a:lnSpc>
                <a:spcPct val="150000"/>
              </a:lnSpc>
              <a:spcBef>
                <a:spcPts val="0"/>
              </a:spcBef>
              <a:spcAft>
                <a:spcPts val="0"/>
              </a:spcAft>
              <a:buClr>
                <a:srgbClr val="000000"/>
              </a:buClr>
              <a:buSzPts val="2400"/>
              <a:buChar char="•"/>
            </a:pPr>
            <a:r>
              <a:rPr lang="en" dirty="0">
                <a:solidFill>
                  <a:srgbClr val="000000"/>
                </a:solidFill>
              </a:rPr>
              <a:t>Provide space for students at the table</a:t>
            </a:r>
            <a:endParaRPr dirty="0">
              <a:solidFill>
                <a:srgbClr val="000000"/>
              </a:solidFill>
            </a:endParaRPr>
          </a:p>
          <a:p>
            <a:pPr marL="0" lvl="0" indent="0" algn="l" rtl="0">
              <a:spcBef>
                <a:spcPts val="800"/>
              </a:spcBef>
              <a:spcAft>
                <a:spcPts val="0"/>
              </a:spcAft>
              <a:buNone/>
            </a:pPr>
            <a:endParaRPr sz="2400" dirty="0">
              <a:solidFill>
                <a:srgbClr val="000000"/>
              </a:solidFill>
            </a:endParaRPr>
          </a:p>
          <a:p>
            <a:pPr marL="0" lvl="0" indent="0" algn="l" rtl="0">
              <a:spcBef>
                <a:spcPts val="800"/>
              </a:spcBef>
              <a:spcAft>
                <a:spcPts val="0"/>
              </a:spcAft>
              <a:buNone/>
            </a:pPr>
            <a:endParaRPr sz="2400" dirty="0">
              <a:solidFill>
                <a:srgbClr val="000000"/>
              </a:solidFill>
            </a:endParaRPr>
          </a:p>
          <a:p>
            <a:pPr marL="0" lvl="0" indent="0" algn="l" rtl="0">
              <a:spcBef>
                <a:spcPts val="800"/>
              </a:spcBef>
              <a:spcAft>
                <a:spcPts val="0"/>
              </a:spcAft>
              <a:buNone/>
            </a:pPr>
            <a:endParaRP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8"/>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400" dirty="0"/>
              <a:t>Teaching and Learning</a:t>
            </a:r>
            <a:endParaRPr sz="2400" dirty="0"/>
          </a:p>
        </p:txBody>
      </p:sp>
      <p:pic>
        <p:nvPicPr>
          <p:cNvPr id="250" name="Google Shape;250;p38"/>
          <p:cNvPicPr preferRelativeResize="0">
            <a:picLocks noGrp="1"/>
          </p:cNvPicPr>
          <p:nvPr>
            <p:ph type="body" idx="1"/>
          </p:nvPr>
        </p:nvPicPr>
        <p:blipFill rotWithShape="1">
          <a:blip r:embed="rId3">
            <a:alphaModFix/>
          </a:blip>
          <a:srcRect/>
          <a:stretch/>
        </p:blipFill>
        <p:spPr>
          <a:xfrm>
            <a:off x="1872854" y="1363266"/>
            <a:ext cx="5715000" cy="3286125"/>
          </a:xfrm>
          <a:prstGeom prst="rect">
            <a:avLst/>
          </a:prstGeom>
          <a:noFill/>
          <a:ln>
            <a:noFill/>
          </a:ln>
        </p:spPr>
      </p:pic>
      <p:sp>
        <p:nvSpPr>
          <p:cNvPr id="251" name="Google Shape;251;p38"/>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16</a:t>
            </a:fld>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400" dirty="0"/>
              <a:t>The Learning Environment</a:t>
            </a:r>
            <a:endParaRPr sz="2400" dirty="0"/>
          </a:p>
        </p:txBody>
      </p:sp>
      <p:pic>
        <p:nvPicPr>
          <p:cNvPr id="259" name="Google Shape;259;p39"/>
          <p:cNvPicPr preferRelativeResize="0">
            <a:picLocks noGrp="1"/>
          </p:cNvPicPr>
          <p:nvPr>
            <p:ph type="body" idx="1"/>
          </p:nvPr>
        </p:nvPicPr>
        <p:blipFill rotWithShape="1">
          <a:blip r:embed="rId3">
            <a:alphaModFix/>
          </a:blip>
          <a:srcRect/>
          <a:stretch/>
        </p:blipFill>
        <p:spPr>
          <a:xfrm>
            <a:off x="1786570" y="1348979"/>
            <a:ext cx="5887566" cy="3314700"/>
          </a:xfrm>
          <a:prstGeom prst="rect">
            <a:avLst/>
          </a:prstGeom>
          <a:noFill/>
          <a:ln>
            <a:noFill/>
          </a:ln>
        </p:spPr>
      </p:pic>
      <p:sp>
        <p:nvSpPr>
          <p:cNvPr id="260" name="Google Shape;260;p39"/>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17</a:t>
            </a:fld>
            <a:endParaRPr sz="1100"/>
          </a:p>
        </p:txBody>
      </p:sp>
      <p:sp>
        <p:nvSpPr>
          <p:cNvPr id="261" name="Google Shape;261;p39"/>
          <p:cNvSpPr/>
          <p:nvPr/>
        </p:nvSpPr>
        <p:spPr>
          <a:xfrm>
            <a:off x="2713799" y="2433250"/>
            <a:ext cx="234679"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cap="none">
                <a:solidFill>
                  <a:schemeClr val="dk1"/>
                </a:solidFill>
                <a:latin typeface="Arial"/>
                <a:ea typeface="Arial"/>
                <a:cs typeface="Arial"/>
                <a:sym typeface="Arial"/>
              </a:rPr>
              <a:t>: </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0"/>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400" dirty="0"/>
              <a:t>Choose Adequate Digital Technologies</a:t>
            </a:r>
            <a:endParaRPr sz="2400" dirty="0"/>
          </a:p>
        </p:txBody>
      </p:sp>
      <p:pic>
        <p:nvPicPr>
          <p:cNvPr id="269" name="Google Shape;269;p40"/>
          <p:cNvPicPr preferRelativeResize="0">
            <a:picLocks noGrp="1"/>
          </p:cNvPicPr>
          <p:nvPr>
            <p:ph type="body" idx="1"/>
          </p:nvPr>
        </p:nvPicPr>
        <p:blipFill rotWithShape="1">
          <a:blip r:embed="rId3">
            <a:alphaModFix/>
          </a:blip>
          <a:srcRect/>
          <a:stretch/>
        </p:blipFill>
        <p:spPr>
          <a:xfrm>
            <a:off x="2776653" y="1906858"/>
            <a:ext cx="3780263" cy="1681685"/>
          </a:xfrm>
          <a:prstGeom prst="rect">
            <a:avLst/>
          </a:prstGeom>
          <a:noFill/>
          <a:ln>
            <a:noFill/>
          </a:ln>
        </p:spPr>
      </p:pic>
      <p:sp>
        <p:nvSpPr>
          <p:cNvPr id="270" name="Google Shape;270;p40"/>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18</a:t>
            </a:fld>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1"/>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400" dirty="0"/>
              <a:t>Adopt Flexible Approaches </a:t>
            </a:r>
            <a:endParaRPr sz="2400" dirty="0"/>
          </a:p>
        </p:txBody>
      </p:sp>
      <p:pic>
        <p:nvPicPr>
          <p:cNvPr id="278" name="Google Shape;278;p41"/>
          <p:cNvPicPr preferRelativeResize="0">
            <a:picLocks noGrp="1"/>
          </p:cNvPicPr>
          <p:nvPr>
            <p:ph type="body" idx="1"/>
          </p:nvPr>
        </p:nvPicPr>
        <p:blipFill rotWithShape="1">
          <a:blip r:embed="rId3">
            <a:alphaModFix/>
          </a:blip>
          <a:srcRect/>
          <a:stretch/>
        </p:blipFill>
        <p:spPr>
          <a:xfrm>
            <a:off x="2751563" y="1848315"/>
            <a:ext cx="3688265" cy="1811666"/>
          </a:xfrm>
          <a:prstGeom prst="rect">
            <a:avLst/>
          </a:prstGeom>
          <a:noFill/>
          <a:ln>
            <a:noFill/>
          </a:ln>
        </p:spPr>
      </p:pic>
      <p:sp>
        <p:nvSpPr>
          <p:cNvPr id="279" name="Google Shape;279;p41"/>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19</a:t>
            </a:fld>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body" idx="1"/>
          </p:nvPr>
        </p:nvSpPr>
        <p:spPr>
          <a:xfrm>
            <a:off x="3270569" y="834081"/>
            <a:ext cx="5004486" cy="3818808"/>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404040"/>
              </a:buClr>
              <a:buSzPts val="1800"/>
              <a:buFont typeface="Arial"/>
              <a:buNone/>
            </a:pPr>
            <a:r>
              <a:rPr lang="en">
                <a:solidFill>
                  <a:srgbClr val="000000"/>
                </a:solidFill>
              </a:rPr>
              <a:t>The student experience at our local colleges starts with access and leverages student centered academic and support services to support students on their academic journey. During a pandemic, natural disasters, fiscal crisis, and beyond, it is critical to dialogue around what thoughtfully designed curriculum and student services opportunities and challenges prepare students for success in their educational endeavors. This session will focus on internal and external spheres of influence to bolster a culture of access and success through academic rigor and wrap around student support. </a:t>
            </a:r>
            <a:endParaRPr/>
          </a:p>
        </p:txBody>
      </p:sp>
      <p:sp>
        <p:nvSpPr>
          <p:cNvPr id="118" name="Google Shape;118;p24"/>
          <p:cNvSpPr txBox="1">
            <a:spLocks noGrp="1"/>
          </p:cNvSpPr>
          <p:nvPr>
            <p:ph type="body" idx="2"/>
          </p:nvPr>
        </p:nvSpPr>
        <p:spPr>
          <a:xfrm>
            <a:off x="185351" y="2210314"/>
            <a:ext cx="2687596" cy="1931868"/>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accent4"/>
              </a:buClr>
              <a:buSzPts val="2000"/>
              <a:buNone/>
            </a:pPr>
            <a:r>
              <a:rPr lang="en" dirty="0"/>
              <a:t>Breakout Description</a:t>
            </a:r>
            <a:endParaRPr dirty="0"/>
          </a:p>
        </p:txBody>
      </p:sp>
      <p:sp>
        <p:nvSpPr>
          <p:cNvPr id="119" name="Google Shape;119;p24"/>
          <p:cNvSpPr txBox="1">
            <a:spLocks noGrp="1"/>
          </p:cNvSpPr>
          <p:nvPr>
            <p:ph type="sldNum" idx="12"/>
          </p:nvPr>
        </p:nvSpPr>
        <p:spPr>
          <a:xfrm>
            <a:off x="7417594" y="4767263"/>
            <a:ext cx="857250" cy="276225"/>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2</a:t>
            </a:fld>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2"/>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400" dirty="0"/>
              <a:t>Ensure Students’ Future - Provide Financial Support and Equipment</a:t>
            </a:r>
            <a:endParaRPr sz="2400" dirty="0"/>
          </a:p>
        </p:txBody>
      </p:sp>
      <p:pic>
        <p:nvPicPr>
          <p:cNvPr id="287" name="Google Shape;287;p42"/>
          <p:cNvPicPr preferRelativeResize="0">
            <a:picLocks noGrp="1"/>
          </p:cNvPicPr>
          <p:nvPr>
            <p:ph type="body" idx="1"/>
          </p:nvPr>
        </p:nvPicPr>
        <p:blipFill rotWithShape="1">
          <a:blip r:embed="rId3">
            <a:alphaModFix/>
          </a:blip>
          <a:srcRect/>
          <a:stretch/>
        </p:blipFill>
        <p:spPr>
          <a:xfrm>
            <a:off x="2718110" y="1965403"/>
            <a:ext cx="4056256" cy="1906858"/>
          </a:xfrm>
          <a:prstGeom prst="rect">
            <a:avLst/>
          </a:prstGeom>
          <a:noFill/>
          <a:ln>
            <a:noFill/>
          </a:ln>
        </p:spPr>
      </p:pic>
      <p:sp>
        <p:nvSpPr>
          <p:cNvPr id="288" name="Google Shape;288;p42"/>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20</a:t>
            </a:fld>
            <a:endParaRPr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3"/>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400" dirty="0"/>
              <a:t>Mental Health and Wellness</a:t>
            </a:r>
            <a:endParaRPr sz="2400" dirty="0"/>
          </a:p>
        </p:txBody>
      </p:sp>
      <p:pic>
        <p:nvPicPr>
          <p:cNvPr id="294" name="Google Shape;294;p43"/>
          <p:cNvPicPr preferRelativeResize="0">
            <a:picLocks noGrp="1"/>
          </p:cNvPicPr>
          <p:nvPr>
            <p:ph type="body" idx="1"/>
          </p:nvPr>
        </p:nvPicPr>
        <p:blipFill rotWithShape="1">
          <a:blip r:embed="rId3">
            <a:alphaModFix/>
          </a:blip>
          <a:srcRect/>
          <a:stretch/>
        </p:blipFill>
        <p:spPr>
          <a:xfrm>
            <a:off x="1791957" y="1634296"/>
            <a:ext cx="6036403" cy="2766685"/>
          </a:xfrm>
          <a:prstGeom prst="rect">
            <a:avLst/>
          </a:prstGeom>
          <a:noFill/>
          <a:ln>
            <a:noFill/>
          </a:ln>
        </p:spPr>
      </p:pic>
      <p:sp>
        <p:nvSpPr>
          <p:cNvPr id="295" name="Google Shape;295;p43"/>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21</a:t>
            </a:fld>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4"/>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400" dirty="0"/>
              <a:t>Continue the great work!</a:t>
            </a:r>
            <a:endParaRPr sz="2400" dirty="0"/>
          </a:p>
        </p:txBody>
      </p:sp>
      <p:pic>
        <p:nvPicPr>
          <p:cNvPr id="303" name="Google Shape;303;p44"/>
          <p:cNvPicPr preferRelativeResize="0">
            <a:picLocks noGrp="1"/>
          </p:cNvPicPr>
          <p:nvPr>
            <p:ph type="body" idx="1"/>
          </p:nvPr>
        </p:nvPicPr>
        <p:blipFill rotWithShape="1">
          <a:blip r:embed="rId3">
            <a:alphaModFix/>
          </a:blip>
          <a:srcRect/>
          <a:stretch/>
        </p:blipFill>
        <p:spPr>
          <a:xfrm>
            <a:off x="2935559" y="1672683"/>
            <a:ext cx="3378820" cy="2087311"/>
          </a:xfrm>
          <a:prstGeom prst="rect">
            <a:avLst/>
          </a:prstGeom>
          <a:noFill/>
          <a:ln>
            <a:noFill/>
          </a:ln>
        </p:spPr>
      </p:pic>
      <p:sp>
        <p:nvSpPr>
          <p:cNvPr id="304" name="Google Shape;304;p44"/>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22</a:t>
            </a:fld>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5"/>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400" dirty="0"/>
              <a:t>Q &amp; A</a:t>
            </a:r>
            <a:endParaRPr sz="2400" dirty="0"/>
          </a:p>
        </p:txBody>
      </p:sp>
      <p:pic>
        <p:nvPicPr>
          <p:cNvPr id="310" name="Google Shape;310;p45"/>
          <p:cNvPicPr preferRelativeResize="0">
            <a:picLocks noGrp="1"/>
          </p:cNvPicPr>
          <p:nvPr>
            <p:ph type="body" idx="1"/>
          </p:nvPr>
        </p:nvPicPr>
        <p:blipFill rotWithShape="1">
          <a:blip r:embed="rId3">
            <a:alphaModFix/>
          </a:blip>
          <a:srcRect/>
          <a:stretch/>
        </p:blipFill>
        <p:spPr>
          <a:xfrm>
            <a:off x="2323817" y="1706136"/>
            <a:ext cx="4522229" cy="2547734"/>
          </a:xfrm>
          <a:prstGeom prst="rect">
            <a:avLst/>
          </a:prstGeom>
          <a:noFill/>
          <a:ln>
            <a:noFill/>
          </a:ln>
        </p:spPr>
      </p:pic>
      <p:sp>
        <p:nvSpPr>
          <p:cNvPr id="311" name="Google Shape;311;p45"/>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23</a:t>
            </a:fld>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185351" y="1001318"/>
            <a:ext cx="2687596" cy="1208996"/>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None/>
            </a:pPr>
            <a:r>
              <a:rPr lang="en" sz="2400" dirty="0"/>
              <a:t>Agenda</a:t>
            </a:r>
            <a:endParaRPr sz="2400" dirty="0"/>
          </a:p>
        </p:txBody>
      </p:sp>
      <p:sp>
        <p:nvSpPr>
          <p:cNvPr id="127" name="Google Shape;127;p25"/>
          <p:cNvSpPr txBox="1">
            <a:spLocks noGrp="1"/>
          </p:cNvSpPr>
          <p:nvPr>
            <p:ph type="body" idx="1"/>
          </p:nvPr>
        </p:nvSpPr>
        <p:spPr>
          <a:xfrm>
            <a:off x="3270569" y="834081"/>
            <a:ext cx="5004486" cy="3818808"/>
          </a:xfrm>
          <a:prstGeom prst="rect">
            <a:avLst/>
          </a:prstGeom>
          <a:noFill/>
          <a:ln>
            <a:noFill/>
          </a:ln>
        </p:spPr>
        <p:txBody>
          <a:bodyPr spcFirstLastPara="1" wrap="square" lIns="68575" tIns="34275" rIns="68575" bIns="34275" anchor="t" anchorCtr="0">
            <a:noAutofit/>
          </a:bodyPr>
          <a:lstStyle/>
          <a:p>
            <a:pPr marL="254000" lvl="0" indent="-273050" algn="l" rtl="0">
              <a:lnSpc>
                <a:spcPct val="90000"/>
              </a:lnSpc>
              <a:spcBef>
                <a:spcPts val="0"/>
              </a:spcBef>
              <a:spcAft>
                <a:spcPts val="0"/>
              </a:spcAft>
              <a:buClr>
                <a:srgbClr val="404040"/>
              </a:buClr>
              <a:buSzPts val="2100"/>
              <a:buFont typeface="Arial"/>
              <a:buChar char="•"/>
            </a:pPr>
            <a:r>
              <a:rPr lang="en" sz="2100"/>
              <a:t>Coffee and Live Chat</a:t>
            </a:r>
            <a:endParaRPr sz="2100"/>
          </a:p>
          <a:p>
            <a:pPr marL="254000" lvl="0" indent="-273050" algn="l" rtl="0">
              <a:lnSpc>
                <a:spcPct val="90000"/>
              </a:lnSpc>
              <a:spcBef>
                <a:spcPts val="800"/>
              </a:spcBef>
              <a:spcAft>
                <a:spcPts val="0"/>
              </a:spcAft>
              <a:buClr>
                <a:srgbClr val="404040"/>
              </a:buClr>
              <a:buSzPts val="2100"/>
              <a:buFont typeface="Arial"/>
              <a:buChar char="•"/>
            </a:pPr>
            <a:r>
              <a:rPr lang="en" sz="2100"/>
              <a:t>Beginning With the End in Mind</a:t>
            </a:r>
            <a:endParaRPr sz="2100"/>
          </a:p>
          <a:p>
            <a:pPr marL="254000" lvl="0" indent="-273050" algn="l" rtl="0">
              <a:lnSpc>
                <a:spcPct val="90000"/>
              </a:lnSpc>
              <a:spcBef>
                <a:spcPts val="800"/>
              </a:spcBef>
              <a:spcAft>
                <a:spcPts val="0"/>
              </a:spcAft>
              <a:buClr>
                <a:srgbClr val="404040"/>
              </a:buClr>
              <a:buSzPts val="2100"/>
              <a:buFont typeface="Arial"/>
              <a:buChar char="•"/>
            </a:pPr>
            <a:r>
              <a:rPr lang="en" sz="2100"/>
              <a:t>How do we influence the future headline?</a:t>
            </a:r>
            <a:endParaRPr sz="2100"/>
          </a:p>
          <a:p>
            <a:pPr marL="254000" lvl="0" indent="-273050" algn="l" rtl="0">
              <a:lnSpc>
                <a:spcPct val="90000"/>
              </a:lnSpc>
              <a:spcBef>
                <a:spcPts val="800"/>
              </a:spcBef>
              <a:spcAft>
                <a:spcPts val="0"/>
              </a:spcAft>
              <a:buClr>
                <a:srgbClr val="404040"/>
              </a:buClr>
              <a:buSzPts val="2100"/>
              <a:buFont typeface="Arial"/>
              <a:buChar char="•"/>
            </a:pPr>
            <a:r>
              <a:rPr lang="en" sz="2100"/>
              <a:t>College Going Culture-Preparing Ourselves for Students</a:t>
            </a:r>
            <a:endParaRPr sz="2100"/>
          </a:p>
          <a:p>
            <a:pPr marL="254000" lvl="0" indent="-273050" algn="l" rtl="0">
              <a:lnSpc>
                <a:spcPct val="90000"/>
              </a:lnSpc>
              <a:spcBef>
                <a:spcPts val="800"/>
              </a:spcBef>
              <a:spcAft>
                <a:spcPts val="0"/>
              </a:spcAft>
              <a:buClr>
                <a:srgbClr val="404040"/>
              </a:buClr>
              <a:buSzPts val="2100"/>
              <a:buFont typeface="Arial"/>
              <a:buChar char="•"/>
            </a:pPr>
            <a:r>
              <a:rPr lang="en" sz="2100"/>
              <a:t>Data informed decisions around student populations served</a:t>
            </a:r>
            <a:endParaRPr sz="2100"/>
          </a:p>
          <a:p>
            <a:pPr marL="254000" lvl="0" indent="-273050" algn="l" rtl="0">
              <a:lnSpc>
                <a:spcPct val="90000"/>
              </a:lnSpc>
              <a:spcBef>
                <a:spcPts val="800"/>
              </a:spcBef>
              <a:spcAft>
                <a:spcPts val="0"/>
              </a:spcAft>
              <a:buSzPts val="2100"/>
              <a:buChar char="•"/>
            </a:pPr>
            <a:r>
              <a:rPr lang="en" sz="2100"/>
              <a:t>Holistic support for the students</a:t>
            </a:r>
            <a:endParaRPr sz="2100"/>
          </a:p>
          <a:p>
            <a:pPr marL="774700" lvl="1" indent="-152400" algn="l" rtl="0">
              <a:lnSpc>
                <a:spcPct val="90000"/>
              </a:lnSpc>
              <a:spcBef>
                <a:spcPts val="400"/>
              </a:spcBef>
              <a:spcAft>
                <a:spcPts val="0"/>
              </a:spcAft>
              <a:buClr>
                <a:srgbClr val="404040"/>
              </a:buClr>
              <a:buSzPts val="1700"/>
              <a:buNone/>
            </a:pPr>
            <a:endParaRPr sz="2100"/>
          </a:p>
          <a:p>
            <a:pPr marL="774700" lvl="1" indent="-152400" algn="l" rtl="0">
              <a:lnSpc>
                <a:spcPct val="90000"/>
              </a:lnSpc>
              <a:spcBef>
                <a:spcPts val="400"/>
              </a:spcBef>
              <a:spcAft>
                <a:spcPts val="0"/>
              </a:spcAft>
              <a:buClr>
                <a:srgbClr val="404040"/>
              </a:buClr>
              <a:buSzPts val="1700"/>
              <a:buNone/>
            </a:pPr>
            <a:endParaRPr sz="1100"/>
          </a:p>
          <a:p>
            <a:pPr marL="774700" lvl="1" indent="-152400" algn="l" rtl="0">
              <a:lnSpc>
                <a:spcPct val="90000"/>
              </a:lnSpc>
              <a:spcBef>
                <a:spcPts val="400"/>
              </a:spcBef>
              <a:spcAft>
                <a:spcPts val="0"/>
              </a:spcAft>
              <a:buClr>
                <a:srgbClr val="404040"/>
              </a:buClr>
              <a:buSzPts val="1700"/>
              <a:buNone/>
            </a:pPr>
            <a:endParaRPr sz="1100"/>
          </a:p>
          <a:p>
            <a:pPr marL="774700" lvl="1" indent="-152400" algn="l" rtl="0">
              <a:lnSpc>
                <a:spcPct val="90000"/>
              </a:lnSpc>
              <a:spcBef>
                <a:spcPts val="400"/>
              </a:spcBef>
              <a:spcAft>
                <a:spcPts val="0"/>
              </a:spcAft>
              <a:buClr>
                <a:srgbClr val="404040"/>
              </a:buClr>
              <a:buSzPts val="1700"/>
              <a:buNone/>
            </a:pPr>
            <a:endParaRPr sz="1100"/>
          </a:p>
          <a:p>
            <a:pPr marL="520700" lvl="1" indent="0" algn="l" rtl="0">
              <a:lnSpc>
                <a:spcPct val="90000"/>
              </a:lnSpc>
              <a:spcBef>
                <a:spcPts val="400"/>
              </a:spcBef>
              <a:spcAft>
                <a:spcPts val="0"/>
              </a:spcAft>
              <a:buClr>
                <a:srgbClr val="404040"/>
              </a:buClr>
              <a:buSzPts val="1700"/>
              <a:buNone/>
            </a:pPr>
            <a:endParaRPr sz="1100"/>
          </a:p>
          <a:p>
            <a:pPr marL="254000" lvl="0" indent="-139700" algn="l" rtl="0">
              <a:lnSpc>
                <a:spcPct val="90000"/>
              </a:lnSpc>
              <a:spcBef>
                <a:spcPts val="800"/>
              </a:spcBef>
              <a:spcAft>
                <a:spcPts val="0"/>
              </a:spcAft>
              <a:buClr>
                <a:srgbClr val="404040"/>
              </a:buClr>
              <a:buSzPts val="1800"/>
              <a:buFont typeface="Arial"/>
              <a:buNone/>
            </a:pPr>
            <a:endParaRPr sz="1100"/>
          </a:p>
          <a:p>
            <a:pPr marL="254000" lvl="0" indent="-139700" algn="l" rtl="0">
              <a:lnSpc>
                <a:spcPct val="90000"/>
              </a:lnSpc>
              <a:spcBef>
                <a:spcPts val="800"/>
              </a:spcBef>
              <a:spcAft>
                <a:spcPts val="0"/>
              </a:spcAft>
              <a:buClr>
                <a:srgbClr val="404040"/>
              </a:buClr>
              <a:buSzPts val="1800"/>
              <a:buFont typeface="Arial"/>
              <a:buNone/>
            </a:pPr>
            <a:endParaRPr sz="1100"/>
          </a:p>
        </p:txBody>
      </p:sp>
      <p:sp>
        <p:nvSpPr>
          <p:cNvPr id="128" name="Google Shape;128;p25"/>
          <p:cNvSpPr txBox="1">
            <a:spLocks noGrp="1"/>
          </p:cNvSpPr>
          <p:nvPr>
            <p:ph type="sldNum" idx="12"/>
          </p:nvPr>
        </p:nvSpPr>
        <p:spPr>
          <a:xfrm>
            <a:off x="7417594" y="4767263"/>
            <a:ext cx="857250" cy="276225"/>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3</a:t>
            </a:fld>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85351" y="1728935"/>
            <a:ext cx="2687596" cy="1208996"/>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None/>
            </a:pPr>
            <a:r>
              <a:rPr lang="en" sz="2400" dirty="0"/>
              <a:t>Coffee and Live Chat</a:t>
            </a:r>
            <a:endParaRPr sz="2400" dirty="0"/>
          </a:p>
        </p:txBody>
      </p:sp>
      <p:pic>
        <p:nvPicPr>
          <p:cNvPr id="136" name="Google Shape;136;p26"/>
          <p:cNvPicPr preferRelativeResize="0">
            <a:picLocks noGrp="1"/>
          </p:cNvPicPr>
          <p:nvPr>
            <p:ph type="body" idx="1"/>
          </p:nvPr>
        </p:nvPicPr>
        <p:blipFill rotWithShape="1">
          <a:blip r:embed="rId3">
            <a:alphaModFix/>
          </a:blip>
          <a:srcRect/>
          <a:stretch/>
        </p:blipFill>
        <p:spPr>
          <a:xfrm>
            <a:off x="4156617" y="1379963"/>
            <a:ext cx="3554450" cy="2063920"/>
          </a:xfrm>
          <a:prstGeom prst="rect">
            <a:avLst/>
          </a:prstGeom>
          <a:noFill/>
          <a:ln>
            <a:noFill/>
          </a:ln>
        </p:spPr>
      </p:pic>
      <p:sp>
        <p:nvSpPr>
          <p:cNvPr id="137" name="Google Shape;137;p26"/>
          <p:cNvSpPr txBox="1">
            <a:spLocks noGrp="1"/>
          </p:cNvSpPr>
          <p:nvPr>
            <p:ph type="sldNum" idx="12"/>
          </p:nvPr>
        </p:nvSpPr>
        <p:spPr>
          <a:xfrm>
            <a:off x="7417594" y="4767263"/>
            <a:ext cx="857250" cy="276225"/>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4</a:t>
            </a:fld>
            <a:endParaRPr sz="1100"/>
          </a:p>
        </p:txBody>
      </p:sp>
      <p:pic>
        <p:nvPicPr>
          <p:cNvPr id="138" name="Google Shape;138;p26" title="Motivational And Inspiring Music For Success Positive Feelings: Subliminal Music Of Success"/>
          <p:cNvPicPr preferRelativeResize="0"/>
          <p:nvPr/>
        </p:nvPicPr>
        <p:blipFill rotWithShape="1">
          <a:blip r:embed="rId4">
            <a:alphaModFix/>
          </a:blip>
          <a:srcRect/>
          <a:stretch/>
        </p:blipFill>
        <p:spPr>
          <a:xfrm>
            <a:off x="7610048" y="4378880"/>
            <a:ext cx="781387" cy="4414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958238" y="301084"/>
            <a:ext cx="7534532" cy="1393467"/>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000" b="1" dirty="0"/>
              <a:t>Near Future Headline: </a:t>
            </a:r>
            <a:r>
              <a:rPr lang="en" sz="2000" i="1" dirty="0"/>
              <a:t>Disrupted System Due to COVID-19; Brings About CCC Systemic Changes -95% Completion Rates, Transfer Rates and Career Placements</a:t>
            </a:r>
            <a:endParaRPr sz="2000" dirty="0"/>
          </a:p>
        </p:txBody>
      </p:sp>
      <p:pic>
        <p:nvPicPr>
          <p:cNvPr id="146" name="Google Shape;146;p27"/>
          <p:cNvPicPr preferRelativeResize="0">
            <a:picLocks noGrp="1"/>
          </p:cNvPicPr>
          <p:nvPr>
            <p:ph type="body" idx="1"/>
          </p:nvPr>
        </p:nvPicPr>
        <p:blipFill rotWithShape="1">
          <a:blip r:embed="rId3">
            <a:alphaModFix/>
          </a:blip>
          <a:srcRect/>
          <a:stretch/>
        </p:blipFill>
        <p:spPr>
          <a:xfrm>
            <a:off x="2818471" y="1990493"/>
            <a:ext cx="3730083" cy="1798134"/>
          </a:xfrm>
          <a:prstGeom prst="rect">
            <a:avLst/>
          </a:prstGeom>
          <a:noFill/>
          <a:ln>
            <a:noFill/>
          </a:ln>
        </p:spPr>
      </p:pic>
      <p:sp>
        <p:nvSpPr>
          <p:cNvPr id="147" name="Google Shape;147;p27"/>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5</a:t>
            </a:fld>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400" dirty="0"/>
              <a:t>How do we influence the future headline?</a:t>
            </a:r>
            <a:br>
              <a:rPr lang="en" sz="2400" dirty="0"/>
            </a:br>
            <a:endParaRPr sz="2400" dirty="0"/>
          </a:p>
        </p:txBody>
      </p:sp>
      <p:sp>
        <p:nvSpPr>
          <p:cNvPr id="155" name="Google Shape;155;p28"/>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6</a:t>
            </a:fld>
            <a:endParaRPr sz="1100"/>
          </a:p>
        </p:txBody>
      </p:sp>
      <p:pic>
        <p:nvPicPr>
          <p:cNvPr id="156" name="Google Shape;156;p28"/>
          <p:cNvPicPr preferRelativeResize="0"/>
          <p:nvPr/>
        </p:nvPicPr>
        <p:blipFill rotWithShape="1">
          <a:blip r:embed="rId3">
            <a:alphaModFix/>
          </a:blip>
          <a:srcRect/>
          <a:stretch/>
        </p:blipFill>
        <p:spPr>
          <a:xfrm>
            <a:off x="2458844" y="1712584"/>
            <a:ext cx="4072982" cy="19673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400" dirty="0"/>
              <a:t>Learn from Recent Equitable and Accessible Online Learning Experiences for Students</a:t>
            </a:r>
            <a:endParaRPr sz="2400" dirty="0"/>
          </a:p>
        </p:txBody>
      </p:sp>
      <p:sp>
        <p:nvSpPr>
          <p:cNvPr id="164" name="Google Shape;164;p29"/>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p>
            <a:pPr marL="254000" lvl="0" indent="-254000" algn="l" rtl="0">
              <a:lnSpc>
                <a:spcPct val="90000"/>
              </a:lnSpc>
              <a:spcBef>
                <a:spcPts val="0"/>
              </a:spcBef>
              <a:spcAft>
                <a:spcPts val="0"/>
              </a:spcAft>
              <a:buClr>
                <a:srgbClr val="404040"/>
              </a:buClr>
              <a:buSzPts val="1800"/>
              <a:buFont typeface="Arial"/>
              <a:buChar char="•"/>
            </a:pPr>
            <a:r>
              <a:rPr lang="en"/>
              <a:t>Plan for Higher Education Disruptions </a:t>
            </a:r>
            <a:endParaRPr/>
          </a:p>
          <a:p>
            <a:pPr marL="254000" lvl="0" indent="-254000" algn="l" rtl="0">
              <a:lnSpc>
                <a:spcPct val="90000"/>
              </a:lnSpc>
              <a:spcBef>
                <a:spcPts val="800"/>
              </a:spcBef>
              <a:spcAft>
                <a:spcPts val="0"/>
              </a:spcAft>
              <a:buClr>
                <a:srgbClr val="404040"/>
              </a:buClr>
              <a:buSzPts val="1800"/>
              <a:buFont typeface="Arial"/>
              <a:buChar char="•"/>
            </a:pPr>
            <a:r>
              <a:rPr lang="en"/>
              <a:t>Accessible</a:t>
            </a:r>
            <a:endParaRPr/>
          </a:p>
          <a:p>
            <a:pPr marL="254000" lvl="0" indent="-254000" algn="l" rtl="0">
              <a:lnSpc>
                <a:spcPct val="90000"/>
              </a:lnSpc>
              <a:spcBef>
                <a:spcPts val="800"/>
              </a:spcBef>
              <a:spcAft>
                <a:spcPts val="0"/>
              </a:spcAft>
              <a:buClr>
                <a:srgbClr val="404040"/>
              </a:buClr>
              <a:buSzPts val="1800"/>
              <a:buFont typeface="Arial"/>
              <a:buChar char="•"/>
            </a:pPr>
            <a:r>
              <a:rPr lang="en"/>
              <a:t>Flexible</a:t>
            </a:r>
            <a:endParaRPr/>
          </a:p>
          <a:p>
            <a:pPr marL="254000" lvl="0" indent="-254000" algn="l" rtl="0">
              <a:lnSpc>
                <a:spcPct val="90000"/>
              </a:lnSpc>
              <a:spcBef>
                <a:spcPts val="800"/>
              </a:spcBef>
              <a:spcAft>
                <a:spcPts val="0"/>
              </a:spcAft>
              <a:buClr>
                <a:srgbClr val="404040"/>
              </a:buClr>
              <a:buSzPts val="1800"/>
              <a:buFont typeface="Arial"/>
              <a:buChar char="•"/>
            </a:pPr>
            <a:r>
              <a:rPr lang="en"/>
              <a:t>Sustainable</a:t>
            </a:r>
            <a:endParaRPr/>
          </a:p>
        </p:txBody>
      </p:sp>
      <p:sp>
        <p:nvSpPr>
          <p:cNvPr id="165" name="Google Shape;165;p29"/>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7</a:t>
            </a:fld>
            <a:endParaRPr sz="1100"/>
          </a:p>
        </p:txBody>
      </p:sp>
      <p:pic>
        <p:nvPicPr>
          <p:cNvPr id="166" name="Google Shape;166;p29"/>
          <p:cNvPicPr preferRelativeResize="0"/>
          <p:nvPr/>
        </p:nvPicPr>
        <p:blipFill rotWithShape="1">
          <a:blip r:embed="rId3">
            <a:alphaModFix/>
          </a:blip>
          <a:srcRect/>
          <a:stretch/>
        </p:blipFill>
        <p:spPr>
          <a:xfrm>
            <a:off x="4571998" y="2195400"/>
            <a:ext cx="3155975" cy="2064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2400" dirty="0"/>
              <a:t>Plan for Higher Education Disruptions </a:t>
            </a:r>
            <a:br>
              <a:rPr lang="en" sz="1100" dirty="0"/>
            </a:br>
            <a:endParaRPr sz="1100" dirty="0"/>
          </a:p>
        </p:txBody>
      </p:sp>
      <p:sp>
        <p:nvSpPr>
          <p:cNvPr id="174" name="Google Shape;174;p30"/>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p>
            <a:pPr marL="177800" lvl="0" indent="-171450" algn="ctr" rtl="0">
              <a:lnSpc>
                <a:spcPct val="90000"/>
              </a:lnSpc>
              <a:spcBef>
                <a:spcPts val="0"/>
              </a:spcBef>
              <a:spcAft>
                <a:spcPts val="0"/>
              </a:spcAft>
              <a:buClr>
                <a:srgbClr val="404040"/>
              </a:buClr>
              <a:buSzPts val="2700"/>
              <a:buChar char="•"/>
            </a:pPr>
            <a:r>
              <a:rPr lang="en" sz="2700"/>
              <a:t>The Innovation Decision Based on</a:t>
            </a:r>
            <a:br>
              <a:rPr lang="en" sz="2700"/>
            </a:br>
            <a:r>
              <a:rPr lang="en" sz="2700"/>
              <a:t>COVID-19</a:t>
            </a:r>
            <a:endParaRPr sz="1100"/>
          </a:p>
        </p:txBody>
      </p:sp>
      <p:sp>
        <p:nvSpPr>
          <p:cNvPr id="175" name="Google Shape;175;p30"/>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8</a:t>
            </a:fld>
            <a:endParaRPr sz="1100"/>
          </a:p>
        </p:txBody>
      </p:sp>
      <p:pic>
        <p:nvPicPr>
          <p:cNvPr id="176" name="Google Shape;176;p30"/>
          <p:cNvPicPr preferRelativeResize="0"/>
          <p:nvPr/>
        </p:nvPicPr>
        <p:blipFill rotWithShape="1">
          <a:blip r:embed="rId3">
            <a:alphaModFix/>
          </a:blip>
          <a:srcRect/>
          <a:stretch/>
        </p:blipFill>
        <p:spPr>
          <a:xfrm>
            <a:off x="2975285" y="2421382"/>
            <a:ext cx="3500438" cy="18093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None/>
            </a:pPr>
            <a:r>
              <a:rPr lang="en" sz="2400" dirty="0"/>
              <a:t>Accessible &amp; Flexible</a:t>
            </a:r>
            <a:endParaRPr sz="2400" dirty="0"/>
          </a:p>
        </p:txBody>
      </p:sp>
      <p:pic>
        <p:nvPicPr>
          <p:cNvPr id="184" name="Google Shape;184;p31"/>
          <p:cNvPicPr preferRelativeResize="0">
            <a:picLocks noGrp="1"/>
          </p:cNvPicPr>
          <p:nvPr>
            <p:ph type="body" idx="1"/>
          </p:nvPr>
        </p:nvPicPr>
        <p:blipFill rotWithShape="1">
          <a:blip r:embed="rId3">
            <a:alphaModFix/>
          </a:blip>
          <a:srcRect/>
          <a:stretch/>
        </p:blipFill>
        <p:spPr>
          <a:xfrm>
            <a:off x="1511498" y="1647593"/>
            <a:ext cx="2586038" cy="1844511"/>
          </a:xfrm>
          <a:prstGeom prst="rect">
            <a:avLst/>
          </a:prstGeom>
          <a:noFill/>
          <a:ln>
            <a:noFill/>
          </a:ln>
        </p:spPr>
      </p:pic>
      <p:sp>
        <p:nvSpPr>
          <p:cNvPr id="185" name="Google Shape;185;p31"/>
          <p:cNvSpPr txBox="1">
            <a:spLocks noGrp="1"/>
          </p:cNvSpPr>
          <p:nvPr>
            <p:ph type="body" idx="2"/>
          </p:nvPr>
        </p:nvSpPr>
        <p:spPr>
          <a:xfrm>
            <a:off x="4791194" y="1674914"/>
            <a:ext cx="3711661" cy="2807877"/>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Clr>
                <a:srgbClr val="404040"/>
              </a:buClr>
              <a:buSzPts val="1800"/>
              <a:buChar char="•"/>
            </a:pPr>
            <a:r>
              <a:rPr lang="en" dirty="0"/>
              <a:t>Traditional, Hybrid, Fully Online (Synchronous and Asynchronous)</a:t>
            </a:r>
            <a:endParaRPr dirty="0"/>
          </a:p>
          <a:p>
            <a:pPr marL="177800" lvl="0" indent="-177800" algn="l" rtl="0">
              <a:lnSpc>
                <a:spcPct val="90000"/>
              </a:lnSpc>
              <a:spcBef>
                <a:spcPts val="800"/>
              </a:spcBef>
              <a:spcAft>
                <a:spcPts val="0"/>
              </a:spcAft>
              <a:buClr>
                <a:srgbClr val="404040"/>
              </a:buClr>
              <a:buSzPts val="1800"/>
              <a:buChar char="•"/>
            </a:pPr>
            <a:r>
              <a:rPr lang="en" dirty="0"/>
              <a:t>Program Completion 2-Years (full-time students) with flexible enrollment management strategies</a:t>
            </a:r>
            <a:endParaRPr dirty="0"/>
          </a:p>
          <a:p>
            <a:pPr marL="177800" lvl="0" indent="-177800" algn="l" rtl="0">
              <a:lnSpc>
                <a:spcPct val="90000"/>
              </a:lnSpc>
              <a:spcBef>
                <a:spcPts val="800"/>
              </a:spcBef>
              <a:spcAft>
                <a:spcPts val="0"/>
              </a:spcAft>
              <a:buClr>
                <a:srgbClr val="404040"/>
              </a:buClr>
              <a:buSzPts val="1800"/>
              <a:buChar char="•"/>
            </a:pPr>
            <a:r>
              <a:rPr lang="en" dirty="0"/>
              <a:t>Online Student Services</a:t>
            </a:r>
            <a:endParaRPr dirty="0"/>
          </a:p>
        </p:txBody>
      </p:sp>
      <p:sp>
        <p:nvSpPr>
          <p:cNvPr id="186" name="Google Shape;186;p31"/>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9</a:t>
            </a:fld>
            <a:endParaRPr sz="11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3595</Words>
  <Application>Microsoft Macintosh PowerPoint</Application>
  <PresentationFormat>On-screen Show (16:9)</PresentationFormat>
  <Paragraphs>286</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Palatino</vt:lpstr>
      <vt:lpstr>Simple Light</vt:lpstr>
      <vt:lpstr>ASCCC Curriculum Inst. 2020 Theme</vt:lpstr>
      <vt:lpstr>Leveraging Student Services to Provide Wrap Around Support Services for Success!    LaTonya Parker, ASCCC Area  D Representative   Alketa Wojcik, 5C, MiraCosta College, VP- Student Services   CCCCO-   Gina Browne and Mia Keeley,</vt:lpstr>
      <vt:lpstr>PowerPoint Presentation</vt:lpstr>
      <vt:lpstr>Agenda</vt:lpstr>
      <vt:lpstr>Coffee and Live Chat</vt:lpstr>
      <vt:lpstr>Near Future Headline: Disrupted System Due to COVID-19; Brings About CCC Systemic Changes -95% Completion Rates, Transfer Rates and Career Placements</vt:lpstr>
      <vt:lpstr>How do we influence the future headline? </vt:lpstr>
      <vt:lpstr>Learn from Recent Equitable and Accessible Online Learning Experiences for Students</vt:lpstr>
      <vt:lpstr>Plan for Higher Education Disruptions  </vt:lpstr>
      <vt:lpstr>Accessible &amp; Flexible</vt:lpstr>
      <vt:lpstr>Early Majority, Late Majority and Laggards &amp; COVID 19 Shift</vt:lpstr>
      <vt:lpstr>Data informed decisions around student populations served</vt:lpstr>
      <vt:lpstr>KNOW YOUR STUDENTS https://www.cccco.edu/About-Us/Key-Facts</vt:lpstr>
      <vt:lpstr>CCC’s System Derived Guiding Goals</vt:lpstr>
      <vt:lpstr>Holistic Student Support </vt:lpstr>
      <vt:lpstr>Creating a Culture of Care</vt:lpstr>
      <vt:lpstr>Teaching and Learning</vt:lpstr>
      <vt:lpstr>The Learning Environment</vt:lpstr>
      <vt:lpstr>Choose Adequate Digital Technologies</vt:lpstr>
      <vt:lpstr>Adopt Flexible Approaches </vt:lpstr>
      <vt:lpstr>Ensure Students’ Future - Provide Financial Support and Equipment</vt:lpstr>
      <vt:lpstr>Mental Health and Wellness</vt:lpstr>
      <vt:lpstr>Continue the great work!</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Student Services to Provide Wrap Around Support Services for Success!    LaTonya Parker, ASCCC Area  D Representative   Alketa Wojcik, 5C, MiraCosta College, VP- Student Services   CCCCO-   Gina Browne and Mia Keeley,</dc:title>
  <cp:lastModifiedBy>Alketa Wojcik</cp:lastModifiedBy>
  <cp:revision>2</cp:revision>
  <dcterms:modified xsi:type="dcterms:W3CDTF">2021-07-02T17:03:51Z</dcterms:modified>
</cp:coreProperties>
</file>