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4" r:id="rId2"/>
    <p:sldId id="275" r:id="rId3"/>
    <p:sldId id="345" r:id="rId4"/>
    <p:sldId id="348" r:id="rId5"/>
    <p:sldId id="347" r:id="rId6"/>
    <p:sldId id="346" r:id="rId7"/>
    <p:sldId id="273" r:id="rId8"/>
    <p:sldId id="349" r:id="rId9"/>
    <p:sldId id="344" r:id="rId10"/>
    <p:sldId id="350" r:id="rId11"/>
    <p:sldId id="274" r:id="rId12"/>
    <p:sldId id="35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A00"/>
    <a:srgbClr val="99CCFF"/>
    <a:srgbClr val="533A27"/>
    <a:srgbClr val="674831"/>
    <a:srgbClr val="DD1031"/>
    <a:srgbClr val="DF200E"/>
    <a:srgbClr val="C11D15"/>
    <a:srgbClr val="EE1D0A"/>
    <a:srgbClr val="BE1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84917" autoAdjust="0"/>
  </p:normalViewPr>
  <p:slideViewPr>
    <p:cSldViewPr snapToGrid="0" snapToObjects="1">
      <p:cViewPr varScale="1">
        <p:scale>
          <a:sx n="57" d="100"/>
          <a:sy n="57" d="100"/>
        </p:scale>
        <p:origin x="10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29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8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8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81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5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7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81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9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41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6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4996" y="2088292"/>
            <a:ext cx="6400800" cy="273084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6" descr="ASCCC logo">
            <a:extLst>
              <a:ext uri="{FF2B5EF4-FFF2-40B4-BE49-F238E27FC236}">
                <a16:creationId xmlns:a16="http://schemas.microsoft.com/office/drawing/2014/main" id="{9AD9AFDF-7905-B74A-8D29-1B5C4D2C7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044" y="2362611"/>
            <a:ext cx="3085513" cy="172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#2 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4930" y="1112108"/>
            <a:ext cx="6672648" cy="46708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47135" y="2928551"/>
            <a:ext cx="3583461" cy="253313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378" y="6356350"/>
            <a:ext cx="2743200" cy="365125"/>
          </a:xfrm>
        </p:spPr>
        <p:txBody>
          <a:bodyPr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Content 2 Colum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95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7395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4557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46437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46437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64D7FE-3356-3F4C-A9D0-D7CF7DC0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5"/>
            <a:ext cx="10058399" cy="13255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EF576B0-A006-8A43-9E28-F8921C359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921669"/>
            <a:ext cx="10058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0318-0809-C04F-9288-E60B69D54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Gill Sans Ultra Bold" panose="020B0A02020104020203" pitchFamily="34" charset="77"/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3" r:id="rId3"/>
    <p:sldLayoutId id="2147483665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hyperlink" Target="https://asccc.org/guided-pathway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guided-pathway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1685-6854-4F4E-8886-7E7F0A6D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Calling All Academic Senate Guided Pathways Liaisons – A Conversation with the ASCCC Guided Pathways Task Force Leadership </a:t>
            </a:r>
            <a:br>
              <a:rPr lang="en-US" dirty="0"/>
            </a:br>
            <a:br>
              <a:rPr lang="en-US" sz="2000" dirty="0"/>
            </a:br>
            <a:r>
              <a:rPr lang="en-US" sz="2000" dirty="0"/>
              <a:t>Julie Bruno | Jeffrey Hernandez | </a:t>
            </a:r>
            <a:r>
              <a:rPr lang="en-US" sz="2000" dirty="0" err="1"/>
              <a:t>Ginni</a:t>
            </a:r>
            <a:r>
              <a:rPr lang="en-US" sz="2000" dirty="0"/>
              <a:t> May</a:t>
            </a:r>
            <a:br>
              <a:rPr lang="en-US" sz="2000" dirty="0"/>
            </a:br>
            <a:r>
              <a:rPr lang="en-US" sz="2000" dirty="0"/>
              <a:t>April 21,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34E38-B412-AF47-A3EE-5B20221C6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64" y="2452009"/>
            <a:ext cx="3669953" cy="15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6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8698-58CC-F946-9E77-B61EDC10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6"/>
            <a:ext cx="10058399" cy="10468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Checking In with the Field – Insights from ASCCC Executive Committee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BF30-A256-7C44-9736-42FE97153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625601"/>
            <a:ext cx="5291895" cy="4647406"/>
          </a:xfrm>
        </p:spPr>
        <p:txBody>
          <a:bodyPr>
            <a:normAutofit fontScale="85000" lnSpcReduction="10000"/>
          </a:bodyPr>
          <a:lstStyle/>
          <a:p>
            <a:pPr lvl="0">
              <a:spcAft>
                <a:spcPts val="1200"/>
              </a:spcAft>
            </a:pPr>
            <a:r>
              <a:rPr lang="en-US" dirty="0">
                <a:latin typeface="Gill Sans MT"/>
                <a:ea typeface="Times New Roman" charset="0"/>
                <a:cs typeface="Times New Roman" charset="0"/>
              </a:rPr>
              <a:t>The Board of Governors expects the colleges to continue with the goals of the Visions for Success – this means Guided Pathways are moving forward</a:t>
            </a:r>
          </a:p>
          <a:p>
            <a:pPr lvl="0">
              <a:spcAft>
                <a:spcPts val="1200"/>
              </a:spcAft>
            </a:pPr>
            <a:r>
              <a:rPr lang="en-US" dirty="0">
                <a:latin typeface="Gill Sans MT"/>
                <a:ea typeface="Times New Roman" charset="0"/>
                <a:cs typeface="Times New Roman" charset="0"/>
              </a:rPr>
              <a:t>Guided Pathways funding is staying the same: no reduction, no increase</a:t>
            </a:r>
          </a:p>
          <a:p>
            <a:pPr lvl="0">
              <a:spcAft>
                <a:spcPts val="1200"/>
              </a:spcAft>
            </a:pPr>
            <a:r>
              <a:rPr lang="en-US" dirty="0">
                <a:latin typeface="Gill Sans MT"/>
                <a:ea typeface="Times New Roman" charset="0"/>
                <a:cs typeface="Times New Roman" charset="0"/>
              </a:rPr>
              <a:t>Leverage your Guided Pathways Frameworks to support students through the current crisis</a:t>
            </a:r>
          </a:p>
          <a:p>
            <a:pPr lvl="0">
              <a:spcAft>
                <a:spcPts val="1200"/>
              </a:spcAft>
            </a:pPr>
            <a:r>
              <a:rPr lang="en-US" dirty="0">
                <a:latin typeface="Gill Sans MT"/>
                <a:ea typeface="Times New Roman" charset="0"/>
                <a:cs typeface="Times New Roman" charset="0"/>
              </a:rPr>
              <a:t>What questions or comments do you have for the ASCCC Executive Committee?</a:t>
            </a:r>
          </a:p>
          <a:p>
            <a:pPr lvl="0">
              <a:spcAft>
                <a:spcPts val="1200"/>
              </a:spcAft>
            </a:pPr>
            <a:endParaRPr lang="en-US" dirty="0">
              <a:latin typeface="Gill Sans MT"/>
              <a:cs typeface="Times New Roman" charset="0"/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72C20-217E-324D-9BAC-44D359AC92B5}"/>
              </a:ext>
            </a:extLst>
          </p:cNvPr>
          <p:cNvSpPr txBox="1">
            <a:spLocks/>
          </p:cNvSpPr>
          <p:nvPr/>
        </p:nvSpPr>
        <p:spPr>
          <a:xfrm>
            <a:off x="6739466" y="1625601"/>
            <a:ext cx="4393971" cy="4647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Areas of Focus as </a:t>
            </a:r>
            <a:r>
              <a:rPr lang="en-US" dirty="0">
                <a:latin typeface="Gill Sans MT"/>
                <a:ea typeface="Times New Roman" charset="0"/>
                <a:cs typeface="Times New Roman" charset="0"/>
              </a:rPr>
              <a:t>Year 3 is wrapping up and Year 4 is just around the corner:</a:t>
            </a:r>
            <a:endParaRPr lang="en-US" dirty="0"/>
          </a:p>
          <a:p>
            <a:r>
              <a:rPr lang="en-US" dirty="0"/>
              <a:t>Equity</a:t>
            </a:r>
          </a:p>
          <a:p>
            <a:r>
              <a:rPr lang="en-US" dirty="0"/>
              <a:t>Ensuring Learning</a:t>
            </a:r>
          </a:p>
          <a:p>
            <a:r>
              <a:rPr lang="en-US" dirty="0"/>
              <a:t>Pathways and Placement</a:t>
            </a:r>
          </a:p>
          <a:p>
            <a:r>
              <a:rPr lang="en-US" dirty="0"/>
              <a:t>Program Review</a:t>
            </a:r>
          </a:p>
          <a:p>
            <a:r>
              <a:rPr lang="en-US" dirty="0"/>
              <a:t>Integrating GP into existing structures</a:t>
            </a:r>
          </a:p>
          <a:p>
            <a:r>
              <a:rPr lang="en-US" dirty="0">
                <a:latin typeface="Gill Sans MT"/>
                <a:ea typeface="Times New Roman" charset="0"/>
                <a:cs typeface="Times New Roman" charset="0"/>
              </a:rPr>
              <a:t>Connecting with Chancellor’s Office Regional Coordinators</a:t>
            </a:r>
          </a:p>
          <a:p>
            <a:pPr>
              <a:spcAft>
                <a:spcPts val="1200"/>
              </a:spcAft>
            </a:pPr>
            <a:endParaRPr lang="en-US" dirty="0">
              <a:latin typeface="Gill Sans MT"/>
              <a:cs typeface="Times New Roman" charset="0"/>
            </a:endParaRP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633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9BF9-34A6-FA42-B61E-8BFBFEEA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285A-FBA9-8B4C-81DA-A442693243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Access ASCCC Guided Pathways resources: </a:t>
            </a:r>
            <a:r>
              <a:rPr lang="en-US" sz="3200" dirty="0">
                <a:hlinkClick r:id="rId2"/>
              </a:rPr>
              <a:t>https://asccc.org/guided-pathways</a:t>
            </a:r>
            <a:endParaRPr lang="en-US" sz="3200" dirty="0"/>
          </a:p>
          <a:p>
            <a:r>
              <a:rPr lang="en-US" sz="3200" dirty="0"/>
              <a:t>More questions? Email </a:t>
            </a:r>
            <a:r>
              <a:rPr lang="en-US" sz="3200" dirty="0">
                <a:hlinkClick r:id="rId3"/>
              </a:rPr>
              <a:t>info@asccc.org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158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9BF9-34A6-FA42-B61E-8BFBFEEA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and Comments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B27471-1F0F-D440-98E8-D3D22BD68B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25" y="1922463"/>
            <a:ext cx="4359625" cy="4351337"/>
          </a:xfrm>
        </p:spPr>
      </p:pic>
    </p:spTree>
    <p:extLst>
      <p:ext uri="{BB962C8B-B14F-4D97-AF65-F5344CB8AC3E}">
        <p14:creationId xmlns:p14="http://schemas.microsoft.com/office/powerpoint/2010/main" val="372339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8698-58CC-F946-9E77-B61EDC10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6"/>
            <a:ext cx="10058399" cy="10468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Checking In With the Field – Coffee Hour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BF30-A256-7C44-9736-42FE97153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586752"/>
            <a:ext cx="10323064" cy="4973535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dirty="0">
                <a:latin typeface="+mn-lt"/>
                <a:ea typeface="Times New Roman" charset="0"/>
                <a:cs typeface="Times New Roman" charset="0"/>
              </a:rPr>
              <a:t>Let’s have a conversation on what is happening on your campus.  Please raise your hand so that we may unmute you and hear stories.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dirty="0"/>
              <a:t>You may need to click the icon labeled “</a:t>
            </a:r>
            <a:r>
              <a:rPr lang="en-US" b="1" dirty="0"/>
              <a:t>Participants</a:t>
            </a:r>
            <a:r>
              <a:rPr lang="en-US" dirty="0"/>
              <a:t>" or “</a:t>
            </a:r>
            <a:r>
              <a:rPr lang="en-US" b="1" dirty="0"/>
              <a:t>More.</a:t>
            </a:r>
            <a:r>
              <a:rPr lang="en-US" dirty="0"/>
              <a:t>" </a:t>
            </a:r>
          </a:p>
          <a:p>
            <a:pPr marL="0" indent="0">
              <a:spcBef>
                <a:spcPts val="1800"/>
              </a:spcBef>
              <a:buClr>
                <a:srgbClr val="C00000"/>
              </a:buClr>
              <a:buNone/>
            </a:pPr>
            <a:endParaRPr lang="en-US" sz="2400" dirty="0"/>
          </a:p>
          <a:p>
            <a:pPr marL="0" indent="0">
              <a:spcBef>
                <a:spcPts val="1800"/>
              </a:spcBef>
              <a:buClr>
                <a:srgbClr val="C00000"/>
              </a:buClr>
              <a:buNone/>
            </a:pPr>
            <a:r>
              <a:rPr lang="en-US" dirty="0"/>
              <a:t>That should get you to the button labeled "</a:t>
            </a:r>
            <a:r>
              <a:rPr lang="en-US" b="1" dirty="0"/>
              <a:t>Raise Hand</a:t>
            </a:r>
            <a:r>
              <a:rPr lang="en-US" dirty="0"/>
              <a:t>." </a:t>
            </a:r>
          </a:p>
          <a:p>
            <a:pPr marL="0" indent="0">
              <a:buClr>
                <a:srgbClr val="C00000"/>
              </a:buClr>
              <a:buNone/>
            </a:pPr>
            <a:endParaRPr lang="en-US" dirty="0"/>
          </a:p>
          <a:p>
            <a:pPr marL="0" indent="0">
              <a:buClr>
                <a:srgbClr val="C00000"/>
              </a:buClr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Clr>
                <a:srgbClr val="C00000"/>
              </a:buClr>
              <a:buNone/>
            </a:pPr>
            <a:r>
              <a:rPr lang="en-US" dirty="0"/>
              <a:t>Click to </a:t>
            </a:r>
            <a:r>
              <a:rPr lang="en-US" b="1" dirty="0"/>
              <a:t>raise hand</a:t>
            </a:r>
            <a:r>
              <a:rPr lang="en-US" dirty="0"/>
              <a:t> and click again to </a:t>
            </a:r>
            <a:r>
              <a:rPr lang="en-US" b="1" dirty="0"/>
              <a:t>lower hand</a:t>
            </a:r>
            <a:r>
              <a:rPr lang="en-US" dirty="0"/>
              <a:t>.</a:t>
            </a:r>
          </a:p>
          <a:p>
            <a:pPr marL="0" indent="0">
              <a:spcBef>
                <a:spcPts val="1800"/>
              </a:spcBef>
              <a:buClr>
                <a:srgbClr val="C00000"/>
              </a:buClr>
              <a:buNone/>
            </a:pPr>
            <a:r>
              <a:rPr lang="en-US" dirty="0"/>
              <a:t>Don’t forget to download the chat at the end.</a:t>
            </a:r>
          </a:p>
          <a:p>
            <a:pPr marL="0" indent="0">
              <a:buClr>
                <a:srgbClr val="C00000"/>
              </a:buClr>
              <a:buNone/>
            </a:pP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59" y="3006249"/>
            <a:ext cx="6715929" cy="377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37" y="3006249"/>
            <a:ext cx="2419834" cy="427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96" y="4125591"/>
            <a:ext cx="3162680" cy="1118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8"/>
          <a:stretch/>
        </p:blipFill>
        <p:spPr>
          <a:xfrm>
            <a:off x="1213259" y="4132177"/>
            <a:ext cx="3400132" cy="1084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2" y="4495047"/>
            <a:ext cx="2373762" cy="3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8698-58CC-F946-9E77-B61EDC10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6"/>
            <a:ext cx="10058399" cy="10468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Checking In with the Field – Coffee Hour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BF30-A256-7C44-9736-42FE97153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9944" y="1988820"/>
            <a:ext cx="8899451" cy="4284186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n-lt"/>
                <a:ea typeface="Times New Roman" charset="0"/>
                <a:cs typeface="Times New Roman" charset="0"/>
              </a:rPr>
              <a:t>What is happening, or not happening, with Guided Pathways at your college? </a:t>
            </a:r>
          </a:p>
          <a:p>
            <a:pPr lvl="1"/>
            <a:r>
              <a:rPr lang="en-US" dirty="0">
                <a:ea typeface="Times New Roman" charset="0"/>
                <a:cs typeface="Times New Roman" charset="0"/>
              </a:rPr>
              <a:t>What parts of Guided Pathways are moving forward?</a:t>
            </a:r>
          </a:p>
          <a:p>
            <a:pPr lvl="1"/>
            <a:r>
              <a:rPr lang="en-US" dirty="0">
                <a:latin typeface="+mn-lt"/>
                <a:ea typeface="Times New Roman" charset="0"/>
                <a:cs typeface="Times New Roman" charset="0"/>
              </a:rPr>
              <a:t>Has the new reality reshaped Guided Pathways at your college?</a:t>
            </a:r>
            <a:endParaRPr lang="en-US" dirty="0">
              <a:ea typeface="Times New Roman" charset="0"/>
              <a:cs typeface="Times New Roman" charset="0"/>
            </a:endParaRPr>
          </a:p>
          <a:p>
            <a:pPr lvl="0"/>
            <a:endParaRPr lang="en-US" dirty="0">
              <a:latin typeface="+mn-lt"/>
              <a:ea typeface="Times New Roman" charset="0"/>
              <a:cs typeface="Times New Roman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794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8698-58CC-F946-9E77-B61EDC10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6"/>
            <a:ext cx="10058399" cy="10468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Checking In with the Field –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BF30-A256-7C44-9736-42FE97153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840229"/>
            <a:ext cx="10058399" cy="467932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ea typeface="Times New Roman" charset="0"/>
                <a:cs typeface="Times New Roman" charset="0"/>
              </a:rPr>
              <a:t>How is your college making progress?</a:t>
            </a:r>
          </a:p>
          <a:p>
            <a:pPr lvl="1">
              <a:spcBef>
                <a:spcPts val="1800"/>
              </a:spcBef>
            </a:pPr>
            <a:r>
              <a:rPr lang="en-US" sz="3200" dirty="0">
                <a:ea typeface="Times New Roman" charset="0"/>
                <a:cs typeface="Times New Roman" charset="0"/>
              </a:rPr>
              <a:t>What strategies have you employed to keep folks engaged?</a:t>
            </a:r>
          </a:p>
          <a:p>
            <a:pPr lvl="1">
              <a:spcBef>
                <a:spcPts val="1800"/>
              </a:spcBef>
            </a:pPr>
            <a:r>
              <a:rPr lang="en-US" sz="3200" dirty="0">
                <a:ea typeface="Times New Roman" charset="0"/>
                <a:cs typeface="Times New Roman" charset="0"/>
              </a:rPr>
              <a:t>What strategies have you found to be particularly effective?</a:t>
            </a:r>
          </a:p>
          <a:p>
            <a:pPr lvl="0"/>
            <a:endParaRPr lang="en-US" dirty="0">
              <a:latin typeface="+mn-lt"/>
              <a:ea typeface="Times New Roman" charset="0"/>
              <a:cs typeface="Times New Roman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622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8698-58CC-F946-9E77-B61EDC10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6"/>
            <a:ext cx="10058399" cy="10468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Checking In with the Field –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BF30-A256-7C44-9736-42FE97153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840229"/>
            <a:ext cx="10058399" cy="467932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ea typeface="Times New Roman" charset="0"/>
                <a:cs typeface="Times New Roman" charset="0"/>
              </a:rPr>
              <a:t>How are full- and part-time faculty, collective bargaining units, classified professional staff, and administrators engaging in the Guided Pathways efforts?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ea typeface="Times New Roman" charset="0"/>
                <a:cs typeface="Times New Roman" charset="0"/>
              </a:rPr>
              <a:t>How about students?  Has it been more difficult for students to be engaged with your Guided Pathways efforts?</a:t>
            </a:r>
          </a:p>
          <a:p>
            <a:pPr lvl="0"/>
            <a:endParaRPr lang="en-US" dirty="0">
              <a:latin typeface="+mn-lt"/>
              <a:ea typeface="Times New Roman" charset="0"/>
              <a:cs typeface="Times New Roman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157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8698-58CC-F946-9E77-B61EDC10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6"/>
            <a:ext cx="10058399" cy="10468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Checking In with the Field –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BF30-A256-7C44-9736-42FE97153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674421"/>
            <a:ext cx="10058399" cy="4845132"/>
          </a:xfrm>
        </p:spPr>
        <p:txBody>
          <a:bodyPr>
            <a:normAutofit/>
          </a:bodyPr>
          <a:lstStyle/>
          <a:p>
            <a:r>
              <a:rPr lang="en-US" sz="3200" dirty="0">
                <a:ea typeface="Times New Roman" charset="0"/>
                <a:cs typeface="Times New Roman" charset="0"/>
              </a:rPr>
              <a:t>Are your academic senate and guided pathways steering committee/team both meeting regularly?</a:t>
            </a:r>
          </a:p>
          <a:p>
            <a:pPr lvl="0">
              <a:spcBef>
                <a:spcPts val="1800"/>
              </a:spcBef>
            </a:pPr>
            <a:r>
              <a:rPr lang="en-US" sz="3200" dirty="0">
                <a:latin typeface="Gill Sans MT"/>
                <a:cs typeface="Times New Roman" panose="02020603050405020304" pitchFamily="18" charset="0"/>
              </a:rPr>
              <a:t>How often does your academic senate usually address guided pathways? </a:t>
            </a:r>
          </a:p>
          <a:p>
            <a:pPr lvl="1"/>
            <a:r>
              <a:rPr lang="en-US" sz="2800" dirty="0">
                <a:latin typeface="Gill Sans MT"/>
                <a:cs typeface="Times New Roman" panose="02020603050405020304" pitchFamily="18" charset="0"/>
              </a:rPr>
              <a:t>Information only </a:t>
            </a:r>
          </a:p>
          <a:p>
            <a:pPr lvl="1"/>
            <a:r>
              <a:rPr lang="en-US" sz="2800" dirty="0">
                <a:latin typeface="Gill Sans MT"/>
                <a:cs typeface="Times New Roman" panose="02020603050405020304" pitchFamily="18" charset="0"/>
              </a:rPr>
              <a:t>When a decision is needed </a:t>
            </a:r>
          </a:p>
          <a:p>
            <a:pPr lvl="1"/>
            <a:r>
              <a:rPr lang="en-US" sz="2800" dirty="0">
                <a:latin typeface="Gill Sans MT"/>
                <a:cs typeface="Times New Roman" panose="02020603050405020304" pitchFamily="18" charset="0"/>
              </a:rPr>
              <a:t>Standing agenda item </a:t>
            </a:r>
            <a:endParaRPr lang="en-US" sz="2800" dirty="0">
              <a:ea typeface="Times New Roman" charset="0"/>
              <a:cs typeface="Times New Roman" charset="0"/>
            </a:endParaRPr>
          </a:p>
          <a:p>
            <a:pPr lvl="0"/>
            <a:endParaRPr lang="en-US" dirty="0">
              <a:latin typeface="+mn-lt"/>
              <a:ea typeface="Times New Roman" charset="0"/>
              <a:cs typeface="Times New Roman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403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1F21-9BF5-824D-85A1-EF428509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Checking In on the Role of the ASCCC Guided Pathways Liaison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2880C-2BEE-6F41-87F4-46E057C15A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What has been the role of your academic senate appointed </a:t>
            </a:r>
            <a:br>
              <a:rPr lang="en-US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Guided Pathways Liaison at your college?</a:t>
            </a:r>
          </a:p>
          <a:p>
            <a:pPr lvl="1"/>
            <a:r>
              <a:rPr lang="en-US" dirty="0"/>
              <a:t>Do you regularly report at your local academic senate meetings?</a:t>
            </a:r>
          </a:p>
          <a:p>
            <a:pPr lvl="1"/>
            <a:r>
              <a:rPr lang="en-US" dirty="0"/>
              <a:t>How involved are you in the Guided Pathways efforts at your college?</a:t>
            </a:r>
          </a:p>
          <a:p>
            <a:pPr lvl="1"/>
            <a:r>
              <a:rPr lang="en-US" dirty="0"/>
              <a:t>Have you used the ASCCC Guided Pathways resources, such as webinars, regional meetings, or the website: </a:t>
            </a:r>
            <a:r>
              <a:rPr lang="en-US" dirty="0">
                <a:hlinkClick r:id="rId3"/>
              </a:rPr>
              <a:t>https://asccc.org/guided-pathways</a:t>
            </a:r>
            <a:r>
              <a:rPr lang="en-US" dirty="0"/>
              <a:t>?</a:t>
            </a:r>
          </a:p>
          <a:p>
            <a:pPr>
              <a:spcBef>
                <a:spcPts val="1200"/>
              </a:spcBef>
            </a:pPr>
            <a:r>
              <a:rPr lang="en-US" dirty="0"/>
              <a:t>If you have used ASCCC Guided Pathways resources, what’s missing or needed?  </a:t>
            </a:r>
          </a:p>
          <a:p>
            <a:pPr>
              <a:spcBef>
                <a:spcPts val="1200"/>
              </a:spcBef>
            </a:pPr>
            <a:endParaRPr lang="en-US" dirty="0">
              <a:ea typeface="Times New Roman" charset="0"/>
              <a:cs typeface="Times New Roman" charset="0"/>
            </a:endParaRPr>
          </a:p>
          <a:p>
            <a:pPr>
              <a:spcBef>
                <a:spcPts val="1200"/>
              </a:spcBef>
            </a:pPr>
            <a:endParaRPr lang="en-US" dirty="0">
              <a:ea typeface="Times New Roman" charset="0"/>
              <a:cs typeface="Times New Roman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5312E-38D3-C249-A708-C9EDA8D97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904" y="5132816"/>
            <a:ext cx="1269269" cy="11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7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1F21-9BF5-824D-85A1-EF428509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Checking In on the Role of the ASCCC Guided Pathways Liaison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2880C-2BEE-6F41-87F4-46E057C15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2297429"/>
            <a:ext cx="10058400" cy="397557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ea typeface="Times New Roman" charset="0"/>
                <a:cs typeface="Times New Roman" charset="0"/>
              </a:rPr>
              <a:t>How has the role of your Guided Pathways Liaison shifted or do you see it shifting over the years?</a:t>
            </a:r>
          </a:p>
          <a:p>
            <a:pPr>
              <a:spcBef>
                <a:spcPts val="1200"/>
              </a:spcBef>
            </a:pPr>
            <a:endParaRPr lang="en-US" dirty="0">
              <a:ea typeface="Times New Roman" charset="0"/>
              <a:cs typeface="Times New Roman" charset="0"/>
            </a:endParaRPr>
          </a:p>
          <a:p>
            <a:pPr>
              <a:spcBef>
                <a:spcPts val="1200"/>
              </a:spcBef>
            </a:pPr>
            <a:endParaRPr lang="en-US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8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8698-58CC-F946-9E77-B61EDC10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6"/>
            <a:ext cx="10058399" cy="10468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Checking In with the Field – Thinking about Progress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BF30-A256-7C44-9736-42FE97153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586753"/>
            <a:ext cx="10058400" cy="4686254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>
                <a:latin typeface="Gill Sans MT"/>
                <a:ea typeface="Times New Roman" charset="0"/>
                <a:cs typeface="Times New Roman" charset="0"/>
              </a:rPr>
              <a:t>How far have you come in implementing a Guided Pathways framework? What obstacles have you faced?</a:t>
            </a:r>
          </a:p>
          <a:p>
            <a:pPr lvl="0">
              <a:spcAft>
                <a:spcPts val="1200"/>
              </a:spcAft>
            </a:pPr>
            <a:r>
              <a:rPr lang="en-US" dirty="0">
                <a:latin typeface="Gill Sans MT"/>
                <a:ea typeface="Times New Roman" charset="0"/>
                <a:cs typeface="Times New Roman" charset="0"/>
              </a:rPr>
              <a:t>What are the overarching themes of your plans for years 4-5, and beyond? Do you know?</a:t>
            </a:r>
          </a:p>
          <a:p>
            <a:pPr lvl="0"/>
            <a:r>
              <a:rPr lang="en-US" dirty="0">
                <a:latin typeface="Gill Sans MT"/>
                <a:ea typeface="Times New Roman" charset="0"/>
                <a:cs typeface="Times New Roman" charset="0"/>
              </a:rPr>
              <a:t>What are your plans for when funding runs out?</a:t>
            </a:r>
          </a:p>
          <a:p>
            <a:pPr marL="0" indent="0">
              <a:buClr>
                <a:srgbClr val="C00000"/>
              </a:buClr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826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CC colors">
      <a:dk1>
        <a:srgbClr val="E02826"/>
      </a:dk1>
      <a:lt1>
        <a:srgbClr val="FFFFFF"/>
      </a:lt1>
      <a:dk2>
        <a:srgbClr val="513628"/>
      </a:dk2>
      <a:lt2>
        <a:srgbClr val="E7E6E6"/>
      </a:lt2>
      <a:accent1>
        <a:srgbClr val="E02826"/>
      </a:accent1>
      <a:accent2>
        <a:srgbClr val="93011D"/>
      </a:accent2>
      <a:accent3>
        <a:srgbClr val="FAA01E"/>
      </a:accent3>
      <a:accent4>
        <a:srgbClr val="888888"/>
      </a:accent4>
      <a:accent5>
        <a:srgbClr val="005691"/>
      </a:accent5>
      <a:accent6>
        <a:srgbClr val="00A593"/>
      </a:accent6>
      <a:hlink>
        <a:srgbClr val="5C3628"/>
      </a:hlink>
      <a:folHlink>
        <a:srgbClr val="5C3628"/>
      </a:folHlink>
    </a:clrScheme>
    <a:fontScheme name="ASCCC Fonts">
      <a:majorFont>
        <a:latin typeface="Palatino Linotyp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pt template 2019 Colors.potx" id="{709733E0-98AB-B742-A901-A5ADFEE70B17}" vid="{2B555066-8715-5444-816F-F32952213B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</TotalTime>
  <Words>615</Words>
  <Application>Microsoft Office PowerPoint</Application>
  <PresentationFormat>Widescreen</PresentationFormat>
  <Paragraphs>65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Gill Sans</vt:lpstr>
      <vt:lpstr>Gill Sans MT</vt:lpstr>
      <vt:lpstr>Gill Sans Ultra Bold</vt:lpstr>
      <vt:lpstr>Palatino</vt:lpstr>
      <vt:lpstr>Palatino Linotype</vt:lpstr>
      <vt:lpstr>Office Theme</vt:lpstr>
      <vt:lpstr>Calling All Academic Senate Guided Pathways Liaisons – A Conversation with the ASCCC Guided Pathways Task Force Leadership   Julie Bruno | Jeffrey Hernandez | Ginni May April 21, 2020</vt:lpstr>
      <vt:lpstr>Checking In With the Field – Coffee Hour</vt:lpstr>
      <vt:lpstr>Checking In with the Field – Coffee Hour</vt:lpstr>
      <vt:lpstr>Checking In with the Field – Collaborations</vt:lpstr>
      <vt:lpstr>Checking In with the Field – Collaborations</vt:lpstr>
      <vt:lpstr>Checking In with the Field – Collaborations</vt:lpstr>
      <vt:lpstr>Checking In on the Role of the ASCCC Guided Pathways Liaison</vt:lpstr>
      <vt:lpstr>Checking In on the Role of the ASCCC Guided Pathways Liaison</vt:lpstr>
      <vt:lpstr>Checking In with the Field – Thinking about Progress </vt:lpstr>
      <vt:lpstr>Checking In with the Field – Insights from ASCCC Executive Committee </vt:lpstr>
      <vt:lpstr>Resources</vt:lpstr>
      <vt:lpstr>Questions and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Kiana Traylor</cp:lastModifiedBy>
  <cp:revision>67</cp:revision>
  <dcterms:created xsi:type="dcterms:W3CDTF">2019-11-05T14:05:18Z</dcterms:created>
  <dcterms:modified xsi:type="dcterms:W3CDTF">2020-04-21T17:36:55Z</dcterms:modified>
</cp:coreProperties>
</file>