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sldIdLst>
    <p:sldId id="256" r:id="rId2"/>
    <p:sldId id="265" r:id="rId3"/>
    <p:sldId id="269" r:id="rId4"/>
    <p:sldId id="262" r:id="rId5"/>
    <p:sldId id="264" r:id="rId6"/>
    <p:sldId id="263" r:id="rId7"/>
    <p:sldId id="261" r:id="rId8"/>
    <p:sldId id="257" r:id="rId9"/>
    <p:sldId id="258" r:id="rId10"/>
    <p:sldId id="266" r:id="rId11"/>
    <p:sldId id="267" r:id="rId12"/>
    <p:sldId id="268" r:id="rId13"/>
    <p:sldId id="270"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4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611DEB-82DC-8C4F-A606-DD7C9A104886}" type="datetimeFigureOut">
              <a:rPr lang="en-US" smtClean="0"/>
              <a:t>2/16/17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36DA84-0829-A746-AA22-EFC0EB32FBA2}" type="slidenum">
              <a:rPr lang="en-US" smtClean="0"/>
              <a:t>‹#›</a:t>
            </a:fld>
            <a:endParaRPr lang="en-US"/>
          </a:p>
        </p:txBody>
      </p:sp>
    </p:spTree>
    <p:extLst>
      <p:ext uri="{BB962C8B-B14F-4D97-AF65-F5344CB8AC3E}">
        <p14:creationId xmlns:p14="http://schemas.microsoft.com/office/powerpoint/2010/main" val="22553923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B574B1-9468-4233-848C-D57F409374F3}" type="slidenum">
              <a:rPr lang="en-US" smtClean="0"/>
              <a:pPr/>
              <a:t>8</a:t>
            </a:fld>
            <a:endParaRPr lang="en-US"/>
          </a:p>
        </p:txBody>
      </p:sp>
    </p:spTree>
    <p:extLst>
      <p:ext uri="{BB962C8B-B14F-4D97-AF65-F5344CB8AC3E}">
        <p14:creationId xmlns:p14="http://schemas.microsoft.com/office/powerpoint/2010/main" val="3150664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8D450DC-355C-6646-B12B-B72030B27A7B}"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D450DC-355C-6646-B12B-B72030B27A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D450DC-355C-6646-B12B-B72030B27A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D450DC-355C-6646-B12B-B72030B27A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D450DC-355C-6646-B12B-B72030B27A7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D450DC-355C-6646-B12B-B72030B27A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D450DC-355C-6646-B12B-B72030B27A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8D450DC-355C-6646-B12B-B72030B27A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8D450DC-355C-6646-B12B-B72030B27A7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D450DC-355C-6646-B12B-B72030B27A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4B0F3BE-090F-4E4C-BEFB-D4DA18CA505D}" type="datetimeFigureOut">
              <a:rPr lang="en-US" smtClean="0"/>
              <a:t>2/16/17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D450DC-355C-6646-B12B-B72030B27A7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4B0F3BE-090F-4E4C-BEFB-D4DA18CA505D}" type="datetimeFigureOut">
              <a:rPr lang="en-US" smtClean="0"/>
              <a:t>2/16/17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8D450DC-355C-6646-B12B-B72030B27A7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fosteraa@wlac.edu" TargetMode="External"/><Relationship Id="rId3" Type="http://schemas.openxmlformats.org/officeDocument/2006/relationships/hyperlink" Target="mailto:jstanskas@valley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095990"/>
            <a:ext cx="7406640" cy="1472184"/>
          </a:xfrm>
        </p:spPr>
        <p:txBody>
          <a:bodyPr/>
          <a:lstStyle/>
          <a:p>
            <a:r>
              <a:rPr lang="en-US" dirty="0" smtClean="0"/>
              <a:t>Libraries, Counseling, and Athletics, Oh My!</a:t>
            </a:r>
            <a:endParaRPr lang="en-US" dirty="0"/>
          </a:p>
        </p:txBody>
      </p:sp>
      <p:sp>
        <p:nvSpPr>
          <p:cNvPr id="3" name="Subtitle 2"/>
          <p:cNvSpPr>
            <a:spLocks noGrp="1"/>
          </p:cNvSpPr>
          <p:nvPr>
            <p:ph type="subTitle" idx="1"/>
          </p:nvPr>
        </p:nvSpPr>
        <p:spPr>
          <a:xfrm>
            <a:off x="1002693" y="2911987"/>
            <a:ext cx="8141308" cy="2463302"/>
          </a:xfrm>
        </p:spPr>
        <p:txBody>
          <a:bodyPr>
            <a:normAutofit/>
          </a:bodyPr>
          <a:lstStyle/>
          <a:p>
            <a:r>
              <a:rPr lang="en-US" dirty="0" smtClean="0"/>
              <a:t>Adrienne </a:t>
            </a:r>
            <a:r>
              <a:rPr lang="en-US" dirty="0"/>
              <a:t>Foster, ASCCC Area C Representative</a:t>
            </a:r>
          </a:p>
          <a:p>
            <a:r>
              <a:rPr lang="en-US" dirty="0" smtClean="0"/>
              <a:t>John </a:t>
            </a:r>
            <a:r>
              <a:rPr lang="en-US" dirty="0" err="1"/>
              <a:t>Stanskas</a:t>
            </a:r>
            <a:r>
              <a:rPr lang="en-US" dirty="0"/>
              <a:t>, ASCCC Vice President </a:t>
            </a:r>
            <a:endParaRPr lang="en-US" dirty="0" smtClean="0"/>
          </a:p>
          <a:p>
            <a:endParaRPr lang="en-US" dirty="0"/>
          </a:p>
          <a:p>
            <a:r>
              <a:rPr lang="en-US" dirty="0" smtClean="0"/>
              <a:t>2017 Accreditation </a:t>
            </a:r>
            <a:r>
              <a:rPr lang="en-US" dirty="0" smtClean="0"/>
              <a:t>Institute</a:t>
            </a:r>
          </a:p>
          <a:p>
            <a:r>
              <a:rPr lang="en-US" dirty="0" smtClean="0"/>
              <a:t>Napa, CA</a:t>
            </a:r>
            <a:endParaRPr lang="en-US" dirty="0"/>
          </a:p>
        </p:txBody>
      </p:sp>
      <p:pic>
        <p:nvPicPr>
          <p:cNvPr id="4" name="Picture 3" descr="ASCCC_Logo"/>
          <p:cNvPicPr/>
          <p:nvPr/>
        </p:nvPicPr>
        <p:blipFill>
          <a:blip r:embed="rId2"/>
          <a:srcRect/>
          <a:stretch>
            <a:fillRect/>
          </a:stretch>
        </p:blipFill>
        <p:spPr bwMode="auto">
          <a:xfrm>
            <a:off x="3395228" y="5375289"/>
            <a:ext cx="5748772" cy="1279077"/>
          </a:xfrm>
          <a:prstGeom prst="rect">
            <a:avLst/>
          </a:prstGeom>
          <a:noFill/>
          <a:ln w="9525">
            <a:noFill/>
            <a:miter lim="800000"/>
            <a:headEnd/>
            <a:tailEnd/>
          </a:ln>
        </p:spPr>
      </p:pic>
    </p:spTree>
    <p:extLst>
      <p:ext uri="{BB962C8B-B14F-4D97-AF65-F5344CB8AC3E}">
        <p14:creationId xmlns:p14="http://schemas.microsoft.com/office/powerpoint/2010/main" val="1724670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 Programs</a:t>
            </a:r>
            <a:endParaRPr lang="en-US" dirty="0"/>
          </a:p>
        </p:txBody>
      </p:sp>
      <p:sp>
        <p:nvSpPr>
          <p:cNvPr id="3" name="Content Placeholder 2"/>
          <p:cNvSpPr>
            <a:spLocks noGrp="1"/>
          </p:cNvSpPr>
          <p:nvPr>
            <p:ph idx="1"/>
          </p:nvPr>
        </p:nvSpPr>
        <p:spPr/>
        <p:txBody>
          <a:bodyPr/>
          <a:lstStyle/>
          <a:p>
            <a:r>
              <a:rPr lang="en-US" dirty="0" smtClean="0"/>
              <a:t>Puente</a:t>
            </a:r>
          </a:p>
          <a:p>
            <a:r>
              <a:rPr lang="en-US" dirty="0" err="1" smtClean="0"/>
              <a:t>Umoja</a:t>
            </a:r>
            <a:endParaRPr lang="en-US" dirty="0" smtClean="0"/>
          </a:p>
          <a:p>
            <a:r>
              <a:rPr lang="en-US" dirty="0" smtClean="0"/>
              <a:t>First-Year Experience</a:t>
            </a:r>
          </a:p>
          <a:p>
            <a:r>
              <a:rPr lang="en-US" dirty="0" smtClean="0"/>
              <a:t>Summer Bridge</a:t>
            </a:r>
          </a:p>
          <a:p>
            <a:r>
              <a:rPr lang="en-US" dirty="0" smtClean="0"/>
              <a:t>Linked Learning Instruction</a:t>
            </a:r>
          </a:p>
          <a:p>
            <a:r>
              <a:rPr lang="en-US" dirty="0" smtClean="0"/>
              <a:t>Athletic Cohorts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32687"/>
            <a:ext cx="1125313" cy="1125313"/>
          </a:xfrm>
          <a:prstGeom prst="rect">
            <a:avLst/>
          </a:prstGeom>
        </p:spPr>
      </p:pic>
      <p:pic>
        <p:nvPicPr>
          <p:cNvPr id="5" name="Picture 4"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1600" y="3835400"/>
            <a:ext cx="2692400" cy="3022600"/>
          </a:xfrm>
          <a:prstGeom prst="rect">
            <a:avLst/>
          </a:prstGeom>
        </p:spPr>
      </p:pic>
    </p:spTree>
    <p:extLst>
      <p:ext uri="{BB962C8B-B14F-4D97-AF65-F5344CB8AC3E}">
        <p14:creationId xmlns:p14="http://schemas.microsoft.com/office/powerpoint/2010/main" val="401219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Programs</a:t>
            </a:r>
            <a:endParaRPr lang="en-US" dirty="0"/>
          </a:p>
        </p:txBody>
      </p:sp>
      <p:sp>
        <p:nvSpPr>
          <p:cNvPr id="3" name="Content Placeholder 2"/>
          <p:cNvSpPr>
            <a:spLocks noGrp="1"/>
          </p:cNvSpPr>
          <p:nvPr>
            <p:ph idx="1"/>
          </p:nvPr>
        </p:nvSpPr>
        <p:spPr/>
        <p:txBody>
          <a:bodyPr/>
          <a:lstStyle/>
          <a:p>
            <a:r>
              <a:rPr lang="en-US" dirty="0" smtClean="0"/>
              <a:t>Book lending programs</a:t>
            </a:r>
          </a:p>
          <a:p>
            <a:r>
              <a:rPr lang="en-US" dirty="0" smtClean="0"/>
              <a:t>Sports Study Halls</a:t>
            </a:r>
          </a:p>
          <a:p>
            <a:r>
              <a:rPr lang="en-US" dirty="0" smtClean="0"/>
              <a:t>Writing in the End Zone – San Mateo</a:t>
            </a:r>
          </a:p>
          <a:p>
            <a:r>
              <a:rPr lang="en-US" dirty="0" smtClean="0"/>
              <a:t>GO Days (Get Oriented, Get Organized, Get Onboard) – LA Pierce</a:t>
            </a:r>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32687"/>
            <a:ext cx="1125313" cy="1125313"/>
          </a:xfrm>
          <a:prstGeom prst="rect">
            <a:avLst/>
          </a:prstGeom>
        </p:spPr>
      </p:pic>
    </p:spTree>
    <p:extLst>
      <p:ext uri="{BB962C8B-B14F-4D97-AF65-F5344CB8AC3E}">
        <p14:creationId xmlns:p14="http://schemas.microsoft.com/office/powerpoint/2010/main" val="419426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Allocating Resources to Serve Students</a:t>
            </a:r>
            <a:endParaRPr lang="en-US" dirty="0"/>
          </a:p>
        </p:txBody>
      </p:sp>
      <p:sp>
        <p:nvSpPr>
          <p:cNvPr id="3" name="Content Placeholder 2"/>
          <p:cNvSpPr>
            <a:spLocks noGrp="1"/>
          </p:cNvSpPr>
          <p:nvPr>
            <p:ph idx="1"/>
          </p:nvPr>
        </p:nvSpPr>
        <p:spPr/>
        <p:txBody>
          <a:bodyPr/>
          <a:lstStyle/>
          <a:p>
            <a:r>
              <a:rPr lang="en-US" dirty="0" smtClean="0"/>
              <a:t>These program were probably not created by an Accreditation Committee, but clearly align with the principles of the standards.</a:t>
            </a:r>
          </a:p>
          <a:p>
            <a:r>
              <a:rPr lang="en-US" dirty="0" smtClean="0"/>
              <a:t>Collecting data on these kinds of programs are key to incorporate in a self-study document highlighting the college’s alignment to the mission.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32687"/>
            <a:ext cx="1125313" cy="1125313"/>
          </a:xfrm>
          <a:prstGeom prst="rect">
            <a:avLst/>
          </a:prstGeom>
        </p:spPr>
      </p:pic>
    </p:spTree>
    <p:extLst>
      <p:ext uri="{BB962C8B-B14F-4D97-AF65-F5344CB8AC3E}">
        <p14:creationId xmlns:p14="http://schemas.microsoft.com/office/powerpoint/2010/main" val="349865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Discussion</a:t>
            </a:r>
            <a:endParaRPr lang="en-US" dirty="0"/>
          </a:p>
        </p:txBody>
      </p:sp>
      <p:pic>
        <p:nvPicPr>
          <p:cNvPr id="4" name="Content Placeholder 3" descr="images-2.jpeg"/>
          <p:cNvPicPr>
            <a:picLocks noGrp="1" noChangeAspect="1"/>
          </p:cNvPicPr>
          <p:nvPr>
            <p:ph idx="1"/>
          </p:nvPr>
        </p:nvPicPr>
        <p:blipFill>
          <a:blip r:embed="rId2">
            <a:extLst>
              <a:ext uri="{28A0092B-C50C-407E-A947-70E740481C1C}">
                <a14:useLocalDpi xmlns:a14="http://schemas.microsoft.com/office/drawing/2010/main" val="0"/>
              </a:ext>
            </a:extLst>
          </a:blip>
          <a:srcRect l="3135" r="3135"/>
          <a:stretch>
            <a:fillRect/>
          </a:stretch>
        </p:blipFill>
        <p:spPr/>
      </p:pic>
    </p:spTree>
    <p:extLst>
      <p:ext uri="{BB962C8B-B14F-4D97-AF65-F5344CB8AC3E}">
        <p14:creationId xmlns:p14="http://schemas.microsoft.com/office/powerpoint/2010/main" val="514521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7"/>
            <a:ext cx="7498080" cy="1708667"/>
          </a:xfrm>
        </p:spPr>
        <p:txBody>
          <a:bodyPr>
            <a:normAutofit/>
          </a:bodyPr>
          <a:lstStyle/>
          <a:p>
            <a:r>
              <a:rPr lang="en-US" sz="5400" dirty="0" smtClean="0"/>
              <a:t>Thank You For Coming!	</a:t>
            </a:r>
            <a:endParaRPr lang="en-US" sz="5400" dirty="0"/>
          </a:p>
        </p:txBody>
      </p:sp>
      <p:sp>
        <p:nvSpPr>
          <p:cNvPr id="3" name="Content Placeholder 2"/>
          <p:cNvSpPr>
            <a:spLocks noGrp="1"/>
          </p:cNvSpPr>
          <p:nvPr>
            <p:ph idx="1"/>
          </p:nvPr>
        </p:nvSpPr>
        <p:spPr>
          <a:xfrm>
            <a:off x="1435608" y="2629550"/>
            <a:ext cx="7498080" cy="3618850"/>
          </a:xfrm>
        </p:spPr>
        <p:txBody>
          <a:bodyPr/>
          <a:lstStyle/>
          <a:p>
            <a:endParaRPr lang="en-US" dirty="0" smtClean="0"/>
          </a:p>
          <a:p>
            <a:endParaRPr lang="en-US" dirty="0"/>
          </a:p>
          <a:p>
            <a:endParaRPr lang="en-US" dirty="0" smtClean="0"/>
          </a:p>
          <a:p>
            <a:r>
              <a:rPr lang="en-US" dirty="0" smtClean="0"/>
              <a:t>Adrienne Foster </a:t>
            </a:r>
            <a:r>
              <a:rPr lang="en-US" dirty="0" smtClean="0">
                <a:hlinkClick r:id="rId2"/>
              </a:rPr>
              <a:t>fosteraa@wlac.edu</a:t>
            </a:r>
            <a:endParaRPr lang="en-US" dirty="0" smtClean="0"/>
          </a:p>
          <a:p>
            <a:r>
              <a:rPr lang="en-US" dirty="0" smtClean="0"/>
              <a:t>John </a:t>
            </a:r>
            <a:r>
              <a:rPr lang="en-US" dirty="0" err="1" smtClean="0"/>
              <a:t>Stanskas</a:t>
            </a:r>
            <a:r>
              <a:rPr lang="en-US" dirty="0" smtClean="0"/>
              <a:t> </a:t>
            </a:r>
            <a:r>
              <a:rPr lang="en-US" dirty="0" smtClean="0">
                <a:hlinkClick r:id="rId3"/>
              </a:rPr>
              <a:t>jstanskas@valleycollege.edu</a:t>
            </a:r>
            <a:r>
              <a:rPr lang="en-US" dirty="0" smtClean="0"/>
              <a:t> </a:t>
            </a:r>
            <a:endParaRPr lang="en-US" dirty="0"/>
          </a:p>
        </p:txBody>
      </p:sp>
    </p:spTree>
    <p:extLst>
      <p:ext uri="{BB962C8B-B14F-4D97-AF65-F5344CB8AC3E}">
        <p14:creationId xmlns:p14="http://schemas.microsoft.com/office/powerpoint/2010/main" val="3823694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1.jpeg"/>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887050" y="0"/>
            <a:ext cx="8256949" cy="6857999"/>
          </a:xfrm>
          <a:prstGeom prst="rect">
            <a:avLst/>
          </a:prstGeom>
        </p:spPr>
      </p:pic>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lstStyle/>
          <a:p>
            <a:r>
              <a:rPr lang="en-US" dirty="0" smtClean="0"/>
              <a:t>What do the accreditation standards say?</a:t>
            </a:r>
          </a:p>
          <a:p>
            <a:r>
              <a:rPr lang="en-US" dirty="0" smtClean="0"/>
              <a:t>What data does every college collect and what plans does every college already create?</a:t>
            </a:r>
          </a:p>
          <a:p>
            <a:r>
              <a:rPr lang="en-US" dirty="0" smtClean="0"/>
              <a:t>What kinds of programs are colleges creating to address this?</a:t>
            </a:r>
          </a:p>
          <a:p>
            <a:r>
              <a:rPr lang="en-US" dirty="0" smtClean="0"/>
              <a:t>How do colleges know the programs are effective?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32687"/>
            <a:ext cx="1125313" cy="1125313"/>
          </a:xfrm>
          <a:prstGeom prst="rect">
            <a:avLst/>
          </a:prstGeom>
        </p:spPr>
      </p:pic>
    </p:spTree>
    <p:extLst>
      <p:ext uri="{BB962C8B-B14F-4D97-AF65-F5344CB8AC3E}">
        <p14:creationId xmlns:p14="http://schemas.microsoft.com/office/powerpoint/2010/main" val="812485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lstStyle/>
          <a:p>
            <a:r>
              <a:rPr lang="en-US" dirty="0" smtClean="0"/>
              <a:t>Why do we have Libraries?</a:t>
            </a:r>
          </a:p>
          <a:p>
            <a:endParaRPr lang="en-US" dirty="0"/>
          </a:p>
          <a:p>
            <a:r>
              <a:rPr lang="en-US" dirty="0" smtClean="0"/>
              <a:t>Why do we have Counseling?</a:t>
            </a:r>
          </a:p>
          <a:p>
            <a:endParaRPr lang="en-US" dirty="0"/>
          </a:p>
          <a:p>
            <a:r>
              <a:rPr lang="en-US" dirty="0" smtClean="0"/>
              <a:t>Why do we have Athletics Programs?</a:t>
            </a:r>
            <a:endParaRPr lang="en-US" dirty="0"/>
          </a:p>
        </p:txBody>
      </p:sp>
      <p:pic>
        <p:nvPicPr>
          <p:cNvPr id="4" name="Picture 3"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5500" y="4356100"/>
            <a:ext cx="3238500" cy="25019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32687"/>
            <a:ext cx="1125313" cy="1125313"/>
          </a:xfrm>
          <a:prstGeom prst="rect">
            <a:avLst/>
          </a:prstGeom>
        </p:spPr>
      </p:pic>
    </p:spTree>
    <p:extLst>
      <p:ext uri="{BB962C8B-B14F-4D97-AF65-F5344CB8AC3E}">
        <p14:creationId xmlns:p14="http://schemas.microsoft.com/office/powerpoint/2010/main" val="4100923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000000"/>
                </a:solidFill>
              </a:rPr>
              <a:t>IA. Mission </a:t>
            </a:r>
            <a:endParaRPr lang="en-US" dirty="0">
              <a:solidFill>
                <a:srgbClr val="000000"/>
              </a:solidFill>
            </a:endParaRPr>
          </a:p>
        </p:txBody>
      </p:sp>
      <p:sp>
        <p:nvSpPr>
          <p:cNvPr id="3" name="Content Placeholder 2"/>
          <p:cNvSpPr>
            <a:spLocks noGrp="1"/>
          </p:cNvSpPr>
          <p:nvPr>
            <p:ph idx="1"/>
          </p:nvPr>
        </p:nvSpPr>
        <p:spPr/>
        <p:txBody>
          <a:bodyPr/>
          <a:lstStyle/>
          <a:p>
            <a:pPr marL="0" indent="0">
              <a:buNone/>
            </a:pPr>
            <a:r>
              <a:rPr lang="en-US" dirty="0"/>
              <a:t>IA2. The institution uses data to determine how effectively it is accomplishing its mission, and whether the mission directs institutional priorities in meeting the educational needs of students.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32687"/>
            <a:ext cx="1125313" cy="1125313"/>
          </a:xfrm>
          <a:prstGeom prst="rect">
            <a:avLst/>
          </a:prstGeom>
        </p:spPr>
      </p:pic>
      <p:pic>
        <p:nvPicPr>
          <p:cNvPr id="5" name="Picture 4" descr="images-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957" y="5003645"/>
            <a:ext cx="4508500" cy="1803400"/>
          </a:xfrm>
          <a:prstGeom prst="rect">
            <a:avLst/>
          </a:prstGeom>
        </p:spPr>
      </p:pic>
    </p:spTree>
    <p:extLst>
      <p:ext uri="{BB962C8B-B14F-4D97-AF65-F5344CB8AC3E}">
        <p14:creationId xmlns:p14="http://schemas.microsoft.com/office/powerpoint/2010/main" val="41309099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solidFill>
                  <a:srgbClr val="000000"/>
                </a:solidFill>
              </a:rPr>
              <a:t>IIC. Student Support Services</a:t>
            </a:r>
            <a:endParaRPr lang="en-US" dirty="0">
              <a:solidFill>
                <a:srgbClr val="00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IIC5. </a:t>
            </a:r>
            <a:r>
              <a:rPr lang="en-US" dirty="0"/>
              <a:t>The institution provides counseling and/or academic advising programs to support student development and success and prepares faculty and other personnel responsible for the advising function. Counseling and advising programs orient students to ensure they understand the requirements related to their programs of study and receive timely, useful, and accurate information about relevant academic requirements, including graduation and transfer policies. </a:t>
            </a:r>
            <a:endParaRPr lang="en-US" dirty="0" smtClean="0"/>
          </a:p>
          <a:p>
            <a:pPr marL="0" indent="0">
              <a:buNone/>
            </a:pPr>
            <a:endParaRPr lang="en-US" dirty="0" smtClean="0"/>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32687"/>
            <a:ext cx="1125313" cy="1125313"/>
          </a:xfrm>
          <a:prstGeom prst="rect">
            <a:avLst/>
          </a:prstGeom>
        </p:spPr>
      </p:pic>
    </p:spTree>
    <p:extLst>
      <p:ext uri="{BB962C8B-B14F-4D97-AF65-F5344CB8AC3E}">
        <p14:creationId xmlns:p14="http://schemas.microsoft.com/office/powerpoint/2010/main" val="34982886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solidFill>
                  <a:srgbClr val="000000"/>
                </a:solidFill>
              </a:rPr>
              <a:t>IIC. Student Support Services</a:t>
            </a:r>
            <a:endParaRPr lang="en-US" dirty="0">
              <a:solidFill>
                <a:srgbClr val="00000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IIC1. </a:t>
            </a:r>
            <a:r>
              <a:rPr lang="en-US" dirty="0"/>
              <a:t>1. The institution regularly evaluates the quality of student support services and demonstrates that these services, regardless of location or means of delivery, including distance education and correspondence education, support student learning, and enhance accomplishment of the mission of the institution. </a:t>
            </a:r>
            <a:r>
              <a:rPr lang="en-US" dirty="0" smtClean="0"/>
              <a:t> </a:t>
            </a:r>
          </a:p>
          <a:p>
            <a:pPr marL="0" indent="0">
              <a:buNone/>
            </a:pPr>
            <a:endParaRPr lang="en-US" dirty="0" smtClean="0"/>
          </a:p>
          <a:p>
            <a:pPr marL="0" indent="0">
              <a:buNone/>
            </a:pPr>
            <a:r>
              <a:rPr lang="en-US" dirty="0" smtClean="0"/>
              <a:t>IIC2. </a:t>
            </a:r>
            <a:r>
              <a:rPr lang="en-US" dirty="0"/>
              <a:t>The institution identifies and assesses learning support outcomes for its student population and provides appropriate student support services and programs to achieve those outcomes. The institution uses assessment data to continuously improve student support programs and services</a:t>
            </a:r>
            <a:r>
              <a:rPr lang="en-US" dirty="0" smtClean="0"/>
              <a: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32687"/>
            <a:ext cx="1125313" cy="1125313"/>
          </a:xfrm>
          <a:prstGeom prst="rect">
            <a:avLst/>
          </a:prstGeom>
        </p:spPr>
      </p:pic>
    </p:spTree>
    <p:extLst>
      <p:ext uri="{BB962C8B-B14F-4D97-AF65-F5344CB8AC3E}">
        <p14:creationId xmlns:p14="http://schemas.microsoft.com/office/powerpoint/2010/main" val="2164518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67644"/>
          </a:xfrm>
        </p:spPr>
        <p:txBody>
          <a:bodyPr>
            <a:normAutofit/>
          </a:bodyPr>
          <a:lstStyle/>
          <a:p>
            <a:r>
              <a:rPr lang="en-US" dirty="0" smtClean="0">
                <a:solidFill>
                  <a:srgbClr val="000000"/>
                </a:solidFill>
              </a:rPr>
              <a:t> ACCJC Standards 2014</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t>Student Equity Plans and SSSP </a:t>
            </a:r>
            <a:r>
              <a:rPr lang="en-US" dirty="0" smtClean="0"/>
              <a:t>can </a:t>
            </a:r>
            <a:r>
              <a:rPr lang="en-US" dirty="0" smtClean="0"/>
              <a:t>be used to help meet standards IA, IB and IIC </a:t>
            </a:r>
          </a:p>
          <a:p>
            <a:r>
              <a:rPr lang="en-US" dirty="0" smtClean="0"/>
              <a:t>IA- Mission</a:t>
            </a:r>
          </a:p>
          <a:p>
            <a:r>
              <a:rPr lang="en-US" dirty="0" smtClean="0"/>
              <a:t>IB- Academic Quality and Institutional Effectiveness </a:t>
            </a:r>
          </a:p>
          <a:p>
            <a:r>
              <a:rPr lang="en-US" dirty="0" smtClean="0"/>
              <a:t>IIC- Student Support Services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47117"/>
            <a:ext cx="1125313" cy="1125313"/>
          </a:xfrm>
          <a:prstGeom prst="rect">
            <a:avLst/>
          </a:prstGeom>
        </p:spPr>
      </p:pic>
      <p:pic>
        <p:nvPicPr>
          <p:cNvPr id="4" name="Picture 3" descr="images-4.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5600" y="4673600"/>
            <a:ext cx="3708400" cy="2184400"/>
          </a:xfrm>
          <a:prstGeom prst="rect">
            <a:avLst/>
          </a:prstGeom>
        </p:spPr>
      </p:pic>
    </p:spTree>
    <p:extLst>
      <p:ext uri="{BB962C8B-B14F-4D97-AF65-F5344CB8AC3E}">
        <p14:creationId xmlns:p14="http://schemas.microsoft.com/office/powerpoint/2010/main" val="34612901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278792" y="457200"/>
            <a:ext cx="8673538" cy="685800"/>
          </a:xfrm>
          <a:prstGeom prst="rect">
            <a:avLst/>
          </a:prstGeom>
        </p:spPr>
        <p:txBody>
          <a:bodyPr lIns="90000" tIns="45000" rIns="90000" bIns="45000" anchor="ctr"/>
          <a:lstStyle/>
          <a:p>
            <a:pPr algn="ctr"/>
            <a:r>
              <a:rPr lang="en-US" sz="3800" b="1" dirty="0" smtClean="0">
                <a:solidFill>
                  <a:srgbClr val="000000"/>
                </a:solidFill>
                <a:latin typeface="Calibri"/>
              </a:rPr>
              <a:t>SSSP and Student Equity Plan </a:t>
            </a:r>
          </a:p>
          <a:p>
            <a:pPr algn="ctr"/>
            <a:r>
              <a:rPr lang="en-US" sz="3800" b="1" dirty="0" smtClean="0">
                <a:solidFill>
                  <a:srgbClr val="000000"/>
                </a:solidFill>
                <a:latin typeface="Calibri"/>
              </a:rPr>
              <a:t>Data Components</a:t>
            </a:r>
            <a:endParaRPr sz="3800" b="1" dirty="0"/>
          </a:p>
        </p:txBody>
      </p:sp>
      <p:sp>
        <p:nvSpPr>
          <p:cNvPr id="4" name="CustomShape 2"/>
          <p:cNvSpPr/>
          <p:nvPr/>
        </p:nvSpPr>
        <p:spPr>
          <a:xfrm>
            <a:off x="1314715" y="1603534"/>
            <a:ext cx="7637615" cy="4393349"/>
          </a:xfrm>
          <a:prstGeom prst="rect">
            <a:avLst/>
          </a:prstGeom>
        </p:spPr>
        <p:txBody>
          <a:bodyPr lIns="90000" tIns="45000" rIns="90000" bIns="45000"/>
          <a:lstStyle/>
          <a:p>
            <a:r>
              <a:rPr lang="en-US" sz="2800" u="sng" dirty="0" smtClean="0"/>
              <a:t>Three major areas:</a:t>
            </a:r>
          </a:p>
          <a:p>
            <a:endParaRPr lang="en-US" sz="2800" dirty="0"/>
          </a:p>
          <a:p>
            <a:r>
              <a:rPr lang="en-US" sz="2800" dirty="0" smtClean="0"/>
              <a:t>Specific sections on institutional research, monitoring and evaluation.</a:t>
            </a:r>
          </a:p>
          <a:p>
            <a:endParaRPr lang="en-US" sz="2800" dirty="0"/>
          </a:p>
          <a:p>
            <a:r>
              <a:rPr lang="en-US" sz="2800" dirty="0" smtClean="0"/>
              <a:t>Equity Plan Goals and Priorities for closing </a:t>
            </a:r>
            <a:r>
              <a:rPr lang="en-US" sz="2800" dirty="0"/>
              <a:t>A</a:t>
            </a:r>
            <a:r>
              <a:rPr lang="en-US" sz="2800" dirty="0" smtClean="0"/>
              <a:t>chievement Gaps in Key Indicators </a:t>
            </a:r>
            <a:r>
              <a:rPr lang="en-US" sz="2800" b="1" dirty="0" smtClean="0"/>
              <a:t>link</a:t>
            </a:r>
            <a:r>
              <a:rPr lang="en-US" sz="2800" dirty="0" smtClean="0"/>
              <a:t> Student Services </a:t>
            </a:r>
            <a:r>
              <a:rPr lang="en-US" sz="2800" i="1" dirty="0" smtClean="0"/>
              <a:t>and</a:t>
            </a:r>
            <a:r>
              <a:rPr lang="en-US" sz="2800" dirty="0" smtClean="0"/>
              <a:t> Instruction.</a:t>
            </a:r>
          </a:p>
          <a:p>
            <a:endParaRPr lang="en-US" sz="2800" dirty="0" smtClean="0"/>
          </a:p>
          <a:p>
            <a:r>
              <a:rPr lang="en-US" sz="2800" dirty="0" smtClean="0"/>
              <a:t>Budgets that reflect linkages to Student Success and Equity.</a:t>
            </a:r>
            <a:endParaRPr lang="en-US" sz="2800" dirty="0"/>
          </a:p>
          <a:p>
            <a:endParaRPr lang="en-US" sz="2800" dirty="0" smtClean="0"/>
          </a:p>
          <a:p>
            <a:endParaRPr lang="en-US" sz="2800" dirty="0"/>
          </a:p>
        </p:txBody>
      </p:sp>
      <p:sp>
        <p:nvSpPr>
          <p:cNvPr id="8" name="CustomShape 2"/>
          <p:cNvSpPr/>
          <p:nvPr/>
        </p:nvSpPr>
        <p:spPr>
          <a:xfrm>
            <a:off x="118772" y="5195818"/>
            <a:ext cx="5584753" cy="555275"/>
          </a:xfrm>
          <a:prstGeom prst="rect">
            <a:avLst/>
          </a:prstGeom>
        </p:spPr>
        <p:txBody>
          <a:bodyPr lIns="90000" tIns="45000" rIns="90000" bIns="45000"/>
          <a:lstStyle/>
          <a:p>
            <a:pPr lvl="1">
              <a:buSzPct val="60000"/>
            </a:pPr>
            <a:endParaRPr lang="en-US" sz="2000" b="1" dirty="0">
              <a:solidFill>
                <a:srgbClr val="000000"/>
              </a:solidFill>
            </a:endParaRPr>
          </a:p>
          <a:p>
            <a:pPr lvl="2" indent="-457200">
              <a:buSzPct val="60000"/>
            </a:pPr>
            <a:r>
              <a:rPr lang="en-US" sz="2000" dirty="0">
                <a:solidFill>
                  <a:srgbClr val="000000"/>
                </a:solidFill>
              </a:rPr>
              <a:t>	</a:t>
            </a:r>
            <a:endParaRPr lang="en-US" dirty="0">
              <a:solidFill>
                <a:srgbClr val="000000"/>
              </a:solidFill>
            </a:endParaRPr>
          </a:p>
          <a:p>
            <a:pPr lvl="1">
              <a:buSzPct val="60000"/>
            </a:pPr>
            <a:endParaRPr lang="en-US" sz="2000" dirty="0">
              <a:solidFill>
                <a:srgbClr val="000000"/>
              </a:solidFill>
            </a:endParaRPr>
          </a:p>
          <a:p>
            <a:pPr lvl="1">
              <a:buSzPct val="60000"/>
            </a:pPr>
            <a:endParaRPr lang="en-US" sz="2000" b="1" dirty="0">
              <a:solidFill>
                <a:srgbClr val="000000"/>
              </a:solidFill>
            </a:endParaRPr>
          </a:p>
          <a:p>
            <a:pPr>
              <a:buSzPct val="60000"/>
            </a:pPr>
            <a:r>
              <a:rPr lang="en-US" sz="2000" dirty="0">
                <a:solidFill>
                  <a:srgbClr val="000000"/>
                </a:solidFill>
              </a:rPr>
              <a:t>	</a:t>
            </a:r>
            <a:r>
              <a:rPr lang="en-US" sz="2000" b="1" dirty="0">
                <a:solidFill>
                  <a:srgbClr val="000000"/>
                </a:solidFill>
              </a:rPr>
              <a:t>	</a:t>
            </a:r>
            <a:endParaRPr sz="2400" b="1" dirty="0"/>
          </a:p>
          <a:p>
            <a:endParaRPr sz="2800" dirty="0">
              <a:solidFill>
                <a:srgbClr val="000000"/>
              </a:solidFill>
              <a:latin typeface="Calibri"/>
            </a:endParaRPr>
          </a:p>
          <a:p>
            <a:endParaRPr sz="28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32687"/>
            <a:ext cx="1125313" cy="1125313"/>
          </a:xfrm>
          <a:prstGeom prst="rect">
            <a:avLst/>
          </a:prstGeom>
        </p:spPr>
      </p:pic>
    </p:spTree>
    <p:extLst>
      <p:ext uri="{BB962C8B-B14F-4D97-AF65-F5344CB8AC3E}">
        <p14:creationId xmlns:p14="http://schemas.microsoft.com/office/powerpoint/2010/main" val="3708388607"/>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000000"/>
                </a:solidFill>
              </a:rPr>
              <a:t>What do the plans tell us…   </a:t>
            </a:r>
            <a:endParaRPr lang="en-US" dirty="0">
              <a:solidFill>
                <a:srgbClr val="000000"/>
              </a:solidFill>
            </a:endParaRPr>
          </a:p>
        </p:txBody>
      </p:sp>
      <p:sp>
        <p:nvSpPr>
          <p:cNvPr id="3" name="Content Placeholder 2"/>
          <p:cNvSpPr>
            <a:spLocks noGrp="1"/>
          </p:cNvSpPr>
          <p:nvPr>
            <p:ph idx="1"/>
          </p:nvPr>
        </p:nvSpPr>
        <p:spPr/>
        <p:txBody>
          <a:bodyPr>
            <a:normAutofit lnSpcReduction="10000"/>
          </a:bodyPr>
          <a:lstStyle/>
          <a:p>
            <a:r>
              <a:rPr lang="en-US" dirty="0" smtClean="0"/>
              <a:t>Provided disaggregated data on student success </a:t>
            </a:r>
          </a:p>
          <a:p>
            <a:r>
              <a:rPr lang="en-US" dirty="0" smtClean="0"/>
              <a:t>Created opportunities to dialog about student success and equity</a:t>
            </a:r>
          </a:p>
          <a:p>
            <a:r>
              <a:rPr lang="en-US" dirty="0" smtClean="0"/>
              <a:t>Required us to assess our student services in the areas of assessment, orientation, counseling services and at risk students</a:t>
            </a:r>
          </a:p>
          <a:p>
            <a:r>
              <a:rPr lang="en-US" dirty="0" smtClean="0"/>
              <a:t>Created plans that link student success data and goals to resource allocation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32687"/>
            <a:ext cx="1125313" cy="1125313"/>
          </a:xfrm>
          <a:prstGeom prst="rect">
            <a:avLst/>
          </a:prstGeom>
        </p:spPr>
      </p:pic>
      <p:pic>
        <p:nvPicPr>
          <p:cNvPr id="5" name="Picture 4" descr="images.jpeg"/>
          <p:cNvPicPr>
            <a:picLocks noChangeAspect="1"/>
          </p:cNvPicPr>
          <p:nvPr/>
        </p:nvPicPr>
        <p:blipFill>
          <a:blip r:embed="rId3">
            <a:alphaModFix amt="25000"/>
            <a:extLst>
              <a:ext uri="{28A0092B-C50C-407E-A947-70E740481C1C}">
                <a14:useLocalDpi xmlns:a14="http://schemas.microsoft.com/office/drawing/2010/main" val="0"/>
              </a:ext>
            </a:extLst>
          </a:blip>
          <a:stretch>
            <a:fillRect/>
          </a:stretch>
        </p:blipFill>
        <p:spPr>
          <a:xfrm>
            <a:off x="182479" y="0"/>
            <a:ext cx="9155784" cy="6858000"/>
          </a:xfrm>
          <a:prstGeom prst="rect">
            <a:avLst/>
          </a:prstGeom>
        </p:spPr>
      </p:pic>
    </p:spTree>
    <p:extLst>
      <p:ext uri="{BB962C8B-B14F-4D97-AF65-F5344CB8AC3E}">
        <p14:creationId xmlns:p14="http://schemas.microsoft.com/office/powerpoint/2010/main" val="369662454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169</TotalTime>
  <Words>549</Words>
  <Application>Microsoft Macintosh PowerPoint</Application>
  <PresentationFormat>On-screen Show (4:3)</PresentationFormat>
  <Paragraphs>74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Libraries, Counseling, and Athletics, Oh My!</vt:lpstr>
      <vt:lpstr>Overview </vt:lpstr>
      <vt:lpstr>Overview </vt:lpstr>
      <vt:lpstr>IA. Mission </vt:lpstr>
      <vt:lpstr>IIC. Student Support Services</vt:lpstr>
      <vt:lpstr>IIC. Student Support Services</vt:lpstr>
      <vt:lpstr> ACCJC Standards 2014</vt:lpstr>
      <vt:lpstr>PowerPoint Presentation</vt:lpstr>
      <vt:lpstr>What do the plans tell us…   </vt:lpstr>
      <vt:lpstr>Classic Programs</vt:lpstr>
      <vt:lpstr>Other Programs</vt:lpstr>
      <vt:lpstr>Allocating Resources to Serve Students</vt:lpstr>
      <vt:lpstr>More Discussion</vt:lpstr>
      <vt:lpstr>Thank You For Coming!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SBVC SBCCD</dc:creator>
  <cp:lastModifiedBy>SBVC SBCCD</cp:lastModifiedBy>
  <cp:revision>8</cp:revision>
  <dcterms:created xsi:type="dcterms:W3CDTF">2017-02-09T18:15:58Z</dcterms:created>
  <dcterms:modified xsi:type="dcterms:W3CDTF">2017-02-16T23:45:46Z</dcterms:modified>
</cp:coreProperties>
</file>