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9" r:id="rId4"/>
    <p:sldId id="260" r:id="rId5"/>
    <p:sldId id="264" r:id="rId6"/>
    <p:sldId id="265" r:id="rId7"/>
    <p:sldId id="269" r:id="rId8"/>
    <p:sldId id="266" r:id="rId9"/>
    <p:sldId id="261" r:id="rId10"/>
    <p:sldId id="268" r:id="rId11"/>
    <p:sldId id="271" r:id="rId12"/>
    <p:sldId id="272" r:id="rId13"/>
    <p:sldId id="273" r:id="rId14"/>
    <p:sldId id="267" r:id="rId15"/>
    <p:sldId id="270" r:id="rId16"/>
    <p:sldId id="279" r:id="rId17"/>
    <p:sldId id="275" r:id="rId18"/>
    <p:sldId id="277"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Brill-Wynkoop" initials="WB" lastIdx="3" clrIdx="0">
    <p:extLst>
      <p:ext uri="{19B8F6BF-5375-455C-9EA6-DF929625EA0E}">
        <p15:presenceInfo xmlns:p15="http://schemas.microsoft.com/office/powerpoint/2012/main" userId="618ef36d83bee3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9"/>
    <p:restoredTop sz="96266"/>
  </p:normalViewPr>
  <p:slideViewPr>
    <p:cSldViewPr snapToGrid="0" snapToObjects="1">
      <p:cViewPr varScale="1">
        <p:scale>
          <a:sx n="120" d="100"/>
          <a:sy n="120" d="100"/>
        </p:scale>
        <p:origin x="624" y="18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8T13:22:24.841" idx="3">
    <p:pos x="6434" y="3667"/>
    <p:text>FACCC President-Elect</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2-08T13:08:34.264" idx="1">
    <p:pos x="6462" y="2164"/>
    <p:text>I can speak to this. It is an agreement between the two local bodies - the senate and the union.</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2-08T13:22:01.171" idx="2">
    <p:pos x="5310" y="3105"/>
    <p:text>FACCC President-Elect</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00211&amp;refType=LQ&amp;originatingDoc=I9bdd4f61058d11e88670e77d497dbc01&amp;cite=CAGTS3544.7" TargetMode="External"/><Relationship Id="rId2" Type="http://schemas.openxmlformats.org/officeDocument/2006/relationships/hyperlink" Target="https://1.next.westlaw.com/Link/Document/FullText?findType=L&amp;originatingContext=document&amp;transitionType=DocumentItem&amp;pubNum=1000211&amp;refType=LQ&amp;originatingDoc=I9bdd4f60058d11e88670e77d497dbc01&amp;cite=CAGTS3544.1"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asccc.org/content/faculty-application-statewide-servic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lstStyle/>
          <a:p>
            <a:r>
              <a:rPr lang="en-US" b="1" dirty="0"/>
              <a:t>The Local Academic Senate and the Union or Collective Bargaining Agent </a:t>
            </a:r>
            <a:br>
              <a:rPr lang="en-US" dirty="0"/>
            </a:br>
            <a:r>
              <a:rPr lang="en-US" sz="1800" dirty="0"/>
              <a:t>Friday, February 19, 9-10 AM</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35F9-FFCB-4E46-8537-63345E31F394}"/>
              </a:ext>
            </a:extLst>
          </p:cNvPr>
          <p:cNvSpPr>
            <a:spLocks noGrp="1"/>
          </p:cNvSpPr>
          <p:nvPr>
            <p:ph type="title"/>
          </p:nvPr>
        </p:nvSpPr>
        <p:spPr/>
        <p:txBody>
          <a:bodyPr anchor="ctr"/>
          <a:lstStyle/>
          <a:p>
            <a:pPr algn="ctr"/>
            <a:r>
              <a:rPr lang="en-US" b="1" dirty="0"/>
              <a:t>Effective Participation – Students</a:t>
            </a:r>
            <a:br>
              <a:rPr lang="en-US" b="1" dirty="0"/>
            </a:br>
            <a:r>
              <a:rPr lang="en-US" sz="2200" b="1" dirty="0"/>
              <a:t>(in Guided Pathways – the “9+1”)</a:t>
            </a:r>
            <a:endParaRPr lang="en-US" b="1" dirty="0"/>
          </a:p>
        </p:txBody>
      </p:sp>
      <p:sp>
        <p:nvSpPr>
          <p:cNvPr id="3" name="Content Placeholder 2">
            <a:extLst>
              <a:ext uri="{FF2B5EF4-FFF2-40B4-BE49-F238E27FC236}">
                <a16:creationId xmlns:a16="http://schemas.microsoft.com/office/drawing/2014/main" id="{DF06E409-282F-674B-A561-31FD85910201}"/>
              </a:ext>
            </a:extLst>
          </p:cNvPr>
          <p:cNvSpPr>
            <a:spLocks noGrp="1"/>
          </p:cNvSpPr>
          <p:nvPr>
            <p:ph sz="half" idx="1"/>
          </p:nvPr>
        </p:nvSpPr>
        <p:spPr/>
        <p:txBody>
          <a:bodyPr/>
          <a:lstStyle/>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Grading policies</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Codes of student conduct</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Academic disciplinary policies</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Curriculum development</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Course/program initiation or elimination</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Processes for institutional planning and budget development</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Standards and policies regarding student preparation and success</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Student services planning and development</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Student fees</a:t>
            </a:r>
          </a:p>
          <a:p>
            <a:pPr marL="514350" indent="-514350">
              <a:spcBef>
                <a:spcPct val="0"/>
              </a:spcBef>
              <a:buClr>
                <a:schemeClr val="tx1"/>
              </a:buClr>
              <a:buFont typeface="+mj-lt"/>
              <a:buAutoNum type="arabicPeriod"/>
            </a:pPr>
            <a:r>
              <a:rPr lang="en-US" dirty="0">
                <a:latin typeface="Times New Roman" charset="0"/>
                <a:ea typeface="Times New Roman" charset="0"/>
                <a:cs typeface="Times New Roman" charset="0"/>
              </a:rPr>
              <a:t>Any other district or college policy… that will have a significant effect on students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1B1A087-05B3-2642-A1CD-9E3B94D73D4A}"/>
              </a:ext>
            </a:extLst>
          </p:cNvPr>
          <p:cNvSpPr>
            <a:spLocks noGrp="1"/>
          </p:cNvSpPr>
          <p:nvPr>
            <p:ph type="sldNum" sz="quarter" idx="10"/>
          </p:nvPr>
        </p:nvSpPr>
        <p:spPr/>
        <p:txBody>
          <a:bodyPr/>
          <a:lstStyle/>
          <a:p>
            <a:pPr>
              <a:defRPr/>
            </a:pPr>
            <a:fld id="{CA86D19C-58E4-0C4B-866F-351E2232D695}" type="slidenum">
              <a:rPr lang="en-US" smtClean="0"/>
              <a:pPr>
                <a:defRPr/>
              </a:pPr>
              <a:t>10</a:t>
            </a:fld>
            <a:endParaRPr lang="en-US" dirty="0"/>
          </a:p>
        </p:txBody>
      </p:sp>
    </p:spTree>
    <p:extLst>
      <p:ext uri="{BB962C8B-B14F-4D97-AF65-F5344CB8AC3E}">
        <p14:creationId xmlns:p14="http://schemas.microsoft.com/office/powerpoint/2010/main" val="71033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295400" y="646055"/>
            <a:ext cx="10028293" cy="930585"/>
          </a:xfrm>
        </p:spPr>
        <p:txBody>
          <a:bodyPr anchor="t">
            <a:normAutofit/>
          </a:bodyPr>
          <a:lstStyle/>
          <a:p>
            <a:pPr algn="ctr"/>
            <a:r>
              <a:rPr lang="en-US" dirty="0"/>
              <a:t>Authority of 	Union</a:t>
            </a:r>
            <a:endParaRPr lang="en-US" b="1" dirty="0"/>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280346" y="2365873"/>
            <a:ext cx="10058400" cy="4679542"/>
          </a:xfrm>
        </p:spPr>
        <p:txBody>
          <a:bodyPr numCol="1"/>
          <a:lstStyle/>
          <a:p>
            <a:pPr marL="0" indent="0">
              <a:lnSpc>
                <a:spcPct val="150000"/>
              </a:lnSpc>
              <a:spcBef>
                <a:spcPts val="600"/>
              </a:spcBef>
              <a:spcAft>
                <a:spcPts val="0"/>
              </a:spcAft>
              <a:buNone/>
            </a:pPr>
            <a:r>
              <a:rPr lang="en-US" sz="2000" dirty="0">
                <a:highlight>
                  <a:srgbClr val="FFFFFF"/>
                </a:highlight>
                <a:latin typeface="Garamond" panose="02020404030301010803" pitchFamily="18" charset="0"/>
              </a:rPr>
              <a:t>(a) Public school employees shall have the right to form, join, and participate in the activities of employee organizations of their own choosing for the purpose of representation on all matters of employer-employee relations.  Public school employees shall have the right to represent themselves individually in their employment relations with the public school employer, except that once the employees in an appropriate unit have selected an exclusive representative and it has been recognized pursuant to </a:t>
            </a:r>
            <a:r>
              <a:rPr lang="en-US" sz="2000" u="sng" dirty="0">
                <a:solidFill>
                  <a:srgbClr val="006699"/>
                </a:solidFill>
                <a:highlight>
                  <a:srgbClr val="FFFFFF"/>
                </a:highlight>
                <a:latin typeface="Garamond" panose="02020404030301010803" pitchFamily="18" charset="0"/>
                <a:hlinkClick r:id="rId2"/>
              </a:rPr>
              <a:t>Section 3544.1</a:t>
            </a:r>
            <a:r>
              <a:rPr lang="en-US" sz="2000" dirty="0">
                <a:highlight>
                  <a:srgbClr val="FFFFFF"/>
                </a:highlight>
                <a:latin typeface="Garamond" panose="02020404030301010803" pitchFamily="18" charset="0"/>
              </a:rPr>
              <a:t> or certified pursuant to </a:t>
            </a:r>
            <a:r>
              <a:rPr lang="en-US" sz="2000" u="sng" dirty="0">
                <a:solidFill>
                  <a:srgbClr val="006699"/>
                </a:solidFill>
                <a:highlight>
                  <a:srgbClr val="FFFFFF"/>
                </a:highlight>
                <a:latin typeface="Garamond" panose="02020404030301010803" pitchFamily="18" charset="0"/>
                <a:hlinkClick r:id="rId3"/>
              </a:rPr>
              <a:t>Section 3544.7</a:t>
            </a:r>
            <a:r>
              <a:rPr lang="en-US" sz="2000" dirty="0">
                <a:highlight>
                  <a:srgbClr val="FFFFFF"/>
                </a:highlight>
                <a:latin typeface="Garamond" panose="02020404030301010803" pitchFamily="18" charset="0"/>
              </a:rPr>
              <a:t> , an employee in that unit shall not meet and negotiate with the public school employer. </a:t>
            </a:r>
            <a:r>
              <a:rPr lang="en-US" sz="2000" b="1" dirty="0">
                <a:latin typeface="Garamond" panose="02020404030301010803" pitchFamily="18" charset="0"/>
              </a:rPr>
              <a:t> </a:t>
            </a:r>
          </a:p>
          <a:p>
            <a:pPr marL="457200" lvl="0" indent="-457200">
              <a:buFont typeface="+mj-lt"/>
              <a:buAutoNum type="arabicParenR"/>
            </a:pPr>
            <a:endParaRPr lang="en-US" sz="2200"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11</a:t>
            </a:fld>
            <a:endParaRPr lang="en-US" dirty="0"/>
          </a:p>
        </p:txBody>
      </p:sp>
      <p:sp>
        <p:nvSpPr>
          <p:cNvPr id="5" name="Content Placeholder 3">
            <a:extLst>
              <a:ext uri="{FF2B5EF4-FFF2-40B4-BE49-F238E27FC236}">
                <a16:creationId xmlns:a16="http://schemas.microsoft.com/office/drawing/2014/main" id="{0DEC488D-27C9-B54E-B550-E597493E4E6F}"/>
              </a:ext>
            </a:extLst>
          </p:cNvPr>
          <p:cNvSpPr txBox="1">
            <a:spLocks/>
          </p:cNvSpPr>
          <p:nvPr/>
        </p:nvSpPr>
        <p:spPr>
          <a:xfrm>
            <a:off x="1295400" y="1341058"/>
            <a:ext cx="10330096" cy="1041009"/>
          </a:xfrm>
          <a:prstGeom prst="rect">
            <a:avLst/>
          </a:prstGeom>
        </p:spPr>
        <p:txBody>
          <a:bodyPr vert="horz" lIns="91440" tIns="45720" rIns="91440" bIns="45720" rtlCol="0" anchor="t">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latin typeface="Garamond" panose="02020404030301010803" pitchFamily="18" charset="0"/>
                <a:cs typeface="Gill Sans"/>
              </a:rPr>
              <a:t>Salary, Benefits and Working Conditions</a:t>
            </a:r>
          </a:p>
          <a:p>
            <a:pPr marL="0" indent="0">
              <a:buNone/>
            </a:pPr>
            <a:r>
              <a:rPr lang="en-US" b="1" dirty="0">
                <a:latin typeface="Garamond" panose="02020404030301010803" pitchFamily="18" charset="0"/>
              </a:rPr>
              <a:t>California Government Code section 3543 (a)</a:t>
            </a:r>
          </a:p>
          <a:p>
            <a:pPr marL="0" indent="0">
              <a:buNone/>
            </a:pPr>
            <a:endParaRPr lang="en-US" dirty="0">
              <a:cs typeface="Gill Sans"/>
            </a:endParaRPr>
          </a:p>
        </p:txBody>
      </p:sp>
    </p:spTree>
    <p:extLst>
      <p:ext uri="{BB962C8B-B14F-4D97-AF65-F5344CB8AC3E}">
        <p14:creationId xmlns:p14="http://schemas.microsoft.com/office/powerpoint/2010/main" val="329381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25507" y="752728"/>
            <a:ext cx="10028293" cy="930585"/>
          </a:xfrm>
        </p:spPr>
        <p:txBody>
          <a:bodyPr anchor="t">
            <a:normAutofit/>
          </a:bodyPr>
          <a:lstStyle/>
          <a:p>
            <a:pPr algn="ctr"/>
            <a:r>
              <a:rPr lang="en-US" b="1" dirty="0"/>
              <a:t>Collective Bargaining</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2230887" y="1816215"/>
            <a:ext cx="9216231" cy="4905260"/>
          </a:xfrm>
        </p:spPr>
        <p:txBody>
          <a:bodyPr numCol="1"/>
          <a:lstStyle/>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School calendar;</a:t>
            </a:r>
          </a:p>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Compensation;</a:t>
            </a:r>
          </a:p>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Wages;</a:t>
            </a:r>
          </a:p>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Hours of employment;</a:t>
            </a:r>
          </a:p>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Terms and conditions of employment including health and welfare benefits;</a:t>
            </a:r>
          </a:p>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Leave;</a:t>
            </a:r>
          </a:p>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Transfer and reassignment policies;</a:t>
            </a:r>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12</a:t>
            </a:fld>
            <a:endParaRPr lang="en-US" dirty="0"/>
          </a:p>
        </p:txBody>
      </p:sp>
    </p:spTree>
    <p:extLst>
      <p:ext uri="{BB962C8B-B14F-4D97-AF65-F5344CB8AC3E}">
        <p14:creationId xmlns:p14="http://schemas.microsoft.com/office/powerpoint/2010/main" val="261851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07786" y="545879"/>
            <a:ext cx="10028293" cy="930585"/>
          </a:xfrm>
        </p:spPr>
        <p:txBody>
          <a:bodyPr anchor="t">
            <a:normAutofit/>
          </a:bodyPr>
          <a:lstStyle/>
          <a:p>
            <a:pPr algn="ctr"/>
            <a:r>
              <a:rPr lang="en-US" b="1" dirty="0"/>
              <a:t>Collective Bargaining</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2214694" y="1295710"/>
            <a:ext cx="9274955" cy="4905260"/>
          </a:xfrm>
        </p:spPr>
        <p:txBody>
          <a:bodyPr numCol="1"/>
          <a:lstStyle/>
          <a:p>
            <a:pPr>
              <a:spcBef>
                <a:spcPts val="0"/>
              </a:spcBef>
              <a:spcAft>
                <a:spcPts val="2400"/>
              </a:spcAft>
              <a:buFont typeface="Wingdings" pitchFamily="2" charset="2"/>
              <a:buChar char="ü"/>
            </a:pPr>
            <a:r>
              <a:rPr lang="en-US" sz="2000" dirty="0">
                <a:solidFill>
                  <a:schemeClr val="tx2"/>
                </a:solidFill>
                <a:latin typeface="Garamond" panose="02020404030301010803" pitchFamily="18" charset="0"/>
              </a:rPr>
              <a:t>Safety conditions;</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Class size;</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Procedures for evaluation of employees;</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Organization security;</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Procedures for processing grievances;</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Layoff procedures;</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Alternative compensation or benefits for employees adversely affected by pension limitations;</a:t>
            </a:r>
          </a:p>
          <a:p>
            <a:pPr>
              <a:spcBef>
                <a:spcPts val="0"/>
              </a:spcBef>
              <a:spcAft>
                <a:spcPts val="2400"/>
              </a:spcAft>
              <a:buSzPct val="90000"/>
              <a:buFont typeface="Wingdings" pitchFamily="2" charset="2"/>
              <a:buChar char="ü"/>
            </a:pPr>
            <a:r>
              <a:rPr lang="en-US" sz="2000" dirty="0">
                <a:solidFill>
                  <a:schemeClr val="tx2"/>
                </a:solidFill>
                <a:latin typeface="Garamond" panose="02020404030301010803" pitchFamily="18" charset="0"/>
              </a:rPr>
              <a:t>Additional compensation or salary schedule based on criteria other than years of training and experience.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13</a:t>
            </a:fld>
            <a:endParaRPr lang="en-US" dirty="0"/>
          </a:p>
        </p:txBody>
      </p:sp>
    </p:spTree>
    <p:extLst>
      <p:ext uri="{BB962C8B-B14F-4D97-AF65-F5344CB8AC3E}">
        <p14:creationId xmlns:p14="http://schemas.microsoft.com/office/powerpoint/2010/main" val="3995102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25507" y="790427"/>
            <a:ext cx="10028293" cy="930585"/>
          </a:xfrm>
        </p:spPr>
        <p:txBody>
          <a:bodyPr anchor="t">
            <a:normAutofit/>
          </a:bodyPr>
          <a:lstStyle/>
          <a:p>
            <a:pPr algn="ctr"/>
            <a:r>
              <a:rPr lang="en-US" b="1" dirty="0"/>
              <a:t>Areas of Senate/Union Overlap &amp; Purview</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2172165" y="1816215"/>
            <a:ext cx="9274955" cy="4905260"/>
          </a:xfrm>
        </p:spPr>
        <p:txBody>
          <a:bodyPr numCol="2"/>
          <a:lstStyle/>
          <a:p>
            <a:pPr marL="0" indent="0">
              <a:spcBef>
                <a:spcPts val="0"/>
              </a:spcBef>
              <a:spcAft>
                <a:spcPts val="600"/>
              </a:spcAft>
              <a:buNone/>
            </a:pP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Faculty Hiring Procedures</a:t>
            </a:r>
          </a:p>
          <a:p>
            <a:pPr lvl="1">
              <a:spcBef>
                <a:spcPts val="0"/>
              </a:spcBef>
              <a:spcAft>
                <a:spcPts val="600"/>
              </a:spcAft>
              <a:buFont typeface="Wingdings" pitchFamily="2" charset="2"/>
              <a:buChar char="ü"/>
            </a:pPr>
            <a:r>
              <a:rPr lang="en-US" sz="1800" dirty="0">
                <a:solidFill>
                  <a:schemeClr val="tx2"/>
                </a:solidFill>
                <a:latin typeface="Garamond" panose="02020404030301010803" pitchFamily="18" charset="0"/>
              </a:rPr>
              <a:t>Part-Time Faculty Hiring/Rehire Rights</a:t>
            </a: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Enrollment Management</a:t>
            </a:r>
          </a:p>
          <a:p>
            <a:pPr lvl="1">
              <a:spcBef>
                <a:spcPts val="0"/>
              </a:spcBef>
              <a:spcAft>
                <a:spcPts val="600"/>
              </a:spcAft>
              <a:buFont typeface="Wingdings" pitchFamily="2" charset="2"/>
              <a:buChar char="ü"/>
            </a:pPr>
            <a:r>
              <a:rPr lang="en-US" sz="1800" dirty="0">
                <a:solidFill>
                  <a:schemeClr val="tx2"/>
                </a:solidFill>
                <a:latin typeface="Garamond" panose="02020404030301010803" pitchFamily="18" charset="0"/>
              </a:rPr>
              <a:t>Class size</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Office Assignment</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Professional Development</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Faculty Evaluations</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Tenure Review Process</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Communication/consultation</a:t>
            </a:r>
          </a:p>
          <a:p>
            <a:pPr>
              <a:spcBef>
                <a:spcPts val="0"/>
              </a:spcBef>
              <a:spcAft>
                <a:spcPts val="600"/>
              </a:spcAft>
              <a:buFont typeface="Wingdings" pitchFamily="2" charset="2"/>
              <a:buChar char="ü"/>
            </a:pP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endParaRPr lang="en-US" sz="2000" dirty="0">
              <a:solidFill>
                <a:schemeClr val="tx2"/>
              </a:solidFill>
              <a:latin typeface="Garamond" panose="02020404030301010803" pitchFamily="18" charset="0"/>
            </a:endParaRP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Textbooks</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Academic Calendar</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Academic Freedom</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“+1” of the 10+1 Purview</a:t>
            </a:r>
          </a:p>
          <a:p>
            <a:pPr>
              <a:spcBef>
                <a:spcPts val="0"/>
              </a:spcBef>
              <a:spcAft>
                <a:spcPts val="600"/>
              </a:spcAft>
              <a:buFont typeface="Wingdings" pitchFamily="2" charset="2"/>
              <a:buChar char="ü"/>
            </a:pPr>
            <a:r>
              <a:rPr lang="en-US" sz="2000" dirty="0">
                <a:solidFill>
                  <a:schemeClr val="tx2"/>
                </a:solidFill>
                <a:latin typeface="Garamond" panose="02020404030301010803" pitchFamily="18" charset="0"/>
              </a:rPr>
              <a:t>Program Viability/Discontinuance</a:t>
            </a:r>
          </a:p>
          <a:p>
            <a:pPr>
              <a:spcBef>
                <a:spcPts val="0"/>
              </a:spcBef>
              <a:spcAft>
                <a:spcPts val="600"/>
              </a:spcAft>
              <a:buFont typeface="Wingdings" pitchFamily="2" charset="2"/>
              <a:buChar char="ü"/>
            </a:pPr>
            <a:endParaRPr lang="en-US" sz="2000" dirty="0">
              <a:solidFill>
                <a:schemeClr val="tx2"/>
              </a:solidFill>
              <a:latin typeface="Garamond" panose="02020404030301010803" pitchFamily="18" charset="0"/>
            </a:endParaRPr>
          </a:p>
          <a:p>
            <a:pPr marL="0" indent="0">
              <a:spcAft>
                <a:spcPts val="600"/>
              </a:spcAft>
              <a:buNone/>
            </a:pPr>
            <a:endParaRPr lang="en-US" dirty="0"/>
          </a:p>
          <a:p>
            <a:pPr marL="0" indent="0">
              <a:spcAft>
                <a:spcPts val="600"/>
              </a:spcAft>
              <a:buNone/>
            </a:pPr>
            <a:endParaRPr lang="en-US"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14</a:t>
            </a:fld>
            <a:endParaRPr lang="en-US" dirty="0"/>
          </a:p>
        </p:txBody>
      </p:sp>
    </p:spTree>
    <p:extLst>
      <p:ext uri="{BB962C8B-B14F-4D97-AF65-F5344CB8AC3E}">
        <p14:creationId xmlns:p14="http://schemas.microsoft.com/office/powerpoint/2010/main" val="2154543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7242-7DAC-CD4D-9886-FA5F56B4FB26}"/>
              </a:ext>
            </a:extLst>
          </p:cNvPr>
          <p:cNvSpPr>
            <a:spLocks noGrp="1"/>
          </p:cNvSpPr>
          <p:nvPr>
            <p:ph type="title"/>
          </p:nvPr>
        </p:nvSpPr>
        <p:spPr>
          <a:xfrm>
            <a:off x="623600" y="640080"/>
            <a:ext cx="11366500" cy="1325563"/>
          </a:xfrm>
        </p:spPr>
        <p:txBody>
          <a:bodyPr anchor="ctr">
            <a:normAutofit/>
          </a:bodyPr>
          <a:lstStyle/>
          <a:p>
            <a:pPr algn="ctr"/>
            <a:r>
              <a:rPr lang="en-US" sz="2800" dirty="0"/>
              <a:t>Driving Change: Building Unity, Culture &amp; Equity-Mindedness</a:t>
            </a:r>
            <a:br>
              <a:rPr lang="en-US" sz="2800" dirty="0"/>
            </a:br>
            <a:r>
              <a:rPr lang="en-US" sz="2800" dirty="0"/>
              <a:t>Opportunities for Part-time Faculty</a:t>
            </a:r>
          </a:p>
        </p:txBody>
      </p:sp>
      <p:sp>
        <p:nvSpPr>
          <p:cNvPr id="3" name="Content Placeholder 2">
            <a:extLst>
              <a:ext uri="{FF2B5EF4-FFF2-40B4-BE49-F238E27FC236}">
                <a16:creationId xmlns:a16="http://schemas.microsoft.com/office/drawing/2014/main" id="{0C22FDD7-D6DB-6B48-8911-2646310827EC}"/>
              </a:ext>
            </a:extLst>
          </p:cNvPr>
          <p:cNvSpPr>
            <a:spLocks noGrp="1"/>
          </p:cNvSpPr>
          <p:nvPr>
            <p:ph sz="half" idx="1"/>
          </p:nvPr>
        </p:nvSpPr>
        <p:spPr/>
        <p:txBody>
          <a:bodyPr/>
          <a:lstStyle/>
          <a:p>
            <a:pPr marL="0" indent="0">
              <a:buNone/>
            </a:pPr>
            <a:r>
              <a:rPr lang="en-US" dirty="0">
                <a:latin typeface="Garamond" panose="02020404030301010803" pitchFamily="18" charset="0"/>
              </a:rPr>
              <a:t>College and academic senate committees </a:t>
            </a:r>
          </a:p>
          <a:p>
            <a:pPr lvl="1"/>
            <a:r>
              <a:rPr lang="en-US" dirty="0">
                <a:latin typeface="Garamond" panose="02020404030301010803" pitchFamily="18" charset="0"/>
              </a:rPr>
              <a:t>Senate Representation – Karen</a:t>
            </a:r>
          </a:p>
          <a:p>
            <a:pPr lvl="1"/>
            <a:r>
              <a:rPr lang="en-US" dirty="0">
                <a:latin typeface="Garamond" panose="02020404030301010803" pitchFamily="18" charset="0"/>
              </a:rPr>
              <a:t>Senate vote – adjunct faculty suffrage – Grace</a:t>
            </a:r>
          </a:p>
          <a:p>
            <a:pPr lvl="1"/>
            <a:r>
              <a:rPr lang="en-US" dirty="0">
                <a:latin typeface="Garamond" panose="02020404030301010803" pitchFamily="18" charset="0"/>
              </a:rPr>
              <a:t>Department/Division Representatives – Karen</a:t>
            </a:r>
          </a:p>
          <a:p>
            <a:pPr lvl="1"/>
            <a:r>
              <a:rPr lang="en-US" dirty="0">
                <a:latin typeface="Garamond" panose="02020404030301010803" pitchFamily="18" charset="0"/>
              </a:rPr>
              <a:t>Paid/Voluntary service – Grace</a:t>
            </a:r>
          </a:p>
          <a:p>
            <a:r>
              <a:rPr lang="en-US" dirty="0">
                <a:latin typeface="Garamond" panose="02020404030301010803" pitchFamily="18" charset="0"/>
              </a:rPr>
              <a:t>ASCCC Statewide Service </a:t>
            </a:r>
            <a:r>
              <a:rPr lang="en-US" dirty="0">
                <a:latin typeface="Garamond" panose="02020404030301010803" pitchFamily="18" charset="0"/>
                <a:hlinkClick r:id="rId2"/>
              </a:rPr>
              <a:t>here</a:t>
            </a:r>
            <a:r>
              <a:rPr lang="en-US" dirty="0">
                <a:latin typeface="Garamond" panose="02020404030301010803" pitchFamily="18" charset="0"/>
              </a:rPr>
              <a:t> – </a:t>
            </a:r>
            <a:r>
              <a:rPr lang="en-US" dirty="0" err="1">
                <a:latin typeface="Garamond" panose="02020404030301010803" pitchFamily="18" charset="0"/>
              </a:rPr>
              <a:t>Ginni</a:t>
            </a:r>
            <a:endParaRPr lang="en-US" dirty="0">
              <a:latin typeface="Garamond" panose="02020404030301010803" pitchFamily="18" charset="0"/>
            </a:endParaRPr>
          </a:p>
          <a:p>
            <a:r>
              <a:rPr lang="en-US" dirty="0">
                <a:latin typeface="Garamond" panose="02020404030301010803" pitchFamily="18" charset="0"/>
              </a:rPr>
              <a:t>Union Statewide &amp; Local Opportunities – Wendy/Grace</a:t>
            </a:r>
          </a:p>
          <a:p>
            <a:pPr lvl="1"/>
            <a:r>
              <a:rPr lang="en-US" dirty="0">
                <a:latin typeface="Garamond" panose="02020404030301010803" pitchFamily="18" charset="0"/>
              </a:rPr>
              <a:t>CFT - Grace</a:t>
            </a:r>
          </a:p>
          <a:p>
            <a:pPr lvl="1"/>
            <a:r>
              <a:rPr lang="en-US" dirty="0">
                <a:latin typeface="Garamond" panose="02020404030301010803" pitchFamily="18" charset="0"/>
              </a:rPr>
              <a:t>CTA – Wendy</a:t>
            </a:r>
          </a:p>
          <a:p>
            <a:pPr lvl="1"/>
            <a:r>
              <a:rPr lang="en-US" dirty="0">
                <a:latin typeface="Garamond" panose="02020404030301010803" pitchFamily="18" charset="0"/>
              </a:rPr>
              <a:t>FACCC – Wendy</a:t>
            </a:r>
          </a:p>
          <a:p>
            <a:pPr lvl="1"/>
            <a:r>
              <a:rPr lang="en-US" dirty="0">
                <a:latin typeface="Garamond" panose="02020404030301010803" pitchFamily="18" charset="0"/>
              </a:rPr>
              <a:t>Local unions – Wendy/Grace</a:t>
            </a:r>
          </a:p>
        </p:txBody>
      </p:sp>
      <p:sp>
        <p:nvSpPr>
          <p:cNvPr id="4" name="Slide Number Placeholder 3">
            <a:extLst>
              <a:ext uri="{FF2B5EF4-FFF2-40B4-BE49-F238E27FC236}">
                <a16:creationId xmlns:a16="http://schemas.microsoft.com/office/drawing/2014/main" id="{20387870-5933-254C-9D3D-8544AA88D71B}"/>
              </a:ext>
            </a:extLst>
          </p:cNvPr>
          <p:cNvSpPr>
            <a:spLocks noGrp="1"/>
          </p:cNvSpPr>
          <p:nvPr>
            <p:ph type="sldNum" sz="quarter" idx="10"/>
          </p:nvPr>
        </p:nvSpPr>
        <p:spPr/>
        <p:txBody>
          <a:bodyPr/>
          <a:lstStyle/>
          <a:p>
            <a:pPr>
              <a:defRPr/>
            </a:pPr>
            <a:fld id="{CA86D19C-58E4-0C4B-866F-351E2232D695}" type="slidenum">
              <a:rPr lang="en-US" smtClean="0"/>
              <a:pPr>
                <a:defRPr/>
              </a:pPr>
              <a:t>15</a:t>
            </a:fld>
            <a:endParaRPr lang="en-US" dirty="0"/>
          </a:p>
        </p:txBody>
      </p:sp>
    </p:spTree>
    <p:extLst>
      <p:ext uri="{BB962C8B-B14F-4D97-AF65-F5344CB8AC3E}">
        <p14:creationId xmlns:p14="http://schemas.microsoft.com/office/powerpoint/2010/main" val="6138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7242-7DAC-CD4D-9886-FA5F56B4FB26}"/>
              </a:ext>
            </a:extLst>
          </p:cNvPr>
          <p:cNvSpPr>
            <a:spLocks noGrp="1"/>
          </p:cNvSpPr>
          <p:nvPr>
            <p:ph type="title"/>
          </p:nvPr>
        </p:nvSpPr>
        <p:spPr>
          <a:xfrm>
            <a:off x="1277650" y="472757"/>
            <a:ext cx="10046043" cy="1325563"/>
          </a:xfrm>
        </p:spPr>
        <p:txBody>
          <a:bodyPr anchor="ctr"/>
          <a:lstStyle/>
          <a:p>
            <a:pPr algn="ctr"/>
            <a:r>
              <a:rPr lang="en-US" b="1" dirty="0"/>
              <a:t>Q&amp;A (or Sharing Success Stories)</a:t>
            </a:r>
          </a:p>
        </p:txBody>
      </p:sp>
      <p:sp>
        <p:nvSpPr>
          <p:cNvPr id="3" name="Content Placeholder 2">
            <a:extLst>
              <a:ext uri="{FF2B5EF4-FFF2-40B4-BE49-F238E27FC236}">
                <a16:creationId xmlns:a16="http://schemas.microsoft.com/office/drawing/2014/main" id="{0C22FDD7-D6DB-6B48-8911-2646310827EC}"/>
              </a:ext>
            </a:extLst>
          </p:cNvPr>
          <p:cNvSpPr>
            <a:spLocks noGrp="1"/>
          </p:cNvSpPr>
          <p:nvPr>
            <p:ph sz="half" idx="1"/>
          </p:nvPr>
        </p:nvSpPr>
        <p:spPr>
          <a:xfrm>
            <a:off x="1671350" y="1798320"/>
            <a:ext cx="10058400" cy="4419600"/>
          </a:xfrm>
        </p:spPr>
        <p:txBody>
          <a:bodyPr/>
          <a:lstStyle/>
          <a:p>
            <a:pPr marL="0" indent="0">
              <a:buNone/>
            </a:pPr>
            <a:r>
              <a:rPr lang="en-US" dirty="0">
                <a:latin typeface="Garamond" panose="02020404030301010803" pitchFamily="18" charset="0"/>
              </a:rPr>
              <a:t>How to drive change, build unity, culture and equity? </a:t>
            </a:r>
          </a:p>
        </p:txBody>
      </p:sp>
      <p:sp>
        <p:nvSpPr>
          <p:cNvPr id="4" name="Slide Number Placeholder 3">
            <a:extLst>
              <a:ext uri="{FF2B5EF4-FFF2-40B4-BE49-F238E27FC236}">
                <a16:creationId xmlns:a16="http://schemas.microsoft.com/office/drawing/2014/main" id="{20387870-5933-254C-9D3D-8544AA88D71B}"/>
              </a:ext>
            </a:extLst>
          </p:cNvPr>
          <p:cNvSpPr>
            <a:spLocks noGrp="1"/>
          </p:cNvSpPr>
          <p:nvPr>
            <p:ph type="sldNum" sz="quarter" idx="10"/>
          </p:nvPr>
        </p:nvSpPr>
        <p:spPr/>
        <p:txBody>
          <a:bodyPr/>
          <a:lstStyle/>
          <a:p>
            <a:pPr>
              <a:defRPr/>
            </a:pPr>
            <a:fld id="{CA86D19C-58E4-0C4B-866F-351E2232D695}" type="slidenum">
              <a:rPr lang="en-US" smtClean="0"/>
              <a:pPr>
                <a:defRPr/>
              </a:pPr>
              <a:t>16</a:t>
            </a:fld>
            <a:endParaRPr lang="en-US" dirty="0"/>
          </a:p>
        </p:txBody>
      </p:sp>
    </p:spTree>
    <p:extLst>
      <p:ext uri="{BB962C8B-B14F-4D97-AF65-F5344CB8AC3E}">
        <p14:creationId xmlns:p14="http://schemas.microsoft.com/office/powerpoint/2010/main" val="284141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25507" y="885630"/>
            <a:ext cx="10028293" cy="930585"/>
          </a:xfrm>
        </p:spPr>
        <p:txBody>
          <a:bodyPr anchor="t">
            <a:normAutofit/>
          </a:bodyPr>
          <a:lstStyle/>
          <a:p>
            <a:pPr algn="ctr"/>
            <a:r>
              <a:rPr lang="en-US" dirty="0"/>
              <a:t>Best Practices:</a:t>
            </a:r>
            <a:endParaRPr lang="en-US" b="1" dirty="0"/>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2214694" y="1952740"/>
            <a:ext cx="9274955" cy="4905260"/>
          </a:xfrm>
        </p:spPr>
        <p:txBody>
          <a:bodyPr numCol="1"/>
          <a:lstStyle/>
          <a:p>
            <a:pPr marL="457200" lvl="0" indent="-400050">
              <a:spcBef>
                <a:spcPts val="0"/>
              </a:spcBef>
              <a:spcAft>
                <a:spcPts val="1200"/>
              </a:spcAft>
              <a:buClr>
                <a:srgbClr val="000000"/>
              </a:buClr>
              <a:buSzPts val="2700"/>
              <a:buChar char="●"/>
            </a:pPr>
            <a:r>
              <a:rPr lang="en-US" dirty="0">
                <a:solidFill>
                  <a:schemeClr val="dk2"/>
                </a:solidFill>
                <a:latin typeface="Garamond" panose="02020404030301010803" pitchFamily="18" charset="0"/>
              </a:rPr>
              <a:t>Collegiality and consultation</a:t>
            </a:r>
          </a:p>
          <a:p>
            <a:pPr marL="457200" lvl="0" indent="-400050">
              <a:spcBef>
                <a:spcPts val="0"/>
              </a:spcBef>
              <a:spcAft>
                <a:spcPts val="1200"/>
              </a:spcAft>
              <a:buClr>
                <a:schemeClr val="dk2"/>
              </a:buClr>
              <a:buSzPts val="2700"/>
              <a:buChar char="●"/>
            </a:pPr>
            <a:r>
              <a:rPr lang="en-US" dirty="0">
                <a:solidFill>
                  <a:schemeClr val="dk2"/>
                </a:solidFill>
                <a:latin typeface="Garamond" panose="02020404030301010803" pitchFamily="18" charset="0"/>
              </a:rPr>
              <a:t>Learning State and Federal Laws on Unions/Collective Bargaining</a:t>
            </a:r>
          </a:p>
          <a:p>
            <a:pPr marL="457200" indent="-400050">
              <a:spcBef>
                <a:spcPts val="0"/>
              </a:spcBef>
              <a:spcAft>
                <a:spcPts val="1200"/>
              </a:spcAft>
              <a:buClr>
                <a:schemeClr val="dk2"/>
              </a:buClr>
              <a:buSzPts val="2700"/>
              <a:buFont typeface="Arial" panose="020B0604020202020204" pitchFamily="34" charset="0"/>
              <a:buChar char="●"/>
            </a:pPr>
            <a:r>
              <a:rPr lang="en-US" dirty="0">
                <a:solidFill>
                  <a:schemeClr val="dk2"/>
                </a:solidFill>
                <a:latin typeface="Garamond" panose="02020404030301010803" pitchFamily="18" charset="0"/>
              </a:rPr>
              <a:t>Familiarity with local board policies and collective bargaining agreement</a:t>
            </a:r>
          </a:p>
          <a:p>
            <a:pPr marL="457200" lvl="0" indent="-400050">
              <a:spcBef>
                <a:spcPts val="0"/>
              </a:spcBef>
              <a:spcAft>
                <a:spcPts val="1200"/>
              </a:spcAft>
              <a:buClr>
                <a:srgbClr val="000000"/>
              </a:buClr>
              <a:buSzPts val="2700"/>
              <a:buChar char="●"/>
            </a:pPr>
            <a:r>
              <a:rPr lang="en-US" dirty="0">
                <a:solidFill>
                  <a:srgbClr val="000000"/>
                </a:solidFill>
                <a:latin typeface="Garamond" panose="02020404030301010803" pitchFamily="18" charset="0"/>
              </a:rPr>
              <a:t>Mutual understanding of purview between Senate and Union </a:t>
            </a:r>
            <a:endParaRPr lang="en-US" dirty="0">
              <a:latin typeface="Garamond" panose="02020404030301010803" pitchFamily="18" charset="0"/>
            </a:endParaRPr>
          </a:p>
          <a:p>
            <a:pPr marL="457200" lvl="0" indent="-400050">
              <a:spcBef>
                <a:spcPts val="0"/>
              </a:spcBef>
              <a:spcAft>
                <a:spcPts val="1200"/>
              </a:spcAft>
              <a:buClr>
                <a:schemeClr val="dk2"/>
              </a:buClr>
              <a:buSzPts val="2700"/>
              <a:buChar char="●"/>
            </a:pPr>
            <a:r>
              <a:rPr lang="en-US" dirty="0">
                <a:solidFill>
                  <a:schemeClr val="dk2"/>
                </a:solidFill>
                <a:latin typeface="Garamond" panose="02020404030301010803" pitchFamily="18" charset="0"/>
              </a:rPr>
              <a:t>Include all faculty (full and part-time)</a:t>
            </a:r>
            <a:endParaRPr lang="en-US" dirty="0">
              <a:latin typeface="Garamond" panose="02020404030301010803"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17</a:t>
            </a:fld>
            <a:endParaRPr lang="en-US" dirty="0"/>
          </a:p>
        </p:txBody>
      </p:sp>
    </p:spTree>
    <p:extLst>
      <p:ext uri="{BB962C8B-B14F-4D97-AF65-F5344CB8AC3E}">
        <p14:creationId xmlns:p14="http://schemas.microsoft.com/office/powerpoint/2010/main" val="375427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85-908E-E748-B403-C0BF7EE1E381}"/>
              </a:ext>
            </a:extLst>
          </p:cNvPr>
          <p:cNvSpPr>
            <a:spLocks noGrp="1"/>
          </p:cNvSpPr>
          <p:nvPr>
            <p:ph type="title"/>
          </p:nvPr>
        </p:nvSpPr>
        <p:spPr/>
        <p:txBody>
          <a:bodyPr anchor="ctr">
            <a:normAutofit fontScale="90000"/>
          </a:bodyPr>
          <a:lstStyle/>
          <a:p>
            <a:pPr algn="ctr"/>
            <a:r>
              <a:rPr lang="en-US" b="1" dirty="0"/>
              <a:t>The Local Academic Senate and the Union or Collective Bargaining Agent </a:t>
            </a:r>
            <a:br>
              <a:rPr lang="en-US" dirty="0"/>
            </a:br>
            <a:r>
              <a:rPr lang="en-US" sz="1800" dirty="0"/>
              <a:t>Friday, February 19, 9-10 AM</a:t>
            </a:r>
            <a:br>
              <a:rPr lang="en-US" sz="1800" dirty="0"/>
            </a:br>
            <a:br>
              <a:rPr lang="en-US" sz="1800" dirty="0"/>
            </a:br>
            <a:r>
              <a:rPr lang="en-US" sz="1800" i="1" dirty="0"/>
              <a:t>Driving Change: Building Unity, Culture and Equity-Mindedness</a:t>
            </a:r>
            <a:endParaRPr lang="en-US" sz="1800" b="1" dirty="0"/>
          </a:p>
        </p:txBody>
      </p:sp>
      <p:sp>
        <p:nvSpPr>
          <p:cNvPr id="3" name="Content Placeholder 2">
            <a:extLst>
              <a:ext uri="{FF2B5EF4-FFF2-40B4-BE49-F238E27FC236}">
                <a16:creationId xmlns:a16="http://schemas.microsoft.com/office/drawing/2014/main" id="{6EBE7E54-AB4A-2841-A1F2-D305158DDD53}"/>
              </a:ext>
            </a:extLst>
          </p:cNvPr>
          <p:cNvSpPr>
            <a:spLocks noGrp="1"/>
          </p:cNvSpPr>
          <p:nvPr>
            <p:ph idx="1"/>
          </p:nvPr>
        </p:nvSpPr>
        <p:spPr/>
        <p:txBody>
          <a:bodyPr anchor="ctr"/>
          <a:lstStyle/>
          <a:p>
            <a:r>
              <a:rPr lang="en-US" b="1" dirty="0">
                <a:latin typeface="Garamond" panose="02020404030301010803" pitchFamily="18" charset="0"/>
              </a:rPr>
              <a:t>Thank you for attending!</a:t>
            </a:r>
          </a:p>
          <a:p>
            <a:pPr algn="ctr"/>
            <a:endParaRPr lang="en-US" dirty="0">
              <a:latin typeface="Garamond" panose="02020404030301010803" pitchFamily="18" charset="0"/>
            </a:endParaRPr>
          </a:p>
          <a:p>
            <a:pPr algn="ctr"/>
            <a:r>
              <a:rPr lang="en-US" sz="1800" dirty="0">
                <a:latin typeface="Garamond" panose="02020404030301010803" pitchFamily="18" charset="0"/>
              </a:rPr>
              <a:t>Grace Chee, ASCCC Part-time Committee </a:t>
            </a:r>
          </a:p>
          <a:p>
            <a:pPr algn="ctr"/>
            <a:r>
              <a:rPr lang="en-US" sz="1800" dirty="0">
                <a:latin typeface="Garamond" panose="02020404030301010803" pitchFamily="18" charset="0"/>
              </a:rPr>
              <a:t>Virginia "</a:t>
            </a:r>
            <a:r>
              <a:rPr lang="en-US" sz="1800" dirty="0" err="1">
                <a:latin typeface="Garamond" panose="02020404030301010803" pitchFamily="18" charset="0"/>
              </a:rPr>
              <a:t>Ginni</a:t>
            </a:r>
            <a:r>
              <a:rPr lang="en-US" sz="1800" dirty="0">
                <a:latin typeface="Garamond" panose="02020404030301010803" pitchFamily="18" charset="0"/>
              </a:rPr>
              <a:t>" May, ASCCC Vice President </a:t>
            </a:r>
          </a:p>
          <a:p>
            <a:pPr algn="ctr"/>
            <a:r>
              <a:rPr lang="en-US" sz="1800" dirty="0">
                <a:latin typeface="Garamond" panose="02020404030301010803" pitchFamily="18" charset="0"/>
              </a:rPr>
              <a:t>Karen Chow, ASCCC Part-Time Committee &amp; Area B Representative </a:t>
            </a:r>
          </a:p>
          <a:p>
            <a:pPr algn="ctr"/>
            <a:r>
              <a:rPr lang="en-US" sz="1800" dirty="0">
                <a:latin typeface="Garamond" panose="02020404030301010803" pitchFamily="18" charset="0"/>
              </a:rPr>
              <a:t>Wendy Brill-Wynkoop, College of the Canyons &amp; FACCC President-Elect</a:t>
            </a:r>
          </a:p>
          <a:p>
            <a:pPr algn="ctr"/>
            <a:r>
              <a:rPr lang="en-US" dirty="0"/>
              <a:t> </a:t>
            </a:r>
          </a:p>
        </p:txBody>
      </p:sp>
      <p:sp>
        <p:nvSpPr>
          <p:cNvPr id="4" name="Slide Number Placeholder 3">
            <a:extLst>
              <a:ext uri="{FF2B5EF4-FFF2-40B4-BE49-F238E27FC236}">
                <a16:creationId xmlns:a16="http://schemas.microsoft.com/office/drawing/2014/main" id="{8CCF67F0-E819-B449-BC71-15FCE1FB9931}"/>
              </a:ext>
            </a:extLst>
          </p:cNvPr>
          <p:cNvSpPr>
            <a:spLocks noGrp="1"/>
          </p:cNvSpPr>
          <p:nvPr>
            <p:ph type="sldNum" sz="quarter" idx="10"/>
          </p:nvPr>
        </p:nvSpPr>
        <p:spPr/>
        <p:txBody>
          <a:bodyPr/>
          <a:lstStyle/>
          <a:p>
            <a:pPr>
              <a:defRPr/>
            </a:pPr>
            <a:fld id="{6816004B-AEE5-9547-AC9B-0D5C79C3D978}" type="slidenum">
              <a:rPr lang="en-US" smtClean="0"/>
              <a:pPr>
                <a:defRPr/>
              </a:pPr>
              <a:t>18</a:t>
            </a:fld>
            <a:endParaRPr lang="en-US" dirty="0"/>
          </a:p>
        </p:txBody>
      </p:sp>
    </p:spTree>
    <p:extLst>
      <p:ext uri="{BB962C8B-B14F-4D97-AF65-F5344CB8AC3E}">
        <p14:creationId xmlns:p14="http://schemas.microsoft.com/office/powerpoint/2010/main" val="34794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85-908E-E748-B403-C0BF7EE1E381}"/>
              </a:ext>
            </a:extLst>
          </p:cNvPr>
          <p:cNvSpPr>
            <a:spLocks noGrp="1"/>
          </p:cNvSpPr>
          <p:nvPr>
            <p:ph type="title"/>
          </p:nvPr>
        </p:nvSpPr>
        <p:spPr/>
        <p:txBody>
          <a:bodyPr anchor="ctr"/>
          <a:lstStyle/>
          <a:p>
            <a:pPr algn="ctr"/>
            <a:r>
              <a:rPr lang="en-US" sz="2400" b="1" dirty="0"/>
              <a:t>The Local Academic Senate </a:t>
            </a:r>
            <a:br>
              <a:rPr lang="en-US" sz="2400" b="1" dirty="0"/>
            </a:br>
            <a:r>
              <a:rPr lang="en-US" sz="2400" b="1" dirty="0"/>
              <a:t>and the Union or Collective Bargaining Agent </a:t>
            </a:r>
            <a:br>
              <a:rPr lang="en-US" dirty="0"/>
            </a:br>
            <a:r>
              <a:rPr lang="en-US" sz="1600" dirty="0"/>
              <a:t>Friday, February 19, 9-10 AM</a:t>
            </a:r>
            <a:br>
              <a:rPr lang="en-US" sz="1600" dirty="0"/>
            </a:br>
            <a:br>
              <a:rPr lang="en-US" sz="1600" dirty="0"/>
            </a:br>
            <a:r>
              <a:rPr lang="en-US" sz="2000" i="1" dirty="0"/>
              <a:t>Driving Change: Building Unity, Culture and Equity-Mindedness</a:t>
            </a:r>
            <a:endParaRPr lang="en-US" sz="2000" b="1" i="1" dirty="0"/>
          </a:p>
        </p:txBody>
      </p:sp>
      <p:sp>
        <p:nvSpPr>
          <p:cNvPr id="3" name="Content Placeholder 2">
            <a:extLst>
              <a:ext uri="{FF2B5EF4-FFF2-40B4-BE49-F238E27FC236}">
                <a16:creationId xmlns:a16="http://schemas.microsoft.com/office/drawing/2014/main" id="{6EBE7E54-AB4A-2841-A1F2-D305158DDD53}"/>
              </a:ext>
            </a:extLst>
          </p:cNvPr>
          <p:cNvSpPr>
            <a:spLocks noGrp="1"/>
          </p:cNvSpPr>
          <p:nvPr>
            <p:ph idx="1"/>
          </p:nvPr>
        </p:nvSpPr>
        <p:spPr>
          <a:xfrm>
            <a:off x="946952" y="2969493"/>
            <a:ext cx="10523806" cy="3569419"/>
          </a:xfrm>
        </p:spPr>
        <p:txBody>
          <a:bodyPr anchor="ctr"/>
          <a:lstStyle/>
          <a:p>
            <a:r>
              <a:rPr lang="en-US" sz="2000" dirty="0">
                <a:latin typeface="Garamond" panose="02020404030301010803" pitchFamily="18" charset="0"/>
              </a:rPr>
              <a:t>Panel Description: The California Code of Regulations Title 5 provides academic senates with the authority as the primary voice in recommendations on all academic and professional matters, while unions or collective bargaining agents address wages and working conditions. Join this session to examine the purviews of the local academic senate and the union or bargaining agent, areas in which the two institutions overlap, and opportunities for part-time faculty involvement.</a:t>
            </a:r>
          </a:p>
          <a:p>
            <a:endParaRPr lang="en-US" sz="1400" dirty="0">
              <a:latin typeface="Garamond" panose="02020404030301010803" pitchFamily="18" charset="0"/>
            </a:endParaRPr>
          </a:p>
          <a:p>
            <a:pPr algn="ctr"/>
            <a:r>
              <a:rPr lang="en-US" sz="2200" dirty="0">
                <a:latin typeface="Garamond" panose="02020404030301010803" pitchFamily="18" charset="0"/>
              </a:rPr>
              <a:t>Grace Chee, ASCCC Part-Time Committee &amp; AFT1521 West Chapter President</a:t>
            </a:r>
          </a:p>
          <a:p>
            <a:pPr algn="ctr"/>
            <a:r>
              <a:rPr lang="en-US" sz="2200" dirty="0">
                <a:latin typeface="Garamond" panose="02020404030301010803" pitchFamily="18" charset="0"/>
              </a:rPr>
              <a:t>Virginia "</a:t>
            </a:r>
            <a:r>
              <a:rPr lang="en-US" sz="2200" dirty="0" err="1">
                <a:latin typeface="Garamond" panose="02020404030301010803" pitchFamily="18" charset="0"/>
              </a:rPr>
              <a:t>Ginni</a:t>
            </a:r>
            <a:r>
              <a:rPr lang="en-US" sz="2200" dirty="0">
                <a:latin typeface="Garamond" panose="02020404030301010803" pitchFamily="18" charset="0"/>
              </a:rPr>
              <a:t>" May, ASCCC Vice President</a:t>
            </a:r>
          </a:p>
          <a:p>
            <a:pPr algn="ctr"/>
            <a:r>
              <a:rPr lang="en-US" sz="2200" dirty="0">
                <a:latin typeface="Garamond" panose="02020404030301010803" pitchFamily="18" charset="0"/>
              </a:rPr>
              <a:t>Karen Chow, ASCCC Part-Time Committee &amp; Area B Representative </a:t>
            </a:r>
          </a:p>
          <a:p>
            <a:pPr algn="ctr"/>
            <a:r>
              <a:rPr lang="en-US" sz="2200" dirty="0">
                <a:latin typeface="Garamond" panose="02020404030301010803" pitchFamily="18" charset="0"/>
              </a:rPr>
              <a:t>Wendy Brill-Wynkoop, College of the Canyons &amp; FACCC President-Elect</a:t>
            </a:r>
          </a:p>
          <a:p>
            <a:pPr algn="ctr"/>
            <a:r>
              <a:rPr lang="en-US" dirty="0"/>
              <a:t> </a:t>
            </a:r>
          </a:p>
        </p:txBody>
      </p:sp>
      <p:sp>
        <p:nvSpPr>
          <p:cNvPr id="4" name="Slide Number Placeholder 3">
            <a:extLst>
              <a:ext uri="{FF2B5EF4-FFF2-40B4-BE49-F238E27FC236}">
                <a16:creationId xmlns:a16="http://schemas.microsoft.com/office/drawing/2014/main" id="{8CCF67F0-E819-B449-BC71-15FCE1FB9931}"/>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216117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C4D2-2577-D045-9366-613D01B98D54}"/>
              </a:ext>
            </a:extLst>
          </p:cNvPr>
          <p:cNvSpPr>
            <a:spLocks noGrp="1"/>
          </p:cNvSpPr>
          <p:nvPr>
            <p:ph type="title"/>
          </p:nvPr>
        </p:nvSpPr>
        <p:spPr>
          <a:xfrm>
            <a:off x="1307757" y="976312"/>
            <a:ext cx="10046043" cy="1325563"/>
          </a:xfrm>
        </p:spPr>
        <p:txBody>
          <a:bodyPr anchor="ctr">
            <a:normAutofit fontScale="90000"/>
          </a:bodyPr>
          <a:lstStyle/>
          <a:p>
            <a:pPr algn="ctr"/>
            <a:r>
              <a:rPr lang="en-US" b="1" dirty="0"/>
              <a:t>The Local Academic Senate </a:t>
            </a:r>
            <a:br>
              <a:rPr lang="en-US" b="1" dirty="0"/>
            </a:br>
            <a:r>
              <a:rPr lang="en-US" b="1" dirty="0"/>
              <a:t>and the Union or Collective Bargaining Agent </a:t>
            </a:r>
            <a:br>
              <a:rPr lang="en-US" dirty="0"/>
            </a:br>
            <a:r>
              <a:rPr lang="en-US" sz="2400" dirty="0"/>
              <a:t>Friday, February 19, 9-10 AM</a:t>
            </a:r>
            <a:br>
              <a:rPr lang="en-US" sz="2400" dirty="0"/>
            </a:br>
            <a:br>
              <a:rPr lang="en-US" sz="2700" dirty="0"/>
            </a:br>
            <a:r>
              <a:rPr lang="en-US" sz="2700" i="1" dirty="0"/>
              <a:t>Driving Change: Building Unity, Culture and Equity-Mindedness</a:t>
            </a:r>
            <a:endParaRPr lang="en-US" sz="2700" b="1" i="1" dirty="0"/>
          </a:p>
        </p:txBody>
      </p:sp>
      <p:sp>
        <p:nvSpPr>
          <p:cNvPr id="3" name="Content Placeholder 2">
            <a:extLst>
              <a:ext uri="{FF2B5EF4-FFF2-40B4-BE49-F238E27FC236}">
                <a16:creationId xmlns:a16="http://schemas.microsoft.com/office/drawing/2014/main" id="{EE2B12FB-32E4-9748-89E9-24269540C20F}"/>
              </a:ext>
            </a:extLst>
          </p:cNvPr>
          <p:cNvSpPr>
            <a:spLocks noGrp="1"/>
          </p:cNvSpPr>
          <p:nvPr>
            <p:ph sz="half" idx="1"/>
          </p:nvPr>
        </p:nvSpPr>
        <p:spPr>
          <a:xfrm>
            <a:off x="2000664" y="2819045"/>
            <a:ext cx="10058400" cy="4419600"/>
          </a:xfrm>
        </p:spPr>
        <p:txBody>
          <a:bodyPr/>
          <a:lstStyle/>
          <a:p>
            <a:r>
              <a:rPr lang="en-US" dirty="0">
                <a:latin typeface="Garamond" panose="02020404030301010803" pitchFamily="18" charset="0"/>
              </a:rPr>
              <a:t>Introductions </a:t>
            </a:r>
          </a:p>
          <a:p>
            <a:r>
              <a:rPr lang="en-US" dirty="0">
                <a:latin typeface="Garamond" panose="02020404030301010803" pitchFamily="18" charset="0"/>
              </a:rPr>
              <a:t>Title 5 Education Code on Academic Senate - </a:t>
            </a:r>
            <a:r>
              <a:rPr lang="en-US" dirty="0" err="1">
                <a:latin typeface="Garamond" panose="02020404030301010803" pitchFamily="18" charset="0"/>
              </a:rPr>
              <a:t>Ginni</a:t>
            </a:r>
            <a:endParaRPr lang="en-US" dirty="0">
              <a:latin typeface="Garamond" panose="02020404030301010803" pitchFamily="18" charset="0"/>
            </a:endParaRPr>
          </a:p>
          <a:p>
            <a:r>
              <a:rPr lang="en-US" dirty="0">
                <a:latin typeface="Garamond" panose="02020404030301010803" pitchFamily="18" charset="0"/>
              </a:rPr>
              <a:t>Union (or Collective Bargaining Agent) legislation - Wendy</a:t>
            </a:r>
          </a:p>
          <a:p>
            <a:r>
              <a:rPr lang="en-US" dirty="0">
                <a:latin typeface="Garamond" panose="02020404030301010803" pitchFamily="18" charset="0"/>
              </a:rPr>
              <a:t>Areas of Senate and Union Overlap - Grace/Karen</a:t>
            </a:r>
          </a:p>
          <a:p>
            <a:r>
              <a:rPr lang="en-US" dirty="0">
                <a:latin typeface="Garamond" panose="02020404030301010803" pitchFamily="18" charset="0"/>
              </a:rPr>
              <a:t>Opportunities for Part-time Faculty (examples from each presenter)</a:t>
            </a:r>
          </a:p>
          <a:p>
            <a:r>
              <a:rPr lang="en-US" dirty="0">
                <a:latin typeface="Garamond" panose="02020404030301010803" pitchFamily="18" charset="0"/>
              </a:rPr>
              <a:t>Q&amp;A &amp; Sharing Success Stories</a:t>
            </a:r>
          </a:p>
          <a:p>
            <a:pPr marL="0" indent="0">
              <a:buNone/>
            </a:pPr>
            <a:endParaRPr lang="en-US" dirty="0"/>
          </a:p>
        </p:txBody>
      </p:sp>
      <p:sp>
        <p:nvSpPr>
          <p:cNvPr id="4" name="Slide Number Placeholder 3">
            <a:extLst>
              <a:ext uri="{FF2B5EF4-FFF2-40B4-BE49-F238E27FC236}">
                <a16:creationId xmlns:a16="http://schemas.microsoft.com/office/drawing/2014/main" id="{B76DDB57-5207-8848-8217-D7C4C9B923FB}"/>
              </a:ext>
            </a:extLst>
          </p:cNvPr>
          <p:cNvSpPr>
            <a:spLocks noGrp="1"/>
          </p:cNvSpPr>
          <p:nvPr>
            <p:ph type="sldNum" sz="quarter" idx="10"/>
          </p:nvPr>
        </p:nvSpPr>
        <p:spPr/>
        <p:txBody>
          <a:bodyPr/>
          <a:lstStyle/>
          <a:p>
            <a:pPr>
              <a:defRPr/>
            </a:pPr>
            <a:fld id="{CA86D19C-58E4-0C4B-866F-351E2232D695}" type="slidenum">
              <a:rPr lang="en-US" smtClean="0"/>
              <a:pPr>
                <a:defRPr/>
              </a:pPr>
              <a:t>3</a:t>
            </a:fld>
            <a:endParaRPr lang="en-US" dirty="0"/>
          </a:p>
        </p:txBody>
      </p:sp>
    </p:spTree>
    <p:extLst>
      <p:ext uri="{BB962C8B-B14F-4D97-AF65-F5344CB8AC3E}">
        <p14:creationId xmlns:p14="http://schemas.microsoft.com/office/powerpoint/2010/main" val="330500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295400" y="609674"/>
            <a:ext cx="10028293" cy="930585"/>
          </a:xfrm>
        </p:spPr>
        <p:txBody>
          <a:bodyPr anchor="t">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935126" y="2551814"/>
            <a:ext cx="8973880" cy="3772862"/>
          </a:xfrm>
        </p:spPr>
        <p:txBody>
          <a:bodyPr numCol="2"/>
          <a:lstStyle/>
          <a:p>
            <a:pPr marL="457200" lvl="0" indent="-457200">
              <a:buFont typeface="+mj-lt"/>
              <a:buAutoNum type="arabicParenR"/>
            </a:pPr>
            <a:r>
              <a:rPr lang="en-US" sz="1800" dirty="0">
                <a:latin typeface="Garamond" panose="02020404030301010803" pitchFamily="18" charset="0"/>
              </a:rPr>
              <a:t>curriculum, including establishing prerequisites and placing courses within disciplines;</a:t>
            </a:r>
          </a:p>
          <a:p>
            <a:pPr marL="457200" lvl="0" indent="-457200">
              <a:buFont typeface="+mj-lt"/>
              <a:buAutoNum type="arabicParenR"/>
            </a:pPr>
            <a:r>
              <a:rPr lang="en-US" sz="1800" dirty="0">
                <a:latin typeface="Garamond" panose="02020404030301010803" pitchFamily="18" charset="0"/>
              </a:rPr>
              <a:t>degree and certificate requirements;</a:t>
            </a:r>
          </a:p>
          <a:p>
            <a:pPr marL="457200" lvl="0" indent="-457200">
              <a:buFont typeface="+mj-lt"/>
              <a:buAutoNum type="arabicParenR"/>
            </a:pPr>
            <a:r>
              <a:rPr lang="en-US" sz="1800" dirty="0">
                <a:latin typeface="Garamond" panose="02020404030301010803" pitchFamily="18" charset="0"/>
              </a:rPr>
              <a:t>grading policies;</a:t>
            </a:r>
          </a:p>
          <a:p>
            <a:pPr marL="457200" lvl="0" indent="-457200">
              <a:buFont typeface="+mj-lt"/>
              <a:buAutoNum type="arabicParenR"/>
            </a:pPr>
            <a:r>
              <a:rPr lang="en-US" sz="1800" dirty="0">
                <a:latin typeface="Garamond" panose="02020404030301010803" pitchFamily="18" charset="0"/>
              </a:rPr>
              <a:t>educational program development;</a:t>
            </a:r>
          </a:p>
          <a:p>
            <a:pPr marL="457200" lvl="0" indent="-457200">
              <a:buFont typeface="+mj-lt"/>
              <a:buAutoNum type="arabicParenR"/>
            </a:pPr>
            <a:r>
              <a:rPr lang="en-US" sz="1800" dirty="0">
                <a:latin typeface="Garamond" panose="02020404030301010803" pitchFamily="18" charset="0"/>
              </a:rPr>
              <a:t>standards or policies regarding student preparation and success;</a:t>
            </a:r>
          </a:p>
          <a:p>
            <a:pPr marL="457200" lvl="0" indent="-457200">
              <a:buFont typeface="+mj-lt"/>
              <a:buAutoNum type="arabicParenR"/>
            </a:pPr>
            <a:r>
              <a:rPr lang="en-US" sz="1800" dirty="0">
                <a:latin typeface="Garamond" panose="02020404030301010803" pitchFamily="18" charset="0"/>
              </a:rPr>
              <a:t>district and college governance structures, as related to faculty roles;</a:t>
            </a:r>
          </a:p>
          <a:p>
            <a:pPr marL="457200" lvl="0" indent="-457200">
              <a:buFont typeface="+mj-lt"/>
              <a:buAutoNum type="arabicParenR"/>
            </a:pPr>
            <a:r>
              <a:rPr lang="en-US" sz="1800" dirty="0">
                <a:latin typeface="Garamond" panose="02020404030301010803" pitchFamily="18" charset="0"/>
              </a:rPr>
              <a:t>faculty roles and involvement in accreditation processes, including self-study and annual reports;</a:t>
            </a:r>
          </a:p>
          <a:p>
            <a:pPr marL="457200" lvl="0" indent="-457200">
              <a:buFont typeface="+mj-lt"/>
              <a:buAutoNum type="arabicParenR"/>
            </a:pPr>
            <a:r>
              <a:rPr lang="en-US" sz="1800" dirty="0">
                <a:latin typeface="Garamond" panose="02020404030301010803" pitchFamily="18" charset="0"/>
              </a:rPr>
              <a:t>policies for faculty professional development activities;</a:t>
            </a:r>
          </a:p>
          <a:p>
            <a:pPr marL="457200" lvl="0" indent="-457200">
              <a:buFont typeface="+mj-lt"/>
              <a:buAutoNum type="arabicParenR"/>
            </a:pPr>
            <a:r>
              <a:rPr lang="en-US" sz="1800" dirty="0">
                <a:latin typeface="Garamond" panose="02020404030301010803" pitchFamily="18" charset="0"/>
              </a:rPr>
              <a:t>processes for program review;</a:t>
            </a:r>
          </a:p>
          <a:p>
            <a:pPr marL="457200" lvl="0" indent="-457200">
              <a:buFont typeface="+mj-lt"/>
              <a:buAutoNum type="arabicParenR"/>
            </a:pPr>
            <a:r>
              <a:rPr lang="en-US" sz="1800" dirty="0">
                <a:latin typeface="Garamond" panose="02020404030301010803" pitchFamily="18" charset="0"/>
              </a:rPr>
              <a:t>processes for institutional planning and budget development; and</a:t>
            </a:r>
          </a:p>
          <a:p>
            <a:pPr marL="457200" lvl="0" indent="-457200">
              <a:buFont typeface="+mj-lt"/>
              <a:buAutoNum type="arabicParenR"/>
            </a:pPr>
            <a:r>
              <a:rPr lang="en-US" sz="1800" dirty="0">
                <a:latin typeface="Garamond" panose="02020404030301010803" pitchFamily="18" charset="0"/>
              </a:rPr>
              <a:t>other academic and professional matters as are mutually agreed upon between the governing board and the academic senate.</a:t>
            </a:r>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sp>
        <p:nvSpPr>
          <p:cNvPr id="5" name="Content Placeholder 3">
            <a:extLst>
              <a:ext uri="{FF2B5EF4-FFF2-40B4-BE49-F238E27FC236}">
                <a16:creationId xmlns:a16="http://schemas.microsoft.com/office/drawing/2014/main" id="{0DEC488D-27C9-B54E-B550-E597493E4E6F}"/>
              </a:ext>
            </a:extLst>
          </p:cNvPr>
          <p:cNvSpPr txBox="1">
            <a:spLocks/>
          </p:cNvSpPr>
          <p:nvPr/>
        </p:nvSpPr>
        <p:spPr>
          <a:xfrm>
            <a:off x="1257018" y="1254402"/>
            <a:ext cx="10330096" cy="1041009"/>
          </a:xfrm>
          <a:prstGeom prst="rect">
            <a:avLst/>
          </a:prstGeom>
        </p:spPr>
        <p:txBody>
          <a:bodyPr vert="horz" lIns="91440" tIns="45720" rIns="91440" bIns="45720" rtlCol="0" anchor="t">
            <a:normAutofit fontScale="92500"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tx1">
                    <a:lumMod val="75000"/>
                  </a:schemeClr>
                </a:solidFill>
                <a:latin typeface="Garamond" panose="02020404030301010803" pitchFamily="18" charset="0"/>
              </a:rPr>
              <a:t>Title 5 §53200 – Definitions “The 10+1”</a:t>
            </a:r>
          </a:p>
          <a:p>
            <a:pPr marL="457200" indent="-457200">
              <a:buFont typeface="+mj-lt"/>
              <a:buAutoNum type="alphaLcParenR" startAt="3"/>
            </a:pPr>
            <a:r>
              <a:rPr lang="en-US" dirty="0">
                <a:latin typeface="Garamond" panose="02020404030301010803" pitchFamily="18" charset="0"/>
                <a:cs typeface="Gill Sans"/>
              </a:rPr>
              <a:t>“Academic and professional matters” means the following policy development and implementation matters:</a:t>
            </a:r>
          </a:p>
        </p:txBody>
      </p:sp>
    </p:spTree>
    <p:extLst>
      <p:ext uri="{BB962C8B-B14F-4D97-AF65-F5344CB8AC3E}">
        <p14:creationId xmlns:p14="http://schemas.microsoft.com/office/powerpoint/2010/main" val="387593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295401" y="646055"/>
            <a:ext cx="10028293" cy="930585"/>
          </a:xfrm>
        </p:spPr>
        <p:txBody>
          <a:bodyPr anchor="t">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461355" y="2094614"/>
            <a:ext cx="10028293" cy="4106356"/>
          </a:xfrm>
        </p:spPr>
        <p:txBody>
          <a:bodyPr numCol="1"/>
          <a:lstStyle/>
          <a:p>
            <a:pPr marL="457200" indent="-457200">
              <a:buFont typeface="+mj-lt"/>
              <a:buAutoNum type="alphaLcParenR" startAt="4"/>
            </a:pPr>
            <a:r>
              <a:rPr lang="en-US" dirty="0">
                <a:latin typeface="Garamond" panose="02020404030301010803" pitchFamily="18" charset="0"/>
              </a:rPr>
              <a:t>“</a:t>
            </a:r>
            <a:r>
              <a:rPr lang="en-US" b="1" dirty="0">
                <a:latin typeface="Garamond" panose="02020404030301010803" pitchFamily="18" charset="0"/>
              </a:rPr>
              <a:t>Consult collegially</a:t>
            </a:r>
            <a:r>
              <a:rPr lang="en-US" dirty="0">
                <a:latin typeface="Garamond" panose="02020404030301010803" pitchFamily="18" charset="0"/>
              </a:rPr>
              <a:t>” means that the district governing board shall develop policies on academic and professional matters through either or both of the following methods, according to its own discretion:</a:t>
            </a:r>
          </a:p>
          <a:p>
            <a:pPr marL="0" indent="0">
              <a:buNone/>
            </a:pPr>
            <a:endParaRPr lang="en-US" dirty="0">
              <a:latin typeface="Garamond" panose="02020404030301010803" pitchFamily="18" charset="0"/>
            </a:endParaRPr>
          </a:p>
          <a:p>
            <a:pPr marL="914400" lvl="1" indent="-457200">
              <a:buFont typeface="+mj-lt"/>
              <a:buAutoNum type="arabicParenR"/>
            </a:pPr>
            <a:r>
              <a:rPr lang="en-US" b="1" dirty="0">
                <a:latin typeface="Garamond" panose="02020404030301010803" pitchFamily="18" charset="0"/>
              </a:rPr>
              <a:t>relying primarily </a:t>
            </a:r>
            <a:r>
              <a:rPr lang="en-US" dirty="0">
                <a:latin typeface="Garamond" panose="02020404030301010803" pitchFamily="18" charset="0"/>
              </a:rPr>
              <a:t>upon the advice and judgment of the academic senate; or</a:t>
            </a:r>
          </a:p>
          <a:p>
            <a:pPr marL="914400" lvl="1" indent="-457200">
              <a:buFont typeface="+mj-lt"/>
              <a:buAutoNum type="arabicParenR"/>
            </a:pPr>
            <a:r>
              <a:rPr lang="en-US" dirty="0">
                <a:latin typeface="Garamond" panose="02020404030301010803" pitchFamily="18" charset="0"/>
              </a:rPr>
              <a:t>agreeing that the district governing board, or such representatives as it may designate, and the representatives of the academic senate shall have the obligation to reach </a:t>
            </a:r>
            <a:r>
              <a:rPr lang="en-US" b="1" dirty="0">
                <a:latin typeface="Garamond" panose="02020404030301010803" pitchFamily="18" charset="0"/>
              </a:rPr>
              <a:t>mutual agreement </a:t>
            </a:r>
            <a:r>
              <a:rPr lang="en-US" dirty="0">
                <a:latin typeface="Garamond" panose="02020404030301010803" pitchFamily="18" charset="0"/>
              </a:rPr>
              <a:t>by written resolution, regulation, or policy of the governing board effectuating such recommendations.</a:t>
            </a:r>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5</a:t>
            </a:fld>
            <a:endParaRPr lang="en-US" dirty="0"/>
          </a:p>
        </p:txBody>
      </p:sp>
      <p:sp>
        <p:nvSpPr>
          <p:cNvPr id="5" name="Content Placeholder 3">
            <a:extLst>
              <a:ext uri="{FF2B5EF4-FFF2-40B4-BE49-F238E27FC236}">
                <a16:creationId xmlns:a16="http://schemas.microsoft.com/office/drawing/2014/main" id="{0DEC488D-27C9-B54E-B550-E597493E4E6F}"/>
              </a:ext>
            </a:extLst>
          </p:cNvPr>
          <p:cNvSpPr txBox="1">
            <a:spLocks/>
          </p:cNvSpPr>
          <p:nvPr/>
        </p:nvSpPr>
        <p:spPr>
          <a:xfrm>
            <a:off x="1295401" y="1398427"/>
            <a:ext cx="10330096" cy="1041009"/>
          </a:xfrm>
          <a:prstGeom prst="rect">
            <a:avLst/>
          </a:prstGeom>
        </p:spPr>
        <p:txBody>
          <a:bodyPr vert="horz" lIns="91440" tIns="45720" rIns="91440" bIns="45720" rtlCol="0" anchor="t">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tx1">
                    <a:lumMod val="75000"/>
                  </a:schemeClr>
                </a:solidFill>
                <a:latin typeface="Garamond" panose="02020404030301010803" pitchFamily="18" charset="0"/>
              </a:rPr>
              <a:t>Title 5 §53200 – Definitions “The 10+1”</a:t>
            </a:r>
          </a:p>
        </p:txBody>
      </p:sp>
    </p:spTree>
    <p:extLst>
      <p:ext uri="{BB962C8B-B14F-4D97-AF65-F5344CB8AC3E}">
        <p14:creationId xmlns:p14="http://schemas.microsoft.com/office/powerpoint/2010/main" val="213145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25507" y="773095"/>
            <a:ext cx="10028293" cy="930585"/>
          </a:xfrm>
        </p:spPr>
        <p:txBody>
          <a:bodyPr anchor="t">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431249" y="1781370"/>
            <a:ext cx="10058400" cy="4419600"/>
          </a:xfrm>
        </p:spPr>
        <p:txBody>
          <a:bodyPr numCol="1"/>
          <a:lstStyle/>
          <a:p>
            <a:pPr marL="0" indent="0" algn="ctr">
              <a:buNone/>
            </a:pPr>
            <a:r>
              <a:rPr lang="en-US" b="1" dirty="0">
                <a:solidFill>
                  <a:schemeClr val="tx1">
                    <a:lumMod val="75000"/>
                  </a:schemeClr>
                </a:solidFill>
                <a:latin typeface="Garamond" panose="02020404030301010803" pitchFamily="18" charset="0"/>
              </a:rPr>
              <a:t>Title 5 §53203 – Powers</a:t>
            </a:r>
          </a:p>
          <a:p>
            <a:pPr marL="0" indent="0" algn="ctr">
              <a:buNone/>
            </a:pPr>
            <a:endParaRPr lang="en-US" b="1" dirty="0">
              <a:solidFill>
                <a:schemeClr val="tx1">
                  <a:lumMod val="75000"/>
                </a:schemeClr>
              </a:solidFill>
              <a:latin typeface="Garamond" panose="02020404030301010803" pitchFamily="18" charset="0"/>
            </a:endParaRPr>
          </a:p>
          <a:p>
            <a:pPr marL="457200" indent="-457200">
              <a:buFont typeface="+mj-lt"/>
              <a:buAutoNum type="alphaLcParenR"/>
            </a:pPr>
            <a:r>
              <a:rPr lang="en-US" dirty="0">
                <a:latin typeface="Garamond" panose="02020404030301010803" pitchFamily="18" charset="0"/>
              </a:rPr>
              <a:t>Governing Board shall adopt policies delegating authority and responsibility to its Academic Senate and requires </a:t>
            </a:r>
            <a:r>
              <a:rPr lang="en-US" b="1" dirty="0">
                <a:latin typeface="Garamond" panose="02020404030301010803" pitchFamily="18" charset="0"/>
              </a:rPr>
              <a:t>collegial consultation</a:t>
            </a:r>
            <a:r>
              <a:rPr lang="en-US" dirty="0">
                <a:latin typeface="Garamond" panose="02020404030301010803" pitchFamily="18" charset="0"/>
              </a:rPr>
              <a:t>.</a:t>
            </a:r>
          </a:p>
          <a:p>
            <a:pPr marL="457200" indent="-457200">
              <a:buFont typeface="+mj-lt"/>
              <a:buAutoNum type="alphaLcParenR"/>
            </a:pPr>
            <a:r>
              <a:rPr lang="en-US" dirty="0">
                <a:latin typeface="Garamond" panose="02020404030301010803" pitchFamily="18" charset="0"/>
              </a:rPr>
              <a:t>Policies in (a) shall be adopted through </a:t>
            </a:r>
            <a:r>
              <a:rPr lang="en-US" b="1" dirty="0">
                <a:latin typeface="Garamond" panose="02020404030301010803" pitchFamily="18" charset="0"/>
              </a:rPr>
              <a:t>collegial consultation </a:t>
            </a:r>
            <a:r>
              <a:rPr lang="en-US" dirty="0">
                <a:latin typeface="Garamond" panose="02020404030301010803" pitchFamily="18" charset="0"/>
              </a:rPr>
              <a:t>with the Academic Senate.</a:t>
            </a:r>
          </a:p>
          <a:p>
            <a:pPr marL="457200" indent="-457200">
              <a:buFont typeface="+mj-lt"/>
              <a:buAutoNum type="alphaLcParenR"/>
            </a:pPr>
            <a:r>
              <a:rPr lang="en-US" dirty="0">
                <a:latin typeface="Garamond" panose="02020404030301010803" pitchFamily="18" charset="0"/>
              </a:rPr>
              <a:t>Guarantees the Academic Senate the right to meet with or appear before the board while in the process of </a:t>
            </a:r>
            <a:r>
              <a:rPr lang="en-US" b="1" dirty="0">
                <a:latin typeface="Garamond" panose="02020404030301010803" pitchFamily="18" charset="0"/>
              </a:rPr>
              <a:t>consulting collegially</a:t>
            </a:r>
            <a:r>
              <a:rPr lang="en-US" dirty="0">
                <a:latin typeface="Garamond" panose="02020404030301010803" pitchFamily="18" charset="0"/>
              </a:rPr>
              <a: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6</a:t>
            </a:fld>
            <a:endParaRPr lang="en-US" dirty="0"/>
          </a:p>
        </p:txBody>
      </p:sp>
    </p:spTree>
    <p:extLst>
      <p:ext uri="{BB962C8B-B14F-4D97-AF65-F5344CB8AC3E}">
        <p14:creationId xmlns:p14="http://schemas.microsoft.com/office/powerpoint/2010/main" val="100638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993AB-CC20-2B44-8BF3-F9FF782CE5DC}"/>
              </a:ext>
            </a:extLst>
          </p:cNvPr>
          <p:cNvSpPr>
            <a:spLocks noGrp="1"/>
          </p:cNvSpPr>
          <p:nvPr>
            <p:ph type="title"/>
          </p:nvPr>
        </p:nvSpPr>
        <p:spPr>
          <a:xfrm>
            <a:off x="1325507" y="695405"/>
            <a:ext cx="10028293" cy="930585"/>
          </a:xfrm>
        </p:spPr>
        <p:txBody>
          <a:bodyPr anchor="t">
            <a:normAutofit/>
          </a:bodyPr>
          <a:lstStyle/>
          <a:p>
            <a:pPr algn="ctr"/>
            <a:r>
              <a:rPr lang="en-US" b="1" dirty="0"/>
              <a:t>Collegial Consultation</a:t>
            </a:r>
          </a:p>
        </p:txBody>
      </p:sp>
      <p:sp>
        <p:nvSpPr>
          <p:cNvPr id="3" name="Content Placeholder 2">
            <a:extLst>
              <a:ext uri="{FF2B5EF4-FFF2-40B4-BE49-F238E27FC236}">
                <a16:creationId xmlns:a16="http://schemas.microsoft.com/office/drawing/2014/main" id="{993648A2-EDD2-4643-9375-3CAD76503E50}"/>
              </a:ext>
            </a:extLst>
          </p:cNvPr>
          <p:cNvSpPr>
            <a:spLocks noGrp="1"/>
          </p:cNvSpPr>
          <p:nvPr>
            <p:ph sz="half" idx="1"/>
          </p:nvPr>
        </p:nvSpPr>
        <p:spPr>
          <a:xfrm>
            <a:off x="1431249" y="1781370"/>
            <a:ext cx="10058400" cy="4419600"/>
          </a:xfrm>
        </p:spPr>
        <p:txBody>
          <a:bodyPr numCol="1"/>
          <a:lstStyle/>
          <a:p>
            <a:pPr marL="0" indent="0" algn="ctr">
              <a:buNone/>
            </a:pPr>
            <a:r>
              <a:rPr lang="en-US" b="1" dirty="0">
                <a:solidFill>
                  <a:schemeClr val="tx1">
                    <a:lumMod val="75000"/>
                  </a:schemeClr>
                </a:solidFill>
                <a:latin typeface="Garamond" panose="02020404030301010803" pitchFamily="18" charset="0"/>
              </a:rPr>
              <a:t>Title 5 §53203 – Powers</a:t>
            </a:r>
          </a:p>
          <a:p>
            <a:pPr marL="0" indent="0" algn="ctr">
              <a:buNone/>
            </a:pPr>
            <a:endParaRPr lang="en-US" b="1" dirty="0">
              <a:solidFill>
                <a:schemeClr val="tx1">
                  <a:lumMod val="75000"/>
                </a:schemeClr>
              </a:solidFill>
              <a:latin typeface="Garamond" panose="02020404030301010803" pitchFamily="18" charset="0"/>
            </a:endParaRPr>
          </a:p>
          <a:p>
            <a:pPr marL="0" indent="0">
              <a:buNone/>
            </a:pPr>
            <a:r>
              <a:rPr lang="en-US" dirty="0">
                <a:latin typeface="Garamond" panose="02020404030301010803" pitchFamily="18" charset="0"/>
              </a:rPr>
              <a:t>f) The appointment of faculty members to serve on college or district committees, task forces, or other groups dealing with academic and professional matters, shall be made, after consultation with the chief executive officer or his or her designee, by the academic senate. Notwithstanding this Subsection, the collective bargaining representative may seek to appoint faculty members to committees, task forces, or other groups.</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55A9434-6763-A349-A614-8E1D09029597}"/>
              </a:ext>
            </a:extLst>
          </p:cNvPr>
          <p:cNvSpPr>
            <a:spLocks noGrp="1"/>
          </p:cNvSpPr>
          <p:nvPr>
            <p:ph type="sldNum" sz="quarter" idx="10"/>
          </p:nvPr>
        </p:nvSpPr>
        <p:spPr/>
        <p:txBody>
          <a:bodyPr/>
          <a:lstStyle/>
          <a:p>
            <a:pPr>
              <a:defRPr/>
            </a:pPr>
            <a:fld id="{CA86D19C-58E4-0C4B-866F-351E2232D695}" type="slidenum">
              <a:rPr lang="en-US" smtClean="0"/>
              <a:pPr>
                <a:defRPr/>
              </a:pPr>
              <a:t>7</a:t>
            </a:fld>
            <a:endParaRPr lang="en-US" dirty="0"/>
          </a:p>
        </p:txBody>
      </p:sp>
    </p:spTree>
    <p:extLst>
      <p:ext uri="{BB962C8B-B14F-4D97-AF65-F5344CB8AC3E}">
        <p14:creationId xmlns:p14="http://schemas.microsoft.com/office/powerpoint/2010/main" val="239264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35F9-FFCB-4E46-8537-63345E31F394}"/>
              </a:ext>
            </a:extLst>
          </p:cNvPr>
          <p:cNvSpPr>
            <a:spLocks noGrp="1"/>
          </p:cNvSpPr>
          <p:nvPr>
            <p:ph type="title"/>
          </p:nvPr>
        </p:nvSpPr>
        <p:spPr/>
        <p:txBody>
          <a:bodyPr anchor="ctr"/>
          <a:lstStyle/>
          <a:p>
            <a:pPr algn="ctr"/>
            <a:r>
              <a:rPr lang="en-US" b="1" dirty="0"/>
              <a:t>Effective Participation – Staff </a:t>
            </a:r>
          </a:p>
        </p:txBody>
      </p:sp>
      <p:sp>
        <p:nvSpPr>
          <p:cNvPr id="3" name="Content Placeholder 2">
            <a:extLst>
              <a:ext uri="{FF2B5EF4-FFF2-40B4-BE49-F238E27FC236}">
                <a16:creationId xmlns:a16="http://schemas.microsoft.com/office/drawing/2014/main" id="{DF06E409-282F-674B-A561-31FD85910201}"/>
              </a:ext>
            </a:extLst>
          </p:cNvPr>
          <p:cNvSpPr>
            <a:spLocks noGrp="1"/>
          </p:cNvSpPr>
          <p:nvPr>
            <p:ph sz="half" idx="1"/>
          </p:nvPr>
        </p:nvSpPr>
        <p:spPr>
          <a:xfrm>
            <a:off x="1277650" y="1690688"/>
            <a:ext cx="10058400" cy="4419600"/>
          </a:xfrm>
        </p:spPr>
        <p:txBody>
          <a:bodyPr/>
          <a:lstStyle/>
          <a:p>
            <a:pPr marL="0" indent="0">
              <a:buNone/>
            </a:pPr>
            <a:r>
              <a:rPr lang="en-US" b="1" dirty="0">
                <a:latin typeface="Times New Roman" charset="0"/>
                <a:ea typeface="Times New Roman" charset="0"/>
                <a:cs typeface="Times New Roman" charset="0"/>
              </a:rPr>
              <a:t>Title 5 §51023.5 (a)</a:t>
            </a:r>
          </a:p>
          <a:p>
            <a:pPr marL="0" indent="0">
              <a:buNone/>
            </a:pPr>
            <a:r>
              <a:rPr lang="en-US" dirty="0">
                <a:latin typeface="Times New Roman" charset="0"/>
                <a:ea typeface="Times New Roman" charset="0"/>
                <a:cs typeface="Times New Roman" charset="0"/>
              </a:rPr>
              <a:t>The governing board of a community college district shall adopt policies and procedures that provide district and college staff the opportunity to </a:t>
            </a:r>
            <a:r>
              <a:rPr lang="en-US" b="1" dirty="0">
                <a:latin typeface="Times New Roman" charset="0"/>
                <a:ea typeface="Times New Roman" charset="0"/>
                <a:cs typeface="Times New Roman" charset="0"/>
              </a:rPr>
              <a:t>participate effectively</a:t>
            </a:r>
            <a:r>
              <a:rPr lang="en-US" dirty="0">
                <a:latin typeface="Times New Roman" charset="0"/>
                <a:ea typeface="Times New Roman" charset="0"/>
                <a:cs typeface="Times New Roman" charset="0"/>
              </a:rPr>
              <a:t> in district and college governance.</a:t>
            </a:r>
          </a:p>
          <a:p>
            <a:pPr marL="0" indent="0">
              <a:buNone/>
            </a:pPr>
            <a:endParaRPr lang="en-US" b="1" dirty="0">
              <a:latin typeface="Times New Roman" charset="0"/>
              <a:ea typeface="Times New Roman" charset="0"/>
              <a:cs typeface="Times New Roman" charset="0"/>
            </a:endParaRPr>
          </a:p>
          <a:p>
            <a:pPr marL="0" indent="0">
              <a:buNone/>
            </a:pPr>
            <a:r>
              <a:rPr lang="en-US" b="1" dirty="0">
                <a:latin typeface="Times New Roman" charset="0"/>
                <a:ea typeface="Times New Roman" charset="0"/>
                <a:cs typeface="Times New Roman" charset="0"/>
              </a:rPr>
              <a:t>Title 5 §51023.5 (a)(4)</a:t>
            </a:r>
          </a:p>
          <a:p>
            <a:pPr marL="0" indent="0">
              <a:buNone/>
            </a:pPr>
            <a:r>
              <a:rPr lang="en-US" b="1" dirty="0">
                <a:latin typeface="Times New Roman" panose="02020603050405020304" pitchFamily="18" charset="0"/>
                <a:cs typeface="Times New Roman" panose="02020603050405020304" pitchFamily="18" charset="0"/>
              </a:rPr>
              <a:t>Staff shall be provided with opportunities to participate </a:t>
            </a:r>
            <a:r>
              <a:rPr lang="en-US" dirty="0">
                <a:latin typeface="Times New Roman" panose="02020603050405020304" pitchFamily="18" charset="0"/>
                <a:cs typeface="Times New Roman" panose="02020603050405020304" pitchFamily="18" charset="0"/>
              </a:rPr>
              <a:t>in the formulation and development of district and college policies and procedures, and in those processes for jointly developing recommendations for action by the governing board, that the governing board reasonably determines, in consultation with staff, have or will have a significant effect on staff.</a:t>
            </a:r>
            <a:endParaRPr lang="en-US" dirty="0">
              <a:solidFill>
                <a:schemeClr val="tx2"/>
              </a:solidFill>
              <a:latin typeface="Times New Roman" panose="02020603050405020304" pitchFamily="18" charset="0"/>
              <a:ea typeface="Times New Roman"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01B1A087-05B3-2642-A1CD-9E3B94D73D4A}"/>
              </a:ext>
            </a:extLst>
          </p:cNvPr>
          <p:cNvSpPr>
            <a:spLocks noGrp="1"/>
          </p:cNvSpPr>
          <p:nvPr>
            <p:ph type="sldNum" sz="quarter" idx="10"/>
          </p:nvPr>
        </p:nvSpPr>
        <p:spPr/>
        <p:txBody>
          <a:bodyPr/>
          <a:lstStyle/>
          <a:p>
            <a:pPr>
              <a:defRPr/>
            </a:pPr>
            <a:fld id="{CA86D19C-58E4-0C4B-866F-351E2232D695}" type="slidenum">
              <a:rPr lang="en-US" smtClean="0"/>
              <a:pPr>
                <a:defRPr/>
              </a:pPr>
              <a:t>8</a:t>
            </a:fld>
            <a:endParaRPr lang="en-US" dirty="0"/>
          </a:p>
        </p:txBody>
      </p:sp>
    </p:spTree>
    <p:extLst>
      <p:ext uri="{BB962C8B-B14F-4D97-AF65-F5344CB8AC3E}">
        <p14:creationId xmlns:p14="http://schemas.microsoft.com/office/powerpoint/2010/main" val="12388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35F9-FFCB-4E46-8537-63345E31F394}"/>
              </a:ext>
            </a:extLst>
          </p:cNvPr>
          <p:cNvSpPr>
            <a:spLocks noGrp="1"/>
          </p:cNvSpPr>
          <p:nvPr>
            <p:ph type="title"/>
          </p:nvPr>
        </p:nvSpPr>
        <p:spPr/>
        <p:txBody>
          <a:bodyPr anchor="ctr"/>
          <a:lstStyle/>
          <a:p>
            <a:pPr algn="ctr"/>
            <a:r>
              <a:rPr lang="en-US" b="1" dirty="0"/>
              <a:t>Effective Participation – Students </a:t>
            </a:r>
          </a:p>
        </p:txBody>
      </p:sp>
      <p:sp>
        <p:nvSpPr>
          <p:cNvPr id="3" name="Content Placeholder 2">
            <a:extLst>
              <a:ext uri="{FF2B5EF4-FFF2-40B4-BE49-F238E27FC236}">
                <a16:creationId xmlns:a16="http://schemas.microsoft.com/office/drawing/2014/main" id="{DF06E409-282F-674B-A561-31FD85910201}"/>
              </a:ext>
            </a:extLst>
          </p:cNvPr>
          <p:cNvSpPr>
            <a:spLocks noGrp="1"/>
          </p:cNvSpPr>
          <p:nvPr>
            <p:ph sz="half" idx="1"/>
          </p:nvPr>
        </p:nvSpPr>
        <p:spPr/>
        <p:txBody>
          <a:bodyPr/>
          <a:lstStyle/>
          <a:p>
            <a:pPr>
              <a:spcBef>
                <a:spcPct val="0"/>
              </a:spcBef>
              <a:buFont typeface="Wingdings" charset="0"/>
              <a:buNone/>
            </a:pPr>
            <a:r>
              <a:rPr lang="en-US" b="1" dirty="0">
                <a:latin typeface="Times New Roman" charset="0"/>
                <a:ea typeface="Times New Roman" charset="0"/>
                <a:cs typeface="Times New Roman" charset="0"/>
              </a:rPr>
              <a:t>Title 5 §51023.7 (a) </a:t>
            </a:r>
            <a:endParaRPr lang="en-US" dirty="0">
              <a:latin typeface="Times New Roman" charset="0"/>
              <a:ea typeface="Times New Roman" charset="0"/>
              <a:cs typeface="Times New Roman" charset="0"/>
            </a:endParaRPr>
          </a:p>
          <a:p>
            <a:pPr>
              <a:spcBef>
                <a:spcPct val="0"/>
              </a:spcBef>
              <a:buFont typeface="Wingdings" charset="0"/>
              <a:buNone/>
            </a:pPr>
            <a:r>
              <a:rPr lang="en-US" dirty="0">
                <a:latin typeface="Times New Roman" charset="0"/>
                <a:ea typeface="Times New Roman" charset="0"/>
                <a:cs typeface="Times New Roman" charset="0"/>
              </a:rPr>
              <a:t>The governing board shall adopt policies and procedures that provide students the opportunity to participate effectively in district and college governance.</a:t>
            </a:r>
          </a:p>
          <a:p>
            <a:pPr marL="0" indent="0">
              <a:buNone/>
            </a:pPr>
            <a:endParaRPr lang="en-US" dirty="0"/>
          </a:p>
        </p:txBody>
      </p:sp>
      <p:sp>
        <p:nvSpPr>
          <p:cNvPr id="4" name="Slide Number Placeholder 3">
            <a:extLst>
              <a:ext uri="{FF2B5EF4-FFF2-40B4-BE49-F238E27FC236}">
                <a16:creationId xmlns:a16="http://schemas.microsoft.com/office/drawing/2014/main" id="{01B1A087-05B3-2642-A1CD-9E3B94D73D4A}"/>
              </a:ext>
            </a:extLst>
          </p:cNvPr>
          <p:cNvSpPr>
            <a:spLocks noGrp="1"/>
          </p:cNvSpPr>
          <p:nvPr>
            <p:ph type="sldNum" sz="quarter" idx="10"/>
          </p:nvPr>
        </p:nvSpPr>
        <p:spPr/>
        <p:txBody>
          <a:bodyPr/>
          <a:lstStyle/>
          <a:p>
            <a:pPr>
              <a:defRPr/>
            </a:pPr>
            <a:fld id="{CA86D19C-58E4-0C4B-866F-351E2232D695}" type="slidenum">
              <a:rPr lang="en-US" smtClean="0"/>
              <a:pPr>
                <a:defRPr/>
              </a:pPr>
              <a:t>9</a:t>
            </a:fld>
            <a:endParaRPr lang="en-US" dirty="0"/>
          </a:p>
        </p:txBody>
      </p:sp>
      <p:pic>
        <p:nvPicPr>
          <p:cNvPr id="5" name="Picture 4">
            <a:extLst>
              <a:ext uri="{FF2B5EF4-FFF2-40B4-BE49-F238E27FC236}">
                <a16:creationId xmlns:a16="http://schemas.microsoft.com/office/drawing/2014/main" id="{7CB359BB-C351-404C-A0B7-0F20D4909C13}"/>
              </a:ext>
            </a:extLst>
          </p:cNvPr>
          <p:cNvPicPr>
            <a:picLocks noChangeAspect="1"/>
          </p:cNvPicPr>
          <p:nvPr/>
        </p:nvPicPr>
        <p:blipFill>
          <a:blip r:embed="rId2"/>
          <a:stretch>
            <a:fillRect/>
          </a:stretch>
        </p:blipFill>
        <p:spPr>
          <a:xfrm>
            <a:off x="4935641" y="3773847"/>
            <a:ext cx="2815657" cy="2377153"/>
          </a:xfrm>
          <a:prstGeom prst="rect">
            <a:avLst/>
          </a:prstGeom>
        </p:spPr>
      </p:pic>
    </p:spTree>
    <p:extLst>
      <p:ext uri="{BB962C8B-B14F-4D97-AF65-F5344CB8AC3E}">
        <p14:creationId xmlns:p14="http://schemas.microsoft.com/office/powerpoint/2010/main" val="3201187750"/>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1766</TotalTime>
  <Words>1308</Words>
  <Application>Microsoft Macintosh PowerPoint</Application>
  <PresentationFormat>Widescreen</PresentationFormat>
  <Paragraphs>155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Garamond</vt:lpstr>
      <vt:lpstr>Palatino</vt:lpstr>
      <vt:lpstr>Times New Roman</vt:lpstr>
      <vt:lpstr>Wingdings</vt:lpstr>
      <vt:lpstr>ASCCC Curriculum Inst. 2020 Theme</vt:lpstr>
      <vt:lpstr>The Local Academic Senate and the Union or Collective Bargaining Agent  Friday, February 19, 9-10 AM</vt:lpstr>
      <vt:lpstr>The Local Academic Senate  and the Union or Collective Bargaining Agent  Friday, February 19, 9-10 AM  Driving Change: Building Unity, Culture and Equity-Mindedness</vt:lpstr>
      <vt:lpstr>The Local Academic Senate  and the Union or Collective Bargaining Agent  Friday, February 19, 9-10 AM  Driving Change: Building Unity, Culture and Equity-Mindedness</vt:lpstr>
      <vt:lpstr>Collegial Consultation</vt:lpstr>
      <vt:lpstr>Collegial Consultation</vt:lpstr>
      <vt:lpstr>Collegial Consultation</vt:lpstr>
      <vt:lpstr>Collegial Consultation</vt:lpstr>
      <vt:lpstr>Effective Participation – Staff </vt:lpstr>
      <vt:lpstr>Effective Participation – Students </vt:lpstr>
      <vt:lpstr>Effective Participation – Students (in Guided Pathways – the “9+1”)</vt:lpstr>
      <vt:lpstr>Authority of  Union</vt:lpstr>
      <vt:lpstr>Collective Bargaining</vt:lpstr>
      <vt:lpstr>Collective Bargaining</vt:lpstr>
      <vt:lpstr>Areas of Senate/Union Overlap &amp; Purview</vt:lpstr>
      <vt:lpstr>Driving Change: Building Unity, Culture &amp; Equity-Mindedness Opportunities for Part-time Faculty</vt:lpstr>
      <vt:lpstr>Q&amp;A (or Sharing Success Stories)</vt:lpstr>
      <vt:lpstr>Best Practices:</vt:lpstr>
      <vt:lpstr>The Local Academic Senate and the Union or Collective Bargaining Agent  Friday, February 19, 9-10 AM  Driving Change: Building Unity, Culture and Equity-Mindedness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Local Academic Senate and the Union or Collective Bargaining Agent  </dc:title>
  <dc:creator>Virginia May</dc:creator>
  <cp:lastModifiedBy>Microsoft Office User</cp:lastModifiedBy>
  <cp:revision>31</cp:revision>
  <cp:lastPrinted>2020-11-24T19:27:34Z</cp:lastPrinted>
  <dcterms:created xsi:type="dcterms:W3CDTF">2021-01-20T18:25:08Z</dcterms:created>
  <dcterms:modified xsi:type="dcterms:W3CDTF">2021-02-11T07:04:25Z</dcterms:modified>
</cp:coreProperties>
</file>