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8" r:id="rId3"/>
    <p:sldId id="272" r:id="rId4"/>
    <p:sldId id="273" r:id="rId5"/>
    <p:sldId id="274" r:id="rId6"/>
    <p:sldId id="275" r:id="rId7"/>
    <p:sldId id="278" r:id="rId8"/>
    <p:sldId id="259" r:id="rId9"/>
    <p:sldId id="260" r:id="rId10"/>
    <p:sldId id="261" r:id="rId11"/>
    <p:sldId id="269" r:id="rId12"/>
    <p:sldId id="276" r:id="rId13"/>
    <p:sldId id="262" r:id="rId14"/>
    <p:sldId id="277" r:id="rId15"/>
    <p:sldId id="263" r:id="rId16"/>
    <p:sldId id="264" r:id="rId17"/>
    <p:sldId id="267" r:id="rId18"/>
    <p:sldId id="265" r:id="rId19"/>
    <p:sldId id="266" r:id="rId20"/>
    <p:sldId id="26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71" autoAdjust="0"/>
  </p:normalViewPr>
  <p:slideViewPr>
    <p:cSldViewPr snapToGrid="0">
      <p:cViewPr varScale="1">
        <p:scale>
          <a:sx n="50" d="100"/>
          <a:sy n="50" d="100"/>
        </p:scale>
        <p:origin x="29" y="408"/>
      </p:cViewPr>
      <p:guideLst/>
    </p:cSldViewPr>
  </p:slideViewPr>
  <p:outlineViewPr>
    <p:cViewPr>
      <p:scale>
        <a:sx n="33" d="100"/>
        <a:sy n="33" d="100"/>
      </p:scale>
      <p:origin x="0" y="-25219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3C7A9-4B49-4749-9774-6484A64A18D6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8B4DB-FAC1-46B0-B43A-4F17BCD70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22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394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Sunday, July 09,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581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Sunday, July 09,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9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Sunday, July 09,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3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3956"/>
            <a:ext cx="10972800" cy="457304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Sunday, July 09,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2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Sunday, July 09,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1867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Sunday, July 09,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Sunday, July 09,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06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Sunday, July 09,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8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Sunday, July 09,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5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Sunday, July 09,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05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Sunday, July 09,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8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Sunday, July 09,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2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ccc.org/content/maximizing-sector-navigators-and-deputy-sector-navigator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ccc.org/sites/default/files/COR.pdf" TargetMode="External"/><Relationship Id="rId2" Type="http://schemas.openxmlformats.org/officeDocument/2006/relationships/hyperlink" Target="http://www.asccc.org/sites/default/files/Effective%20Curriculum%20Approval%20Process_0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ccc.org/papers/program-discontinuance-faculty-perspective-revisited" TargetMode="External"/><Relationship Id="rId2" Type="http://schemas.openxmlformats.org/officeDocument/2006/relationships/hyperlink" Target="http://www.asccc.org/content/cte-advisory-boards-%E2%80%93-roles-responsibilities-and-effective-practice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oingwhatmatters.cccco.edu/LaunchBoard.aspx" TargetMode="External"/><Relationship Id="rId2" Type="http://schemas.openxmlformats.org/officeDocument/2006/relationships/hyperlink" Target="http://www.asccc.org/content/leadership-and-governance-i%E2%80%99m-liaison-now-what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jgrande@cypresscollege.edu" TargetMode="External"/><Relationship Id="rId2" Type="http://schemas.openxmlformats.org/officeDocument/2006/relationships/hyperlink" Target="mailto:daarkl@lav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hurlbut@ivc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ccc.org/content/strong-workforce-program-updat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ccc.org/content/regional-consortia-planning" TargetMode="External"/><Relationship Id="rId2" Type="http://schemas.openxmlformats.org/officeDocument/2006/relationships/hyperlink" Target="http://www.asccc.org/content/where%E2%80%99s-money-leveraging-state-and-local-funding-streams-build-cte-program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sccc.org/content/strong-workforce-program-local-share-plans-what-senate-leaders-need-know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093" y="1747382"/>
            <a:ext cx="11073008" cy="1585559"/>
          </a:xfrm>
        </p:spPr>
        <p:txBody>
          <a:bodyPr/>
          <a:lstStyle/>
          <a:p>
            <a:pPr algn="ctr"/>
            <a:r>
              <a:rPr lang="en-US" sz="4000" dirty="0"/>
              <a:t>Local Plans and Curriculum Design </a:t>
            </a:r>
            <a:endParaRPr lang="en-US" sz="4000" cap="none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399" y="3782859"/>
            <a:ext cx="10484285" cy="2292263"/>
          </a:xfrm>
        </p:spPr>
        <p:txBody>
          <a:bodyPr>
            <a:normAutofit/>
          </a:bodyPr>
          <a:lstStyle/>
          <a:p>
            <a:r>
              <a:rPr lang="en-US" dirty="0"/>
              <a:t>Karen </a:t>
            </a:r>
            <a:r>
              <a:rPr lang="en-US" dirty="0" err="1"/>
              <a:t>Daar</a:t>
            </a:r>
            <a:r>
              <a:rPr lang="en-US" dirty="0"/>
              <a:t>, Vice President of Academic Affairs</a:t>
            </a:r>
            <a:r>
              <a:rPr lang="en-US" dirty="0" smtClean="0"/>
              <a:t>, Los </a:t>
            </a:r>
            <a:r>
              <a:rPr lang="en-US" dirty="0"/>
              <a:t>Angeles Valley College </a:t>
            </a:r>
          </a:p>
          <a:p>
            <a:endParaRPr lang="en-US" dirty="0"/>
          </a:p>
          <a:p>
            <a:r>
              <a:rPr lang="en-US" dirty="0" err="1"/>
              <a:t>Jolena</a:t>
            </a:r>
            <a:r>
              <a:rPr lang="en-US" dirty="0"/>
              <a:t> Grande, Cypress College </a:t>
            </a:r>
          </a:p>
          <a:p>
            <a:endParaRPr lang="en-US" dirty="0"/>
          </a:p>
          <a:p>
            <a:r>
              <a:rPr lang="en-US" dirty="0"/>
              <a:t>Diana Hurlbut, </a:t>
            </a:r>
            <a:r>
              <a:rPr lang="en-US" dirty="0" smtClean="0"/>
              <a:t>Curriculum Co-chair, </a:t>
            </a:r>
            <a:r>
              <a:rPr lang="en-US" dirty="0" err="1" smtClean="0"/>
              <a:t>CTE</a:t>
            </a:r>
            <a:r>
              <a:rPr lang="en-US" dirty="0" smtClean="0"/>
              <a:t> liaison, Irvine </a:t>
            </a:r>
            <a:r>
              <a:rPr lang="en-US" dirty="0"/>
              <a:t>Valley College</a:t>
            </a:r>
          </a:p>
          <a:p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3507" y="400050"/>
            <a:ext cx="4440660" cy="1162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271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2037512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Evaluate, strengthen, and revise the curriculum development process to ensure alignment from education to employment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51" y="1903956"/>
            <a:ext cx="11269249" cy="457304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3400" dirty="0" smtClean="0"/>
              <a:t>Create </a:t>
            </a:r>
            <a:r>
              <a:rPr lang="en-US" sz="3400" dirty="0"/>
              <a:t>consistent mechanisms for improved regional </a:t>
            </a:r>
            <a:r>
              <a:rPr lang="en-US" sz="3400" b="1" dirty="0"/>
              <a:t>engagement of business and industry </a:t>
            </a:r>
            <a:r>
              <a:rPr lang="en-US" sz="3400" dirty="0"/>
              <a:t>in the curriculum development process</a:t>
            </a:r>
            <a:r>
              <a:rPr lang="en-US" sz="3400" dirty="0" smtClean="0"/>
              <a:t>. </a:t>
            </a:r>
          </a:p>
          <a:p>
            <a:pPr marL="457200" indent="-457200">
              <a:buFont typeface="+mj-lt"/>
              <a:buAutoNum type="alphaLcParenR"/>
            </a:pPr>
            <a:endParaRPr lang="en-US" sz="34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3400" dirty="0" smtClean="0"/>
              <a:t>Provide </a:t>
            </a:r>
            <a:r>
              <a:rPr lang="en-US" sz="3400" dirty="0"/>
              <a:t>state-level leadership and coordination in </a:t>
            </a:r>
            <a:r>
              <a:rPr lang="en-US" sz="3400" b="1" dirty="0"/>
              <a:t>developing model curricula </a:t>
            </a:r>
            <a:r>
              <a:rPr lang="en-US" sz="3400" dirty="0"/>
              <a:t>that can be customized and considered for adoption by faculty and </a:t>
            </a:r>
            <a:r>
              <a:rPr lang="en-US" sz="3400" dirty="0" smtClean="0"/>
              <a:t>colleges.</a:t>
            </a:r>
          </a:p>
          <a:p>
            <a:pPr marL="457200" indent="-457200">
              <a:buFont typeface="+mj-lt"/>
              <a:buAutoNum type="alphaL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713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2037512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Evaluate, strengthen, and revise the curriculum development process to ensure alignment from education to employment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51" y="1903956"/>
            <a:ext cx="11269249" cy="45730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 startAt="3"/>
            </a:pPr>
            <a:r>
              <a:rPr lang="en-US" sz="3400" dirty="0" smtClean="0"/>
              <a:t>Create </a:t>
            </a:r>
            <a:r>
              <a:rPr lang="en-US" sz="3400" dirty="0"/>
              <a:t>a process for the development of </a:t>
            </a:r>
            <a:r>
              <a:rPr lang="en-US" sz="3400" b="1" dirty="0"/>
              <a:t>collaborative programs between </a:t>
            </a:r>
            <a:r>
              <a:rPr lang="en-US" sz="3400" b="1" dirty="0" smtClean="0"/>
              <a:t>colleges</a:t>
            </a:r>
            <a:r>
              <a:rPr lang="en-US" sz="3400" dirty="0" smtClean="0"/>
              <a:t>.</a:t>
            </a:r>
          </a:p>
          <a:p>
            <a:pPr marL="457200" indent="-457200">
              <a:buFont typeface="+mj-lt"/>
              <a:buAutoNum type="alphaLcParenR" startAt="3"/>
            </a:pPr>
            <a:endParaRPr lang="en-US" sz="3400" dirty="0" smtClean="0"/>
          </a:p>
          <a:p>
            <a:pPr marL="457200" indent="-457200">
              <a:buFont typeface="+mj-lt"/>
              <a:buAutoNum type="alphaLcParenR" startAt="3"/>
            </a:pPr>
            <a:r>
              <a:rPr lang="en-US" sz="3400" dirty="0" smtClean="0"/>
              <a:t>Support </a:t>
            </a:r>
            <a:r>
              <a:rPr lang="en-US" sz="3400" dirty="0"/>
              <a:t>faculty and colleges in developing and expanding the </a:t>
            </a:r>
            <a:r>
              <a:rPr lang="en-US" sz="3400" b="1" dirty="0"/>
              <a:t>use of contract education</a:t>
            </a:r>
            <a:r>
              <a:rPr lang="en-US" sz="3400" dirty="0"/>
              <a:t> to meet the dynamic needs of business and industry in an expedited manner.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13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possible ideas to address this issue: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3956"/>
            <a:ext cx="10972800" cy="4954044"/>
          </a:xfrm>
        </p:spPr>
        <p:txBody>
          <a:bodyPr>
            <a:normAutofit fontScale="85000" lnSpcReduction="20000"/>
          </a:bodyPr>
          <a:lstStyle/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How are you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engaging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with your Economic Workforce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person to help you with getting students into your program?  </a:t>
            </a:r>
            <a:endParaRPr lang="en-US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How are you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engaging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with your sector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navigators to help you with your program development? </a:t>
            </a:r>
          </a:p>
          <a:p>
            <a:pPr lvl="1"/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Maximizing Sector Navigators and Deputy Sector Navigators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Are you using experimental courses to help you with possible curriculum/program development?</a:t>
            </a:r>
          </a:p>
          <a:p>
            <a:endParaRPr lang="en-US" sz="3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Have you had lunch with the instructors in the same programs in your ‘swirl area’ to talk about working together?</a:t>
            </a:r>
            <a:endParaRPr lang="en-US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3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0729"/>
            <a:ext cx="12192000" cy="1553227"/>
          </a:xfrm>
        </p:spPr>
        <p:txBody>
          <a:bodyPr>
            <a:normAutofit fontScale="90000"/>
          </a:bodyPr>
          <a:lstStyle/>
          <a:p>
            <a:r>
              <a:rPr lang="en-US" dirty="0"/>
              <a:t>Evaluate, revise, and resource the local, regional, and statewide </a:t>
            </a:r>
            <a:r>
              <a:rPr lang="en-US" dirty="0" err="1"/>
              <a:t>CTE</a:t>
            </a:r>
            <a:r>
              <a:rPr lang="en-US" dirty="0"/>
              <a:t> curriculum approval process to ensure timely, responsive, and streamlined curriculum approval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677" y="2417522"/>
            <a:ext cx="11256723" cy="405947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a. Provide state-level coordination to ensure a streamlined curriculum approval process at the Chancellor’s Office.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b. Provide sufficient staffing and resources in the Chancellor’s Office to accelerate the state-level curriculum approval process.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c. Identify and </a:t>
            </a:r>
            <a:r>
              <a:rPr lang="en-US" b="1" dirty="0"/>
              <a:t>disseminate effective practices </a:t>
            </a:r>
            <a:r>
              <a:rPr lang="en-US" dirty="0"/>
              <a:t>in local curricula adoption and revision processes and provide technical assistance for faculty and </a:t>
            </a:r>
            <a:r>
              <a:rPr lang="en-US" dirty="0" smtClean="0"/>
              <a:t>colleges.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sources for effective curriculum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ENSURING EFFECTIVE CURRICULUM APPROVAL PROCESSES: A GUIDE FOR LOCAL SENATES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THE COURSE OUTLINE OF RECORD: A CURRICULUM REFERENCE GUIDE REVISITED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2192000" cy="1934226"/>
          </a:xfrm>
        </p:spPr>
        <p:txBody>
          <a:bodyPr>
            <a:normAutofit/>
          </a:bodyPr>
          <a:lstStyle/>
          <a:p>
            <a:r>
              <a:rPr lang="en-US" dirty="0"/>
              <a:t>Improve program review, evaluation, and revision processes to ensure program relevance to students, business, and industry as reflected in labor market data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2804160"/>
            <a:ext cx="11917680" cy="367283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b="1" dirty="0"/>
              <a:t>Engage employers, workforce boards, economic development entities</a:t>
            </a:r>
            <a:r>
              <a:rPr lang="en-US" dirty="0"/>
              <a:t>, and other workforce organizations </a:t>
            </a:r>
            <a:r>
              <a:rPr lang="en-US" b="1" dirty="0"/>
              <a:t>with faculty </a:t>
            </a:r>
            <a:r>
              <a:rPr lang="en-US" dirty="0"/>
              <a:t>in the program development and review process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>
                <a:hlinkClick r:id="rId2"/>
              </a:rPr>
              <a:t>CTE</a:t>
            </a:r>
            <a:r>
              <a:rPr lang="en-US" dirty="0" smtClean="0">
                <a:hlinkClick r:id="rId2"/>
              </a:rPr>
              <a:t> Advisory Boards – Roles, Responsibilities, and Effective Practices</a:t>
            </a:r>
            <a:endParaRPr lang="en-US" dirty="0" smtClean="0"/>
          </a:p>
          <a:p>
            <a:pPr marL="457200" indent="-457200">
              <a:buFont typeface="+mj-lt"/>
              <a:buAutoNum type="alphaLcParenR"/>
            </a:pPr>
            <a:endParaRPr lang="en-US" dirty="0" smtClean="0"/>
          </a:p>
          <a:p>
            <a:pPr marL="457200" indent="-457200">
              <a:buFont typeface="+mj-lt"/>
              <a:buAutoNum type="alphaLcParenR"/>
            </a:pPr>
            <a:r>
              <a:rPr lang="en-US" b="1" dirty="0" smtClean="0"/>
              <a:t>Promote </a:t>
            </a:r>
            <a:r>
              <a:rPr lang="en-US" b="1" dirty="0"/>
              <a:t>effective practices for program improvement (retooling) </a:t>
            </a:r>
            <a:r>
              <a:rPr lang="en-US" dirty="0"/>
              <a:t>and </a:t>
            </a:r>
            <a:r>
              <a:rPr lang="en-US" b="1" dirty="0"/>
              <a:t>program discontinuance </a:t>
            </a:r>
            <a:r>
              <a:rPr lang="en-US" dirty="0"/>
              <a:t>based upon labor market data, student outcomes and input from students, faculty, college staff, employers, and  workforce partners. 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Program Discontinuance: A Faculty Perspective Revisited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0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Facilitate curricular portability across institutions.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dirty="0"/>
              <a:t>Scale up and resource the “C-ID” (course identifier) system for </a:t>
            </a:r>
            <a:r>
              <a:rPr lang="en-US" dirty="0" err="1"/>
              <a:t>CTE</a:t>
            </a:r>
            <a:r>
              <a:rPr lang="en-US" dirty="0"/>
              <a:t> courses, certificates and degrees to </a:t>
            </a:r>
            <a:r>
              <a:rPr lang="en-US" b="1" dirty="0"/>
              <a:t>enable articulation across </a:t>
            </a:r>
            <a:r>
              <a:rPr lang="en-US" b="1" dirty="0" smtClean="0"/>
              <a:t>institutions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endParaRPr lang="en-US" dirty="0" smtClean="0"/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Disseminate </a:t>
            </a:r>
            <a:r>
              <a:rPr lang="en-US" b="1" dirty="0"/>
              <a:t>effective practices for streamlining and improving processes for recognizing prior learning and work experience </a:t>
            </a:r>
            <a:r>
              <a:rPr lang="en-US" dirty="0"/>
              <a:t>and awarding credits or advanced placement toward </a:t>
            </a:r>
            <a:r>
              <a:rPr lang="en-US" dirty="0" err="1"/>
              <a:t>CTE</a:t>
            </a:r>
            <a:r>
              <a:rPr lang="en-US" dirty="0"/>
              <a:t> </a:t>
            </a:r>
            <a:r>
              <a:rPr lang="en-US" dirty="0" smtClean="0"/>
              <a:t>pathways.</a:t>
            </a:r>
          </a:p>
          <a:p>
            <a:pPr marL="457200" indent="-457200">
              <a:buFont typeface="+mj-lt"/>
              <a:buAutoNum type="alphaLcParenR"/>
            </a:pPr>
            <a:endParaRPr lang="en-US" dirty="0" smtClean="0"/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Enable </a:t>
            </a:r>
            <a:r>
              <a:rPr lang="en-US" dirty="0"/>
              <a:t>and encourage faculty and colleges, in consultation with industry, to </a:t>
            </a:r>
            <a:r>
              <a:rPr lang="en-US" b="1" dirty="0"/>
              <a:t>develop  industry-driven, competency-based and portable pathways </a:t>
            </a:r>
            <a:r>
              <a:rPr lang="en-US" dirty="0"/>
              <a:t>that include stackable components and modularized curricula, work-based learning opportunities, and other support services.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41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ways to address the ‘portability issue’.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Are you including your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CTE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liaison on your curriculum committee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?  </a:t>
            </a:r>
          </a:p>
          <a:p>
            <a:pPr lvl="1"/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Leadership and Governance: I’m a Liaison, Now What?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Are you comfortable working with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Launchboard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?  </a:t>
            </a:r>
            <a:endParaRPr lang="en-US" sz="3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LaunchBoard</a:t>
            </a:r>
            <a:endParaRPr lang="en-US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you know how to use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Launchboard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help you figure out what courses you could/should be developing at your college?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1277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Develop, identify and disseminate effective </a:t>
            </a:r>
            <a:r>
              <a:rPr lang="en-US" dirty="0" err="1"/>
              <a:t>CTE</a:t>
            </a:r>
            <a:r>
              <a:rPr lang="en-US" dirty="0"/>
              <a:t> practices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US" sz="3200" dirty="0"/>
              <a:t>Develop </a:t>
            </a:r>
            <a:r>
              <a:rPr lang="en-US" sz="3200" b="1" dirty="0"/>
              <a:t>a website repository of </a:t>
            </a:r>
            <a:r>
              <a:rPr lang="en-US" sz="3200" b="1" dirty="0" err="1"/>
              <a:t>CTE</a:t>
            </a:r>
            <a:r>
              <a:rPr lang="en-US" sz="3200" b="1" dirty="0"/>
              <a:t> model curricula </a:t>
            </a:r>
            <a:r>
              <a:rPr lang="en-US" sz="3200" dirty="0"/>
              <a:t>that faculty and colleges can select and adapt to their own </a:t>
            </a:r>
            <a:r>
              <a:rPr lang="en-US" sz="3200" dirty="0" smtClean="0"/>
              <a:t>needs.</a:t>
            </a:r>
          </a:p>
          <a:p>
            <a:pPr marL="457200" indent="-457200">
              <a:buFont typeface="+mj-lt"/>
              <a:buAutoNum type="alphaLcParenR"/>
            </a:pPr>
            <a:endParaRPr lang="en-US" sz="3200" dirty="0" smtClean="0"/>
          </a:p>
          <a:p>
            <a:pPr marL="457200" indent="-457200">
              <a:buFont typeface="+mj-lt"/>
              <a:buAutoNum type="alphaLcParenR"/>
            </a:pPr>
            <a:endParaRPr lang="en-US" sz="32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3200" dirty="0" smtClean="0"/>
              <a:t>Develop </a:t>
            </a:r>
            <a:r>
              <a:rPr lang="en-US" sz="3200" b="1" dirty="0"/>
              <a:t>an interactive system</a:t>
            </a:r>
            <a:r>
              <a:rPr lang="en-US" sz="3200" dirty="0"/>
              <a:t> where </a:t>
            </a:r>
            <a:r>
              <a:rPr lang="en-US" sz="3200" b="1" dirty="0"/>
              <a:t>regional industry stakeholders can provide feedback</a:t>
            </a:r>
            <a:r>
              <a:rPr lang="en-US" sz="3200" dirty="0"/>
              <a:t> to both validate and enhance the quality of </a:t>
            </a:r>
            <a:r>
              <a:rPr lang="en-US" sz="3200" dirty="0" err="1"/>
              <a:t>CTE</a:t>
            </a:r>
            <a:r>
              <a:rPr lang="en-US" sz="3200" dirty="0"/>
              <a:t> programs.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399"/>
            <a:ext cx="10972800" cy="1533395"/>
          </a:xfrm>
        </p:spPr>
        <p:txBody>
          <a:bodyPr>
            <a:normAutofit fontScale="90000"/>
          </a:bodyPr>
          <a:lstStyle/>
          <a:p>
            <a:r>
              <a:rPr lang="en-US" dirty="0"/>
              <a:t>Clarify practices and address issues of course repetition for </a:t>
            </a:r>
            <a:r>
              <a:rPr lang="en-US" dirty="0" err="1"/>
              <a:t>CTE</a:t>
            </a:r>
            <a:r>
              <a:rPr lang="en-US" dirty="0"/>
              <a:t> courses when course content evolves to meet changes in skill requirements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17523"/>
            <a:ext cx="10972800" cy="405947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dirty="0"/>
              <a:t>Clarify interpretation of </a:t>
            </a:r>
            <a:r>
              <a:rPr lang="en-US" b="1" dirty="0"/>
              <a:t>course repetition regulations </a:t>
            </a:r>
            <a:r>
              <a:rPr lang="en-US" dirty="0"/>
              <a:t>to assist colleges in implementing policies and practices</a:t>
            </a:r>
            <a:r>
              <a:rPr lang="en-US" dirty="0" smtClean="0"/>
              <a:t>. </a:t>
            </a:r>
          </a:p>
          <a:p>
            <a:pPr marL="457200" indent="-457200">
              <a:buFont typeface="+mj-lt"/>
              <a:buAutoNum type="alphaLcParenR"/>
            </a:pPr>
            <a:endParaRPr lang="en-US" dirty="0" smtClean="0"/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Identify </a:t>
            </a:r>
            <a:r>
              <a:rPr lang="en-US" dirty="0"/>
              <a:t>and </a:t>
            </a:r>
            <a:r>
              <a:rPr lang="en-US" b="1" dirty="0"/>
              <a:t>disseminate best practices for using noncredit </a:t>
            </a:r>
            <a:r>
              <a:rPr lang="en-US" dirty="0"/>
              <a:t>to provide opportunities for </a:t>
            </a:r>
            <a:r>
              <a:rPr lang="en-US" dirty="0" err="1"/>
              <a:t>CTE</a:t>
            </a:r>
            <a:r>
              <a:rPr lang="en-US" dirty="0"/>
              <a:t> students to build skills and </a:t>
            </a:r>
            <a:r>
              <a:rPr lang="en-US" dirty="0" smtClean="0"/>
              <a:t>knowledge.</a:t>
            </a:r>
          </a:p>
          <a:p>
            <a:pPr marL="457200" indent="-457200">
              <a:buFont typeface="+mj-lt"/>
              <a:buAutoNum type="alphaLcParenR"/>
            </a:pPr>
            <a:endParaRPr lang="en-US" dirty="0" smtClean="0"/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Revise </a:t>
            </a:r>
            <a:r>
              <a:rPr lang="en-US" dirty="0"/>
              <a:t>existing policies regarding the use of a state-required audit fee to provide colleges with the necessary flexibility to allow </a:t>
            </a:r>
            <a:r>
              <a:rPr lang="en-US" b="1" dirty="0"/>
              <a:t>auditing of credit courses previously completed </a:t>
            </a:r>
            <a:r>
              <a:rPr lang="en-US" dirty="0"/>
              <a:t>as an option for students to refresh their skills and knowledge.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0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Overview of this breakout session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79112"/>
            <a:ext cx="10972800" cy="4497888"/>
          </a:xfrm>
        </p:spPr>
        <p:txBody>
          <a:bodyPr>
            <a:normAutofit/>
          </a:bodyPr>
          <a:lstStyle/>
          <a:p>
            <a:r>
              <a:rPr lang="en-US" sz="3000" dirty="0"/>
              <a:t>Of the $200 million in Strong Workforce funding, 60% is allocated to colleges to invest in coordinated efforts to increase </a:t>
            </a:r>
            <a:r>
              <a:rPr lang="en-US" sz="3000" dirty="0" err="1"/>
              <a:t>CTE</a:t>
            </a:r>
            <a:r>
              <a:rPr lang="en-US" sz="3000" dirty="0"/>
              <a:t> enrollments and to improve the quality of </a:t>
            </a:r>
            <a:r>
              <a:rPr lang="en-US" sz="3000" dirty="0" err="1"/>
              <a:t>CTE</a:t>
            </a:r>
            <a:r>
              <a:rPr lang="en-US" sz="3000" dirty="0"/>
              <a:t> programs. </a:t>
            </a:r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This </a:t>
            </a:r>
            <a:r>
              <a:rPr lang="en-US" sz="3000" dirty="0"/>
              <a:t>session will provide an overview of local planning efforts around curricular design and the important role curriculum committees play in ensuring this is a faculty-driven process.  </a:t>
            </a:r>
          </a:p>
        </p:txBody>
      </p:sp>
    </p:spTree>
    <p:extLst>
      <p:ext uri="{BB962C8B-B14F-4D97-AF65-F5344CB8AC3E}">
        <p14:creationId xmlns:p14="http://schemas.microsoft.com/office/powerpoint/2010/main" val="255093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Karen </a:t>
            </a:r>
            <a:r>
              <a:rPr lang="en-US" dirty="0" err="1"/>
              <a:t>Daar</a:t>
            </a:r>
            <a:r>
              <a:rPr lang="en-US" dirty="0"/>
              <a:t>, Vice President of Academic Affairs, </a:t>
            </a:r>
            <a:endParaRPr lang="en-US" dirty="0" smtClean="0"/>
          </a:p>
          <a:p>
            <a:pPr lvl="1"/>
            <a:r>
              <a:rPr lang="en-US" dirty="0" smtClean="0"/>
              <a:t>Los </a:t>
            </a:r>
            <a:r>
              <a:rPr lang="en-US" dirty="0"/>
              <a:t>Angeles Valley </a:t>
            </a:r>
            <a:r>
              <a:rPr lang="en-US" dirty="0" smtClean="0"/>
              <a:t>College; </a:t>
            </a:r>
            <a:r>
              <a:rPr lang="en-US" dirty="0" smtClean="0">
                <a:hlinkClick r:id="rId2"/>
              </a:rPr>
              <a:t>daarkl@lavc.edu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Jolena</a:t>
            </a:r>
            <a:r>
              <a:rPr lang="en-US" dirty="0"/>
              <a:t> Grande, Cypress </a:t>
            </a:r>
            <a:r>
              <a:rPr lang="en-US" dirty="0" smtClean="0"/>
              <a:t>College; </a:t>
            </a:r>
            <a:r>
              <a:rPr lang="en-US" dirty="0" smtClean="0">
                <a:hlinkClick r:id="rId3"/>
              </a:rPr>
              <a:t>jgrande@cypresscollege.edu</a:t>
            </a:r>
            <a:endParaRPr lang="en-US" dirty="0"/>
          </a:p>
          <a:p>
            <a:endParaRPr lang="en-US" dirty="0"/>
          </a:p>
          <a:p>
            <a:r>
              <a:rPr lang="en-US" dirty="0"/>
              <a:t>Diana Hurlbut, Irvine Valley </a:t>
            </a:r>
            <a:r>
              <a:rPr lang="en-US" dirty="0" smtClean="0"/>
              <a:t>College; </a:t>
            </a:r>
            <a:r>
              <a:rPr lang="en-US" dirty="0" smtClean="0">
                <a:hlinkClick r:id="rId4"/>
              </a:rPr>
              <a:t>dhurlbut@ivc.edu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27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HERE? </a:t>
            </a:r>
            <a:br>
              <a:rPr lang="en-US" dirty="0" smtClean="0"/>
            </a:br>
            <a:r>
              <a:rPr lang="en-US" dirty="0" smtClean="0"/>
              <a:t>WHAT DO YOU NEED?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QUICK SURVEY OF THE 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1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533400"/>
            <a:ext cx="11415386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NEED THAT IS COMING FOR OUR WORKFORCE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California is one of the top economies in the world BUT we will not stay that way if we don’t have a well trained work force.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03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RESPONSE:  200 MILLION DOLLARS!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25885" y="1524000"/>
            <a:ext cx="11436263" cy="4953000"/>
          </a:xfrm>
        </p:spPr>
        <p:txBody>
          <a:bodyPr>
            <a:noAutofit/>
          </a:bodyPr>
          <a:lstStyle/>
          <a:p>
            <a:r>
              <a:rPr lang="en-US" sz="3000" dirty="0" smtClean="0"/>
              <a:t>5% is taken from the top for administrative purposes</a:t>
            </a:r>
          </a:p>
          <a:p>
            <a:endParaRPr lang="en-US" sz="3000" dirty="0" smtClean="0"/>
          </a:p>
          <a:p>
            <a:r>
              <a:rPr lang="en-US" sz="3200" dirty="0" smtClean="0"/>
              <a:t>40</a:t>
            </a:r>
            <a:r>
              <a:rPr lang="en-US" sz="3200" dirty="0"/>
              <a:t>% goes to local regional consortia for regionally determined priorities and advertising and 60% goes to the colleges based on earned </a:t>
            </a:r>
            <a:r>
              <a:rPr lang="en-US" sz="3200" dirty="0" err="1"/>
              <a:t>CTE</a:t>
            </a:r>
            <a:r>
              <a:rPr lang="en-US" sz="3200" dirty="0"/>
              <a:t> </a:t>
            </a:r>
            <a:r>
              <a:rPr lang="en-US" sz="3200" dirty="0" smtClean="0"/>
              <a:t>FTES</a:t>
            </a:r>
          </a:p>
          <a:p>
            <a:endParaRPr lang="en-US" sz="3000" dirty="0" smtClean="0"/>
          </a:p>
          <a:p>
            <a:r>
              <a:rPr lang="en-US" sz="3200" dirty="0"/>
              <a:t>Starting in 2017-18, of the 60% that goes to the colleges – 17% will be awarded based on various metrics including completion rates, earnings and </a:t>
            </a:r>
            <a:r>
              <a:rPr lang="en-US" sz="3200" dirty="0" smtClean="0"/>
              <a:t>employment</a:t>
            </a:r>
            <a:r>
              <a:rPr lang="en-US" sz="3000" dirty="0" smtClean="0"/>
              <a:t>.  </a:t>
            </a:r>
            <a:r>
              <a:rPr lang="en-US" sz="2600" dirty="0" smtClean="0">
                <a:hlinkClick r:id="rId2"/>
              </a:rPr>
              <a:t>About the 17%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68803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With all that in mind we want to know: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573" y="1903956"/>
            <a:ext cx="11306827" cy="4573044"/>
          </a:xfrm>
        </p:spPr>
        <p:txBody>
          <a:bodyPr>
            <a:normAutofit/>
          </a:bodyPr>
          <a:lstStyle/>
          <a:p>
            <a:r>
              <a:rPr lang="en-US" sz="3000" i="1" dirty="0">
                <a:latin typeface="Arial" panose="020B0604020202020204" pitchFamily="34" charset="0"/>
                <a:cs typeface="Arial" panose="020B0604020202020204" pitchFamily="34" charset="0"/>
              </a:rPr>
              <a:t>How do your </a:t>
            </a:r>
            <a:r>
              <a:rPr lang="en-US" sz="3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college plans </a:t>
            </a:r>
            <a:r>
              <a:rPr lang="en-US" sz="3000" i="1" dirty="0">
                <a:latin typeface="Arial" panose="020B0604020202020204" pitchFamily="34" charset="0"/>
                <a:cs typeface="Arial" panose="020B0604020202020204" pitchFamily="34" charset="0"/>
              </a:rPr>
              <a:t>foster the growth of </a:t>
            </a:r>
            <a:r>
              <a:rPr lang="en-US" sz="3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CTE</a:t>
            </a:r>
            <a:r>
              <a:rPr lang="en-US" sz="3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programs</a:t>
            </a:r>
            <a:r>
              <a:rPr lang="en-US" sz="3000" i="1" dirty="0">
                <a:latin typeface="Arial" panose="020B0604020202020204" pitchFamily="34" charset="0"/>
                <a:cs typeface="Arial" panose="020B0604020202020204" pitchFamily="34" charset="0"/>
              </a:rPr>
              <a:t>, courses, and completions for the next 6 years?</a:t>
            </a:r>
          </a:p>
          <a:p>
            <a:endParaRPr lang="en-US" sz="3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Are your </a:t>
            </a:r>
            <a:r>
              <a:rPr lang="en-US" sz="3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CTE</a:t>
            </a:r>
            <a:r>
              <a:rPr lang="en-US" sz="3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faculty leading the charge in the development of programs, degrees, and courses that support the Task Force Recommendations?</a:t>
            </a:r>
          </a:p>
        </p:txBody>
      </p:sp>
    </p:spTree>
    <p:extLst>
      <p:ext uri="{BB962C8B-B14F-4D97-AF65-F5344CB8AC3E}">
        <p14:creationId xmlns:p14="http://schemas.microsoft.com/office/powerpoint/2010/main" val="350696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With all that in mind we want to know: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573" y="1903956"/>
            <a:ext cx="11306827" cy="4573044"/>
          </a:xfrm>
        </p:spPr>
        <p:txBody>
          <a:bodyPr>
            <a:normAutofit/>
          </a:bodyPr>
          <a:lstStyle/>
          <a:p>
            <a:r>
              <a:rPr lang="en-US" sz="3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Is your curriculum committee involved in the discussions on draft local plans?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Are you clear about HOW the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SWP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money is being used at your college/at your local consortia? </a:t>
            </a:r>
          </a:p>
          <a:p>
            <a:pPr marL="0" indent="0">
              <a:buNone/>
            </a:pPr>
            <a:endParaRPr lang="en-US" sz="3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600" i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Where’s the Money? Leveraging State and Local Funding Streams to Build </a:t>
            </a:r>
            <a:r>
              <a:rPr lang="en-US" sz="2600" i="1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CTE</a:t>
            </a:r>
            <a:r>
              <a:rPr lang="en-US" sz="2600" i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Programs</a:t>
            </a:r>
            <a:endParaRPr lang="en-US" sz="2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600" i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Regional Consortia Planning</a:t>
            </a:r>
            <a:endParaRPr lang="en-US" sz="2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600" i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Strong Workforce Program Local Share Plans: What Senate Leaders Need to Know</a:t>
            </a:r>
            <a:endParaRPr lang="en-US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6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Task Force on Workforce, Job Creation and a Strong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25 Recommendations enumerated in 7 </a:t>
            </a:r>
            <a:r>
              <a:rPr lang="en-US" sz="2800" dirty="0" smtClean="0"/>
              <a:t>areas:</a:t>
            </a:r>
            <a:endParaRPr lang="en-US" sz="2800" dirty="0"/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Student </a:t>
            </a:r>
            <a:r>
              <a:rPr lang="en-US" sz="2800" dirty="0"/>
              <a:t>Success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Career Pathways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Workforce Data &amp; Outcomes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600" b="1" dirty="0"/>
              <a:t>Curriculum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err="1"/>
              <a:t>CTE</a:t>
            </a:r>
            <a:r>
              <a:rPr lang="en-US" sz="2800" dirty="0"/>
              <a:t> Faculty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Regional Coordination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Funding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300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63084" y="1603333"/>
            <a:ext cx="10363200" cy="29591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THERE ARE SIX AREAS </a:t>
            </a:r>
            <a:r>
              <a:rPr lang="en-US" dirty="0" err="1" smtClean="0"/>
              <a:t>tHAT</a:t>
            </a:r>
            <a:r>
              <a:rPr lang="en-US" dirty="0" smtClean="0"/>
              <a:t> THE STRONG WORKFORCE PROGRAM ADDRESSED UNDER CURRICULUM	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WILL GO OVER THE SIX AREAS AND BRING UP SUGGESTIONS AND ASK YOU FOR YOUR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32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1167</Words>
  <Application>Microsoft Office PowerPoint</Application>
  <PresentationFormat>Widescreen</PresentationFormat>
  <Paragraphs>108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Clarity</vt:lpstr>
      <vt:lpstr>Local Plans and Curriculum Design </vt:lpstr>
      <vt:lpstr>Overview of this breakout session</vt:lpstr>
      <vt:lpstr>WHO IS HERE?  WHAT DO YOU NEED?</vt:lpstr>
      <vt:lpstr>THE NEED THAT IS COMING FOR OUR WORKFORCE</vt:lpstr>
      <vt:lpstr>THE RESPONSE:  200 MILLION DOLLARS! </vt:lpstr>
      <vt:lpstr>With all that in mind we want to know:</vt:lpstr>
      <vt:lpstr>With all that in mind we want to know:</vt:lpstr>
      <vt:lpstr>Task Force on Workforce, Job Creation and a Strong Economy</vt:lpstr>
      <vt:lpstr>THERE ARE SIX AREAS tHAT THE STRONG WORKFORCE PROGRAM ADDRESSED UNDER CURRICULUM  </vt:lpstr>
      <vt:lpstr>Evaluate, strengthen, and revise the curriculum development process to ensure alignment from education to employment.</vt:lpstr>
      <vt:lpstr>Evaluate, strengthen, and revise the curriculum development process to ensure alignment from education to employment.</vt:lpstr>
      <vt:lpstr>Some possible ideas to address this issue:</vt:lpstr>
      <vt:lpstr>Evaluate, revise, and resource the local, regional, and statewide CTE curriculum approval process to ensure timely, responsive, and streamlined curriculum approval.</vt:lpstr>
      <vt:lpstr>Two sources for effective curriculum practices</vt:lpstr>
      <vt:lpstr>Improve program review, evaluation, and revision processes to ensure program relevance to students, business, and industry as reflected in labor market data.</vt:lpstr>
      <vt:lpstr>Facilitate curricular portability across institutions. </vt:lpstr>
      <vt:lpstr>Some ways to address the ‘portability issue’.</vt:lpstr>
      <vt:lpstr>Develop, identify and disseminate effective CTE practices.</vt:lpstr>
      <vt:lpstr>Clarify practices and address issues of course repetition for CTE courses when course content evolves to meet changes in skill requirements.</vt:lpstr>
      <vt:lpstr>Contact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Plans and Curriculum Design</dc:title>
  <dc:creator>Diana Hurlbut</dc:creator>
  <cp:lastModifiedBy>Diana Hurlbut</cp:lastModifiedBy>
  <cp:revision>11</cp:revision>
  <dcterms:created xsi:type="dcterms:W3CDTF">2017-07-05T07:03:11Z</dcterms:created>
  <dcterms:modified xsi:type="dcterms:W3CDTF">2017-07-10T06:32:15Z</dcterms:modified>
</cp:coreProperties>
</file>