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Arim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GWrKBIOF2B8cVebTFgChVcbUD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mo-bold.fntdata"/><Relationship Id="rId11" Type="http://schemas.openxmlformats.org/officeDocument/2006/relationships/slide" Target="slides/slide7.xml"/><Relationship Id="rId22" Type="http://schemas.openxmlformats.org/officeDocument/2006/relationships/font" Target="fonts/Arimo-boldItalic.fntdata"/><Relationship Id="rId10" Type="http://schemas.openxmlformats.org/officeDocument/2006/relationships/slide" Target="slides/slide6.xml"/><Relationship Id="rId21" Type="http://schemas.openxmlformats.org/officeDocument/2006/relationships/font" Target="fonts/Arimo-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rim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 name="Google Shape;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1" name="Google Shape;1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 name="Google Shape;1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2" name="Google Shape;1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Karen</a:t>
            </a:r>
            <a:endParaRPr/>
          </a:p>
        </p:txBody>
      </p:sp>
      <p:sp>
        <p:nvSpPr>
          <p:cNvPr id="139" name="Google Shape;1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 name="Google Shape;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 name="Google Shape;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 name="Google Shape;7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3" name="Google Shape;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7" name="Google Shape;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 name="Google Shape;1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6"/>
          <p:cNvSpPr txBox="1"/>
          <p:nvPr>
            <p:ph type="title"/>
          </p:nvPr>
        </p:nvSpPr>
        <p:spPr>
          <a:xfrm>
            <a:off x="6985416" y="269823"/>
            <a:ext cx="4922104" cy="629353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15" name="Shape 15"/>
        <p:cNvGrpSpPr/>
        <p:nvPr/>
      </p:nvGrpSpPr>
      <p:grpSpPr>
        <a:xfrm>
          <a:off x="0" y="0"/>
          <a:ext cx="0" cy="0"/>
          <a:chOff x="0" y="0"/>
          <a:chExt cx="0" cy="0"/>
        </a:xfrm>
      </p:grpSpPr>
      <p:pic>
        <p:nvPicPr>
          <p:cNvPr id="16" name="Google Shape;16;p17"/>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17" name="Google Shape;17;p17"/>
          <p:cNvPicPr preferRelativeResize="0"/>
          <p:nvPr/>
        </p:nvPicPr>
        <p:blipFill rotWithShape="1">
          <a:blip r:embed="rId3">
            <a:alphaModFix/>
          </a:blip>
          <a:srcRect b="0" l="0" r="0" t="0"/>
          <a:stretch/>
        </p:blipFill>
        <p:spPr>
          <a:xfrm>
            <a:off x="-4945" y="0"/>
            <a:ext cx="822046" cy="6858000"/>
          </a:xfrm>
          <a:prstGeom prst="rect">
            <a:avLst/>
          </a:prstGeom>
          <a:noFill/>
          <a:ln>
            <a:noFill/>
          </a:ln>
          <a:effectLst>
            <a:outerShdw blurRad="190500" rotWithShape="0" algn="ctr" dist="50800">
              <a:srgbClr val="000000">
                <a:alpha val="40000"/>
              </a:srgbClr>
            </a:outerShdw>
          </a:effectLst>
        </p:spPr>
      </p:pic>
      <p:sp>
        <p:nvSpPr>
          <p:cNvPr id="18" name="Google Shape;18;p17"/>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7"/>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7"/>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22" name="Shape 22"/>
        <p:cNvGrpSpPr/>
        <p:nvPr/>
      </p:nvGrpSpPr>
      <p:grpSpPr>
        <a:xfrm>
          <a:off x="0" y="0"/>
          <a:ext cx="0" cy="0"/>
          <a:chOff x="0" y="0"/>
          <a:chExt cx="0" cy="0"/>
        </a:xfrm>
      </p:grpSpPr>
      <p:pic>
        <p:nvPicPr>
          <p:cNvPr id="23" name="Google Shape;23;p18"/>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24" name="Google Shape;24;p18"/>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8"/>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8"/>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18"/>
          <p:cNvPicPr preferRelativeResize="0"/>
          <p:nvPr/>
        </p:nvPicPr>
        <p:blipFill rotWithShape="1">
          <a:blip r:embed="rId3">
            <a:alphaModFix/>
          </a:blip>
          <a:srcRect b="0" l="0" r="0" t="0"/>
          <a:stretch/>
        </p:blipFill>
        <p:spPr>
          <a:xfrm>
            <a:off x="4108" y="2"/>
            <a:ext cx="822046" cy="6857997"/>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type="objTx">
  <p:cSld name="OBJECT_WITH_CAPTION_TEXT">
    <p:spTree>
      <p:nvGrpSpPr>
        <p:cNvPr id="28" name="Shape 28"/>
        <p:cNvGrpSpPr/>
        <p:nvPr/>
      </p:nvGrpSpPr>
      <p:grpSpPr>
        <a:xfrm>
          <a:off x="0" y="0"/>
          <a:ext cx="0" cy="0"/>
          <a:chOff x="0" y="0"/>
          <a:chExt cx="0" cy="0"/>
        </a:xfrm>
      </p:grpSpPr>
      <p:pic>
        <p:nvPicPr>
          <p:cNvPr id="29" name="Google Shape;29;p19"/>
          <p:cNvPicPr preferRelativeResize="0"/>
          <p:nvPr/>
        </p:nvPicPr>
        <p:blipFill rotWithShape="1">
          <a:blip r:embed="rId2">
            <a:alphaModFix/>
          </a:blip>
          <a:srcRect b="0" l="0" r="0" t="0"/>
          <a:stretch/>
        </p:blipFill>
        <p:spPr>
          <a:xfrm>
            <a:off x="1" y="1"/>
            <a:ext cx="4004598" cy="6858000"/>
          </a:xfrm>
          <a:prstGeom prst="rect">
            <a:avLst/>
          </a:prstGeom>
          <a:noFill/>
          <a:ln>
            <a:noFill/>
          </a:ln>
          <a:effectLst>
            <a:outerShdw blurRad="190500" rotWithShape="0" algn="l" dist="38100">
              <a:srgbClr val="000000">
                <a:alpha val="40000"/>
              </a:srgbClr>
            </a:outerShdw>
          </a:effectLst>
        </p:spPr>
      </p:pic>
      <p:sp>
        <p:nvSpPr>
          <p:cNvPr id="30" name="Google Shape;30;p19"/>
          <p:cNvSpPr/>
          <p:nvPr/>
        </p:nvSpPr>
        <p:spPr>
          <a:xfrm>
            <a:off x="-4890" y="1119187"/>
            <a:ext cx="4008438" cy="4619625"/>
          </a:xfrm>
          <a:prstGeom prst="rect">
            <a:avLst/>
          </a:prstGeom>
          <a:solidFill>
            <a:schemeClr val="dk1">
              <a:alpha val="54901"/>
            </a:schemeClr>
          </a:solidFill>
          <a:ln>
            <a:noFill/>
          </a:ln>
          <a:effectLst>
            <a:outerShdw blurRad="393700" sx="1000" rotWithShape="0" algn="ctr" sy="1000">
              <a:schemeClr val="dk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31" name="Google Shape;31;p19"/>
          <p:cNvPicPr preferRelativeResize="0"/>
          <p:nvPr/>
        </p:nvPicPr>
        <p:blipFill rotWithShape="1">
          <a:blip r:embed="rId3">
            <a:alphaModFix/>
          </a:blip>
          <a:srcRect b="0" l="0" r="0" t="0"/>
          <a:stretch/>
        </p:blipFill>
        <p:spPr>
          <a:xfrm>
            <a:off x="4360863" y="6376988"/>
            <a:ext cx="377825" cy="377825"/>
          </a:xfrm>
          <a:prstGeom prst="rect">
            <a:avLst/>
          </a:prstGeom>
          <a:noFill/>
          <a:ln>
            <a:noFill/>
          </a:ln>
        </p:spPr>
      </p:pic>
      <p:sp>
        <p:nvSpPr>
          <p:cNvPr id="32" name="Google Shape;32;p19"/>
          <p:cNvSpPr/>
          <p:nvPr/>
        </p:nvSpPr>
        <p:spPr>
          <a:xfrm>
            <a:off x="11490325" y="0"/>
            <a:ext cx="701675" cy="6858000"/>
          </a:xfrm>
          <a:prstGeom prst="rect">
            <a:avLst/>
          </a:prstGeom>
          <a:solidFill>
            <a:schemeClr val="dk2"/>
          </a:solidFill>
          <a:ln>
            <a:noFill/>
          </a:ln>
          <a:effectLst>
            <a:outerShdw blurRad="190500" rotWithShape="0" algn="ctr" dir="108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19"/>
          <p:cNvSpPr txBox="1"/>
          <p:nvPr>
            <p:ph type="title"/>
          </p:nvPr>
        </p:nvSpPr>
        <p:spPr>
          <a:xfrm>
            <a:off x="227885" y="1335091"/>
            <a:ext cx="3583461" cy="189070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p19"/>
          <p:cNvSpPr txBox="1"/>
          <p:nvPr>
            <p:ph idx="1" type="body"/>
          </p:nvPr>
        </p:nvSpPr>
        <p:spPr>
          <a:xfrm>
            <a:off x="4360863" y="1193842"/>
            <a:ext cx="6672262" cy="5091744"/>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68300" lvl="1" marL="914400" algn="l">
              <a:lnSpc>
                <a:spcPct val="90000"/>
              </a:lnSpc>
              <a:spcBef>
                <a:spcPts val="500"/>
              </a:spcBef>
              <a:spcAft>
                <a:spcPts val="0"/>
              </a:spcAft>
              <a:buClr>
                <a:srgbClr val="404040"/>
              </a:buClr>
              <a:buSzPts val="2200"/>
              <a:buChar char="•"/>
              <a:defRPr sz="22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5" name="Google Shape;35;p19"/>
          <p:cNvSpPr txBox="1"/>
          <p:nvPr>
            <p:ph idx="2" type="body"/>
          </p:nvPr>
        </p:nvSpPr>
        <p:spPr>
          <a:xfrm>
            <a:off x="227885" y="3225800"/>
            <a:ext cx="3583461" cy="229711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F9845"/>
              </a:buClr>
              <a:buSzPts val="2600"/>
              <a:buNone/>
              <a:defRPr sz="2600">
                <a:solidFill>
                  <a:srgbClr val="FF9845"/>
                </a:solidFill>
              </a:defRPr>
            </a:lvl1pPr>
            <a:lvl2pPr indent="-228600" lvl="1" marL="914400" algn="l">
              <a:lnSpc>
                <a:spcPct val="90000"/>
              </a:lnSpc>
              <a:spcBef>
                <a:spcPts val="500"/>
              </a:spcBef>
              <a:spcAft>
                <a:spcPts val="0"/>
              </a:spcAft>
              <a:buClr>
                <a:srgbClr val="404040"/>
              </a:buClr>
              <a:buSzPts val="1400"/>
              <a:buNone/>
              <a:defRPr sz="1400"/>
            </a:lvl2pPr>
            <a:lvl3pPr indent="-228600" lvl="2" marL="1371600" algn="l">
              <a:lnSpc>
                <a:spcPct val="90000"/>
              </a:lnSpc>
              <a:spcBef>
                <a:spcPts val="500"/>
              </a:spcBef>
              <a:spcAft>
                <a:spcPts val="0"/>
              </a:spcAft>
              <a:buClr>
                <a:srgbClr val="404040"/>
              </a:buClr>
              <a:buSzPts val="1200"/>
              <a:buNone/>
              <a:defRPr sz="1200"/>
            </a:lvl3pPr>
            <a:lvl4pPr indent="-228600" lvl="3" marL="1828800" algn="l">
              <a:lnSpc>
                <a:spcPct val="90000"/>
              </a:lnSpc>
              <a:spcBef>
                <a:spcPts val="500"/>
              </a:spcBef>
              <a:spcAft>
                <a:spcPts val="0"/>
              </a:spcAft>
              <a:buClr>
                <a:srgbClr val="404040"/>
              </a:buClr>
              <a:buSzPts val="1000"/>
              <a:buNone/>
              <a:defRPr sz="1000"/>
            </a:lvl4pPr>
            <a:lvl5pPr indent="-228600" lvl="4" marL="2286000" algn="l">
              <a:lnSpc>
                <a:spcPct val="90000"/>
              </a:lnSpc>
              <a:spcBef>
                <a:spcPts val="500"/>
              </a:spcBef>
              <a:spcAft>
                <a:spcPts val="0"/>
              </a:spcAft>
              <a:buClr>
                <a:srgbClr val="40404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 name="Google Shape;36;p19"/>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7" name="Shape 37"/>
        <p:cNvGrpSpPr/>
        <p:nvPr/>
      </p:nvGrpSpPr>
      <p:grpSpPr>
        <a:xfrm>
          <a:off x="0" y="0"/>
          <a:ext cx="0" cy="0"/>
          <a:chOff x="0" y="0"/>
          <a:chExt cx="0" cy="0"/>
        </a:xfrm>
      </p:grpSpPr>
      <p:sp>
        <p:nvSpPr>
          <p:cNvPr id="38" name="Google Shape;38;p20"/>
          <p:cNvSpPr txBox="1"/>
          <p:nvPr>
            <p:ph type="title"/>
          </p:nvPr>
        </p:nvSpPr>
        <p:spPr>
          <a:xfrm>
            <a:off x="963084" y="2362200"/>
            <a:ext cx="10363200" cy="2200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1100"/>
              <a:buFont typeface="Calibri"/>
              <a:buNone/>
              <a:defRPr b="0" sz="6400" cap="none"/>
            </a:lvl1pPr>
            <a:lvl2pPr lvl="1" algn="l">
              <a:lnSpc>
                <a:spcPct val="90000"/>
              </a:lnSpc>
              <a:spcBef>
                <a:spcPts val="0"/>
              </a:spcBef>
              <a:spcAft>
                <a:spcPts val="0"/>
              </a:spcAft>
              <a:buClr>
                <a:schemeClr val="dk2"/>
              </a:buClr>
              <a:buSzPts val="1100"/>
              <a:buFont typeface="Palatino"/>
              <a:buNone/>
              <a:defRPr/>
            </a:lvl2pPr>
            <a:lvl3pPr lvl="2" algn="l">
              <a:lnSpc>
                <a:spcPct val="90000"/>
              </a:lnSpc>
              <a:spcBef>
                <a:spcPts val="0"/>
              </a:spcBef>
              <a:spcAft>
                <a:spcPts val="0"/>
              </a:spcAft>
              <a:buClr>
                <a:schemeClr val="dk2"/>
              </a:buClr>
              <a:buSzPts val="1100"/>
              <a:buFont typeface="Palatino"/>
              <a:buNone/>
              <a:defRPr/>
            </a:lvl3pPr>
            <a:lvl4pPr lvl="3" algn="l">
              <a:lnSpc>
                <a:spcPct val="90000"/>
              </a:lnSpc>
              <a:spcBef>
                <a:spcPts val="0"/>
              </a:spcBef>
              <a:spcAft>
                <a:spcPts val="0"/>
              </a:spcAft>
              <a:buClr>
                <a:schemeClr val="dk2"/>
              </a:buClr>
              <a:buSzPts val="1100"/>
              <a:buFont typeface="Palatino"/>
              <a:buNone/>
              <a:defRPr/>
            </a:lvl4pPr>
            <a:lvl5pPr lvl="4" algn="l">
              <a:lnSpc>
                <a:spcPct val="90000"/>
              </a:lnSpc>
              <a:spcBef>
                <a:spcPts val="0"/>
              </a:spcBef>
              <a:spcAft>
                <a:spcPts val="0"/>
              </a:spcAft>
              <a:buClr>
                <a:schemeClr val="dk2"/>
              </a:buClr>
              <a:buSzPts val="1100"/>
              <a:buFont typeface="Palatino"/>
              <a:buNone/>
              <a:defRPr/>
            </a:lvl5pPr>
            <a:lvl6pPr lvl="5" algn="l">
              <a:lnSpc>
                <a:spcPct val="90000"/>
              </a:lnSpc>
              <a:spcBef>
                <a:spcPts val="0"/>
              </a:spcBef>
              <a:spcAft>
                <a:spcPts val="0"/>
              </a:spcAft>
              <a:buClr>
                <a:srgbClr val="10476C"/>
              </a:buClr>
              <a:buSzPts val="1100"/>
              <a:buFont typeface="Palatino"/>
              <a:buNone/>
              <a:defRPr/>
            </a:lvl6pPr>
            <a:lvl7pPr lvl="6" algn="l">
              <a:lnSpc>
                <a:spcPct val="90000"/>
              </a:lnSpc>
              <a:spcBef>
                <a:spcPts val="0"/>
              </a:spcBef>
              <a:spcAft>
                <a:spcPts val="0"/>
              </a:spcAft>
              <a:buClr>
                <a:srgbClr val="10476C"/>
              </a:buClr>
              <a:buSzPts val="1100"/>
              <a:buFont typeface="Palatino"/>
              <a:buNone/>
              <a:defRPr/>
            </a:lvl7pPr>
            <a:lvl8pPr lvl="7" algn="l">
              <a:lnSpc>
                <a:spcPct val="90000"/>
              </a:lnSpc>
              <a:spcBef>
                <a:spcPts val="0"/>
              </a:spcBef>
              <a:spcAft>
                <a:spcPts val="0"/>
              </a:spcAft>
              <a:buClr>
                <a:srgbClr val="10476C"/>
              </a:buClr>
              <a:buSzPts val="1100"/>
              <a:buFont typeface="Palatino"/>
              <a:buNone/>
              <a:defRPr/>
            </a:lvl8pPr>
            <a:lvl9pPr lvl="8" algn="l">
              <a:lnSpc>
                <a:spcPct val="90000"/>
              </a:lnSpc>
              <a:spcBef>
                <a:spcPts val="0"/>
              </a:spcBef>
              <a:spcAft>
                <a:spcPts val="0"/>
              </a:spcAft>
              <a:buClr>
                <a:srgbClr val="10476C"/>
              </a:buClr>
              <a:buSzPts val="1100"/>
              <a:buFont typeface="Palatino"/>
              <a:buNone/>
              <a:defRPr/>
            </a:lvl9pPr>
          </a:lstStyle>
          <a:p/>
        </p:txBody>
      </p:sp>
      <p:sp>
        <p:nvSpPr>
          <p:cNvPr id="39" name="Google Shape;39;p20"/>
          <p:cNvSpPr txBox="1"/>
          <p:nvPr>
            <p:ph idx="1" type="body"/>
          </p:nvPr>
        </p:nvSpPr>
        <p:spPr>
          <a:xfrm>
            <a:off x="963084" y="4626864"/>
            <a:ext cx="10363200" cy="15004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667"/>
              </a:spcBef>
              <a:spcAft>
                <a:spcPts val="0"/>
              </a:spcAft>
              <a:buClr>
                <a:schemeClr val="lt2"/>
              </a:buClr>
              <a:buSzPts val="1500"/>
              <a:buNone/>
              <a:defRPr sz="3200">
                <a:solidFill>
                  <a:schemeClr val="lt2"/>
                </a:solidFill>
              </a:defRPr>
            </a:lvl1pPr>
            <a:lvl2pPr indent="-228600" lvl="1" marL="914400" algn="l">
              <a:lnSpc>
                <a:spcPct val="90000"/>
              </a:lnSpc>
              <a:spcBef>
                <a:spcPts val="533"/>
              </a:spcBef>
              <a:spcAft>
                <a:spcPts val="0"/>
              </a:spcAft>
              <a:buClr>
                <a:schemeClr val="lt1"/>
              </a:buClr>
              <a:buSzPts val="1100"/>
              <a:buNone/>
              <a:defRPr sz="2400">
                <a:solidFill>
                  <a:schemeClr val="lt1"/>
                </a:solidFill>
              </a:defRPr>
            </a:lvl2pPr>
            <a:lvl3pPr indent="-228600" lvl="2" marL="1371600" algn="l">
              <a:lnSpc>
                <a:spcPct val="90000"/>
              </a:lnSpc>
              <a:spcBef>
                <a:spcPts val="400"/>
              </a:spcBef>
              <a:spcAft>
                <a:spcPts val="0"/>
              </a:spcAft>
              <a:buClr>
                <a:schemeClr val="lt1"/>
              </a:buClr>
              <a:buSzPts val="1100"/>
              <a:buNone/>
              <a:defRPr sz="2133">
                <a:solidFill>
                  <a:schemeClr val="lt1"/>
                </a:solidFill>
              </a:defRPr>
            </a:lvl3pPr>
            <a:lvl4pPr indent="-228600" lvl="3" marL="1828800" algn="l">
              <a:lnSpc>
                <a:spcPct val="90000"/>
              </a:lnSpc>
              <a:spcBef>
                <a:spcPts val="400"/>
              </a:spcBef>
              <a:spcAft>
                <a:spcPts val="0"/>
              </a:spcAft>
              <a:buClr>
                <a:schemeClr val="lt1"/>
              </a:buClr>
              <a:buSzPts val="1100"/>
              <a:buNone/>
              <a:defRPr sz="1867">
                <a:solidFill>
                  <a:schemeClr val="lt1"/>
                </a:solidFill>
              </a:defRPr>
            </a:lvl4pPr>
            <a:lvl5pPr indent="-228600" lvl="4" marL="2286000" algn="l">
              <a:lnSpc>
                <a:spcPct val="90000"/>
              </a:lnSpc>
              <a:spcBef>
                <a:spcPts val="400"/>
              </a:spcBef>
              <a:spcAft>
                <a:spcPts val="0"/>
              </a:spcAft>
              <a:buClr>
                <a:schemeClr val="lt1"/>
              </a:buClr>
              <a:buSzPts val="1100"/>
              <a:buNone/>
              <a:defRPr sz="1867">
                <a:solidFill>
                  <a:schemeClr val="lt1"/>
                </a:solidFill>
              </a:defRPr>
            </a:lvl5pPr>
            <a:lvl6pPr indent="-228600" lvl="5" marL="2743200" algn="l">
              <a:lnSpc>
                <a:spcPct val="90000"/>
              </a:lnSpc>
              <a:spcBef>
                <a:spcPts val="400"/>
              </a:spcBef>
              <a:spcAft>
                <a:spcPts val="0"/>
              </a:spcAft>
              <a:buClr>
                <a:schemeClr val="lt1"/>
              </a:buClr>
              <a:buSzPts val="1100"/>
              <a:buNone/>
              <a:defRPr sz="1867">
                <a:solidFill>
                  <a:schemeClr val="lt1"/>
                </a:solidFill>
              </a:defRPr>
            </a:lvl6pPr>
            <a:lvl7pPr indent="-228600" lvl="6" marL="3200400" algn="l">
              <a:lnSpc>
                <a:spcPct val="90000"/>
              </a:lnSpc>
              <a:spcBef>
                <a:spcPts val="400"/>
              </a:spcBef>
              <a:spcAft>
                <a:spcPts val="0"/>
              </a:spcAft>
              <a:buClr>
                <a:schemeClr val="lt1"/>
              </a:buClr>
              <a:buSzPts val="1100"/>
              <a:buNone/>
              <a:defRPr sz="1867">
                <a:solidFill>
                  <a:schemeClr val="lt1"/>
                </a:solidFill>
              </a:defRPr>
            </a:lvl7pPr>
            <a:lvl8pPr indent="-228600" lvl="7" marL="3657600" algn="l">
              <a:lnSpc>
                <a:spcPct val="90000"/>
              </a:lnSpc>
              <a:spcBef>
                <a:spcPts val="400"/>
              </a:spcBef>
              <a:spcAft>
                <a:spcPts val="0"/>
              </a:spcAft>
              <a:buClr>
                <a:schemeClr val="lt1"/>
              </a:buClr>
              <a:buSzPts val="1100"/>
              <a:buNone/>
              <a:defRPr sz="1867">
                <a:solidFill>
                  <a:schemeClr val="lt1"/>
                </a:solidFill>
              </a:defRPr>
            </a:lvl8pPr>
            <a:lvl9pPr indent="-228600" lvl="8" marL="4114800" algn="l">
              <a:lnSpc>
                <a:spcPct val="90000"/>
              </a:lnSpc>
              <a:spcBef>
                <a:spcPts val="400"/>
              </a:spcBef>
              <a:spcAft>
                <a:spcPts val="0"/>
              </a:spcAft>
              <a:buClr>
                <a:schemeClr val="lt1"/>
              </a:buClr>
              <a:buSzPts val="1100"/>
              <a:buNone/>
              <a:defRPr sz="1867">
                <a:solidFill>
                  <a:schemeClr val="lt1"/>
                </a:solidFill>
              </a:defRPr>
            </a:lvl9pPr>
          </a:lstStyle>
          <a:p/>
        </p:txBody>
      </p:sp>
      <p:sp>
        <p:nvSpPr>
          <p:cNvPr id="40" name="Google Shape;40;p20"/>
          <p:cNvSpPr txBox="1"/>
          <p:nvPr>
            <p:ph idx="10" type="dt"/>
          </p:nvPr>
        </p:nvSpPr>
        <p:spPr>
          <a:xfrm>
            <a:off x="609600" y="19051"/>
            <a:ext cx="3860800" cy="3284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FFFFFF"/>
              </a:buClr>
              <a:buSzPts val="1100"/>
              <a:buFont typeface="Calibri"/>
              <a:buNone/>
              <a:defRPr b="0" i="0" sz="16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9pPr>
          </a:lstStyle>
          <a:p/>
        </p:txBody>
      </p:sp>
      <p:sp>
        <p:nvSpPr>
          <p:cNvPr id="41" name="Google Shape;41;p20"/>
          <p:cNvSpPr txBox="1"/>
          <p:nvPr>
            <p:ph idx="11" type="ftr"/>
          </p:nvPr>
        </p:nvSpPr>
        <p:spPr>
          <a:xfrm>
            <a:off x="4572000" y="19051"/>
            <a:ext cx="5486400" cy="3284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100"/>
              <a:buFont typeface="Calibri"/>
              <a:buNone/>
              <a:defRPr b="0" i="0" sz="1867" u="none" cap="none" strike="noStrike">
                <a:solidFill>
                  <a:schemeClr val="dk1"/>
                </a:solidFill>
                <a:latin typeface="Calibri"/>
                <a:ea typeface="Calibri"/>
                <a:cs typeface="Calibri"/>
                <a:sym typeface="Calibri"/>
              </a:defRPr>
            </a:lvl9pPr>
          </a:lstStyle>
          <a:p/>
        </p:txBody>
      </p:sp>
      <p:sp>
        <p:nvSpPr>
          <p:cNvPr id="42" name="Google Shape;42;p20"/>
          <p:cNvSpPr txBox="1"/>
          <p:nvPr>
            <p:ph idx="12" type="sldNum"/>
          </p:nvPr>
        </p:nvSpPr>
        <p:spPr>
          <a:xfrm>
            <a:off x="10160000" y="19051"/>
            <a:ext cx="1422400" cy="3284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FFFFFF"/>
              </a:buClr>
              <a:buSzPts val="1100"/>
              <a:buFont typeface="Arial"/>
              <a:buNone/>
              <a:defRPr b="1" i="0" sz="1867"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100"/>
              <a:buFont typeface="Arial"/>
              <a:buNone/>
              <a:defRPr b="1" i="0" sz="1867"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100"/>
              <a:buFont typeface="Arial"/>
              <a:buNone/>
              <a:defRPr b="1" i="0" sz="1867"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100"/>
              <a:buFont typeface="Arial"/>
              <a:buNone/>
              <a:defRPr b="1" i="0" sz="1867"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100"/>
              <a:buFont typeface="Arial"/>
              <a:buNone/>
              <a:defRPr b="1" i="0" sz="1867"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100"/>
              <a:buFont typeface="Arial"/>
              <a:buNone/>
              <a:defRPr b="1" i="0" sz="1867"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100"/>
              <a:buFont typeface="Arial"/>
              <a:buNone/>
              <a:defRPr b="1" i="0" sz="1867"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100"/>
              <a:buFont typeface="Arial"/>
              <a:buNone/>
              <a:defRPr b="1" i="0" sz="1867"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100"/>
              <a:buFont typeface="Arial"/>
              <a:buNone/>
              <a:defRPr b="1" i="0" sz="1867"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pic>
        <p:nvPicPr>
          <p:cNvPr id="44" name="Google Shape;44;p21"/>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45" name="Google Shape;45;p21"/>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703B7E"/>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5"/>
          <p:cNvSpPr txBox="1"/>
          <p:nvPr>
            <p:ph idx="1" type="body"/>
          </p:nvPr>
        </p:nvSpPr>
        <p:spPr>
          <a:xfrm>
            <a:off x="1289050" y="1825625"/>
            <a:ext cx="100647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mailto:info@asccc.org" TargetMode="External"/><Relationship Id="rId4" Type="http://schemas.openxmlformats.org/officeDocument/2006/relationships/hyperlink" Target="mailto:rutan_craig@sccollege.edu" TargetMode="External"/><Relationship Id="rId5" Type="http://schemas.openxmlformats.org/officeDocument/2006/relationships/hyperlink" Target="mailto:stewarrl@lasc.edu" TargetMode="External"/><Relationship Id="rId6" Type="http://schemas.openxmlformats.org/officeDocument/2006/relationships/hyperlink" Target="mailto:jeff.waller@gcccd.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bin"/><Relationship Id="rId10" Type="http://schemas.openxmlformats.org/officeDocument/2006/relationships/hyperlink" Target="https://www.labormarketinfo.edd.ca.gov/" TargetMode="External"/><Relationship Id="rId13" Type="http://schemas.openxmlformats.org/officeDocument/2006/relationships/image" Target="../media/image12.png"/><Relationship Id="rId12" Type="http://schemas.openxmlformats.org/officeDocument/2006/relationships/oleObject" Target="../embeddings/oleObject1.bin"/><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vmlDrawing" Target="../drawings/vmlDrawing1.vml"/><Relationship Id="rId4" Type="http://schemas.openxmlformats.org/officeDocument/2006/relationships/hyperlink" Target="https://datamart.cccco.edu/datamart.aspx" TargetMode="External"/><Relationship Id="rId9" Type="http://schemas.openxmlformats.org/officeDocument/2006/relationships/hyperlink" Target="https://www.cccco.edu/About-Us/Chancellors-Office/Divisions/Digital-Innovation-and-Infrastructure/research-data-analytics/data-resources/Resources" TargetMode="External"/><Relationship Id="rId5" Type="http://schemas.openxmlformats.org/officeDocument/2006/relationships/hyperlink" Target="https://www.calpassplus.org/LaunchBoard/Student-Success-Metrics" TargetMode="External"/><Relationship Id="rId6" Type="http://schemas.openxmlformats.org/officeDocument/2006/relationships/hyperlink" Target="https://www.calpassplus.org/LaunchBoard/Home.aspx" TargetMode="External"/><Relationship Id="rId7" Type="http://schemas.openxmlformats.org/officeDocument/2006/relationships/hyperlink" Target="https://www.assist.org/" TargetMode="External"/><Relationship Id="rId8" Type="http://schemas.openxmlformats.org/officeDocument/2006/relationships/hyperlink" Target="https://coci2.ccctechcenter.org/progra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ebdata.cccco.edu/ded/cb/cb.htm" TargetMode="External"/><Relationship Id="rId4" Type="http://schemas.openxmlformats.org/officeDocument/2006/relationships/hyperlink" Target="https://webdata.cccco.edu/ded/sb/sb.htm" TargetMode="External"/><Relationship Id="rId5" Type="http://schemas.openxmlformats.org/officeDocument/2006/relationships/hyperlink" Target="https://www.cccco.edu/-/media/CCCCO-Website/About-Us/Divisions/Educational-Services-and-Support/Academic-Affairs/What-we-do/Curriculum-and-Instruction-Unit/Files/TOPmanual6200909corrected12513pdf.ashx" TargetMode="External"/><Relationship Id="rId6" Type="http://schemas.openxmlformats.org/officeDocument/2006/relationships/hyperlink" Target="https://www.google.com/url?sa=t&amp;rct=j&amp;q=&amp;esrc=s&amp;source=web&amp;cd=&amp;ved=2ahUKEwii45fumKv4AhXAKkQIHbIbCTkQFnoECAkQAQ&amp;url=https%3A%2F%2Fwww.cccco.edu%2F-%2Fmedia%2FTOPCIP2020June.xlsx&amp;usg=AOvVaw0frI1QrcB1spymB4Q0mb7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cteos.santarosa.edu/repor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type="title"/>
          </p:nvPr>
        </p:nvSpPr>
        <p:spPr>
          <a:xfrm>
            <a:off x="6593305" y="503238"/>
            <a:ext cx="5204995" cy="5851525"/>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5CC"/>
              </a:buClr>
              <a:buSzPts val="4400"/>
              <a:buFont typeface="Palatino"/>
              <a:buNone/>
            </a:pPr>
            <a:r>
              <a:rPr lang="en-US">
                <a:solidFill>
                  <a:srgbClr val="FFF5CC"/>
                </a:solidFill>
              </a:rPr>
              <a:t>Looking at Curricular Data - what can it tell us?</a:t>
            </a:r>
            <a:br>
              <a:rPr lang="en-US">
                <a:solidFill>
                  <a:srgbClr val="FFF5CC"/>
                </a:solidFill>
              </a:rPr>
            </a:br>
            <a:br>
              <a:rPr lang="en-US" sz="2800">
                <a:solidFill>
                  <a:srgbClr val="FFF5CC"/>
                </a:solidFill>
              </a:rPr>
            </a:br>
            <a:r>
              <a:rPr b="1" i="0" lang="en-US" sz="2100" u="none" cap="none" strike="noStrike">
                <a:solidFill>
                  <a:schemeClr val="lt1"/>
                </a:solidFill>
                <a:latin typeface="Times New Roman"/>
                <a:ea typeface="Times New Roman"/>
                <a:cs typeface="Times New Roman"/>
                <a:sym typeface="Times New Roman"/>
              </a:rPr>
              <a:t>Craig Rutan</a:t>
            </a:r>
            <a:r>
              <a:rPr b="0" i="0" lang="en-US" sz="2100" u="none" cap="none" strike="noStrike">
                <a:solidFill>
                  <a:schemeClr val="lt1"/>
                </a:solidFill>
                <a:latin typeface="Times New Roman"/>
                <a:ea typeface="Times New Roman"/>
                <a:cs typeface="Times New Roman"/>
                <a:sym typeface="Times New Roman"/>
              </a:rPr>
              <a:t>, Academic Senate President, </a:t>
            </a:r>
            <a:br>
              <a:rPr lang="en-US" sz="2100">
                <a:latin typeface="Times New Roman"/>
                <a:ea typeface="Times New Roman"/>
                <a:cs typeface="Times New Roman"/>
                <a:sym typeface="Times New Roman"/>
              </a:rPr>
            </a:br>
            <a:r>
              <a:rPr b="0" i="0" lang="en-US" sz="2100" u="none" cap="none" strike="noStrike">
                <a:solidFill>
                  <a:schemeClr val="lt1"/>
                </a:solidFill>
                <a:latin typeface="Times New Roman"/>
                <a:ea typeface="Times New Roman"/>
                <a:cs typeface="Times New Roman"/>
                <a:sym typeface="Times New Roman"/>
              </a:rPr>
              <a:t>Santiago Canyon College</a:t>
            </a:r>
            <a:br>
              <a:rPr b="0" i="0" lang="en-US" sz="2100" u="none" cap="none" strike="noStrike">
                <a:solidFill>
                  <a:schemeClr val="lt1"/>
                </a:solidFill>
                <a:latin typeface="Times New Roman"/>
                <a:ea typeface="Times New Roman"/>
                <a:cs typeface="Times New Roman"/>
                <a:sym typeface="Times New Roman"/>
              </a:rPr>
            </a:br>
            <a:br>
              <a:rPr lang="en-US" sz="2100">
                <a:solidFill>
                  <a:schemeClr val="lt1"/>
                </a:solidFill>
                <a:latin typeface="Times New Roman"/>
                <a:ea typeface="Times New Roman"/>
                <a:cs typeface="Times New Roman"/>
                <a:sym typeface="Times New Roman"/>
              </a:rPr>
            </a:br>
            <a:r>
              <a:rPr b="1" i="0" lang="en-US" sz="2100" u="none" cap="none" strike="noStrike">
                <a:solidFill>
                  <a:schemeClr val="lt1"/>
                </a:solidFill>
                <a:latin typeface="Times New Roman"/>
                <a:ea typeface="Times New Roman"/>
                <a:cs typeface="Times New Roman"/>
                <a:sym typeface="Times New Roman"/>
              </a:rPr>
              <a:t>Robert L Stewart Jr</a:t>
            </a:r>
            <a:r>
              <a:rPr b="0" i="0" lang="en-US" sz="2100" u="none" cap="none" strike="noStrike">
                <a:solidFill>
                  <a:schemeClr val="lt1"/>
                </a:solidFill>
                <a:latin typeface="Times New Roman"/>
                <a:ea typeface="Times New Roman"/>
                <a:cs typeface="Times New Roman"/>
                <a:sym typeface="Times New Roman"/>
              </a:rPr>
              <a:t>, ASCCC </a:t>
            </a:r>
            <a:r>
              <a:rPr lang="en-US" sz="2100">
                <a:latin typeface="Times New Roman"/>
                <a:ea typeface="Times New Roman"/>
                <a:cs typeface="Times New Roman"/>
                <a:sym typeface="Times New Roman"/>
              </a:rPr>
              <a:t>South Representative</a:t>
            </a:r>
            <a:r>
              <a:rPr b="0" i="0" lang="en-US" sz="2100" u="none" cap="none" strike="noStrike">
                <a:solidFill>
                  <a:schemeClr val="lt1"/>
                </a:solidFill>
                <a:latin typeface="Times New Roman"/>
                <a:ea typeface="Times New Roman"/>
                <a:cs typeface="Times New Roman"/>
                <a:sym typeface="Times New Roman"/>
              </a:rPr>
              <a:t> </a:t>
            </a:r>
            <a:br>
              <a:rPr b="0" i="0" lang="en-US" sz="2100" u="none" cap="none" strike="noStrike">
                <a:solidFill>
                  <a:schemeClr val="lt1"/>
                </a:solidFill>
                <a:latin typeface="Times New Roman"/>
                <a:ea typeface="Times New Roman"/>
                <a:cs typeface="Times New Roman"/>
                <a:sym typeface="Times New Roman"/>
              </a:rPr>
            </a:br>
            <a:br>
              <a:rPr lang="en-US" sz="2100">
                <a:solidFill>
                  <a:schemeClr val="lt1"/>
                </a:solidFill>
                <a:latin typeface="Times New Roman"/>
                <a:ea typeface="Times New Roman"/>
                <a:cs typeface="Times New Roman"/>
                <a:sym typeface="Times New Roman"/>
              </a:rPr>
            </a:br>
            <a:r>
              <a:rPr b="1" i="0" lang="en-US" sz="2100" u="none" cap="none" strike="noStrike">
                <a:solidFill>
                  <a:schemeClr val="lt1"/>
                </a:solidFill>
                <a:latin typeface="Times New Roman"/>
                <a:ea typeface="Times New Roman"/>
                <a:cs typeface="Times New Roman"/>
                <a:sym typeface="Times New Roman"/>
              </a:rPr>
              <a:t>Jeff Waller</a:t>
            </a:r>
            <a:r>
              <a:rPr b="0" i="0" lang="en-US" sz="2100" u="none" cap="none" strike="noStrike">
                <a:solidFill>
                  <a:schemeClr val="lt1"/>
                </a:solidFill>
                <a:latin typeface="Times New Roman"/>
                <a:ea typeface="Times New Roman"/>
                <a:cs typeface="Times New Roman"/>
                <a:sym typeface="Times New Roman"/>
              </a:rPr>
              <a:t>, ASCCC Curriculum Committee, Grossmont College</a:t>
            </a:r>
            <a:endParaRPr sz="2100">
              <a:solidFill>
                <a:srgbClr val="FFF5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0"/>
          <p:cNvSpPr txBox="1"/>
          <p:nvPr>
            <p:ph type="title"/>
          </p:nvPr>
        </p:nvSpPr>
        <p:spPr>
          <a:xfrm>
            <a:off x="863600" y="365125"/>
            <a:ext cx="10460093" cy="88455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4000">
                <a:solidFill>
                  <a:schemeClr val="dk1"/>
                </a:solidFill>
              </a:rPr>
              <a:t>Questions to Consider About Codes</a:t>
            </a:r>
            <a:endParaRPr sz="4000">
              <a:solidFill>
                <a:schemeClr val="accent2"/>
              </a:solidFill>
            </a:endParaRPr>
          </a:p>
        </p:txBody>
      </p:sp>
      <p:sp>
        <p:nvSpPr>
          <p:cNvPr id="114" name="Google Shape;114;p10"/>
          <p:cNvSpPr txBox="1"/>
          <p:nvPr>
            <p:ph idx="1" type="body"/>
          </p:nvPr>
        </p:nvSpPr>
        <p:spPr>
          <a:xfrm>
            <a:off x="916175" y="1157126"/>
            <a:ext cx="10595100" cy="286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04040"/>
              </a:buClr>
              <a:buSzPts val="600"/>
              <a:buNone/>
            </a:pPr>
            <a:r>
              <a:t/>
            </a:r>
            <a:endParaRPr b="1" sz="600">
              <a:solidFill>
                <a:schemeClr val="dk1"/>
              </a:solidFill>
            </a:endParaRPr>
          </a:p>
          <a:p>
            <a:pPr indent="-325755" lvl="0" marL="457200" rtl="0" algn="l">
              <a:lnSpc>
                <a:spcPct val="110000"/>
              </a:lnSpc>
              <a:spcBef>
                <a:spcPts val="400"/>
              </a:spcBef>
              <a:spcAft>
                <a:spcPts val="0"/>
              </a:spcAft>
              <a:buClr>
                <a:schemeClr val="dk1"/>
              </a:buClr>
              <a:buSzPts val="2400"/>
              <a:buChar char="●"/>
            </a:pPr>
            <a:r>
              <a:rPr lang="en-US" sz="2400">
                <a:solidFill>
                  <a:schemeClr val="dk1"/>
                </a:solidFill>
              </a:rPr>
              <a:t>Who is responsible for determining the codes assigned to your courses and programs?</a:t>
            </a:r>
            <a:endParaRPr/>
          </a:p>
          <a:p>
            <a:pPr indent="-325755" lvl="0" marL="457200" rtl="0" algn="l">
              <a:lnSpc>
                <a:spcPct val="110000"/>
              </a:lnSpc>
              <a:spcBef>
                <a:spcPts val="0"/>
              </a:spcBef>
              <a:spcAft>
                <a:spcPts val="0"/>
              </a:spcAft>
              <a:buClr>
                <a:schemeClr val="dk1"/>
              </a:buClr>
              <a:buSzPts val="2400"/>
              <a:buChar char="●"/>
            </a:pPr>
            <a:r>
              <a:rPr lang="en-US" sz="2400">
                <a:solidFill>
                  <a:schemeClr val="dk1"/>
                </a:solidFill>
              </a:rPr>
              <a:t>Do you know </a:t>
            </a:r>
            <a:r>
              <a:rPr lang="en-US">
                <a:solidFill>
                  <a:schemeClr val="dk1"/>
                </a:solidFill>
              </a:rPr>
              <a:t>the</a:t>
            </a:r>
            <a:r>
              <a:rPr lang="en-US" sz="2400">
                <a:solidFill>
                  <a:schemeClr val="dk1"/>
                </a:solidFill>
              </a:rPr>
              <a:t> impact that the different assigned codes have? </a:t>
            </a:r>
            <a:endParaRPr/>
          </a:p>
          <a:p>
            <a:pPr indent="-325755" lvl="0" marL="457200" rtl="0" algn="l">
              <a:lnSpc>
                <a:spcPct val="110000"/>
              </a:lnSpc>
              <a:spcBef>
                <a:spcPts val="0"/>
              </a:spcBef>
              <a:spcAft>
                <a:spcPts val="0"/>
              </a:spcAft>
              <a:buClr>
                <a:schemeClr val="dk1"/>
              </a:buClr>
              <a:buSzPts val="2400"/>
              <a:buChar char="●"/>
            </a:pPr>
            <a:r>
              <a:rPr lang="en-US" sz="2400">
                <a:solidFill>
                  <a:schemeClr val="dk1"/>
                </a:solidFill>
              </a:rPr>
              <a:t>Are there any codes tracked by the federal government? What are they tracking?</a:t>
            </a:r>
            <a:endParaRPr/>
          </a:p>
          <a:p>
            <a:pPr indent="-325755" lvl="0" marL="457200" rtl="0" algn="l">
              <a:lnSpc>
                <a:spcPct val="110000"/>
              </a:lnSpc>
              <a:spcBef>
                <a:spcPts val="0"/>
              </a:spcBef>
              <a:spcAft>
                <a:spcPts val="0"/>
              </a:spcAft>
              <a:buClr>
                <a:schemeClr val="dk1"/>
              </a:buClr>
              <a:buSzPts val="2400"/>
              <a:buChar char="●"/>
            </a:pPr>
            <a:r>
              <a:rPr lang="en-US" sz="2400">
                <a:solidFill>
                  <a:schemeClr val="dk1"/>
                </a:solidFill>
              </a:rPr>
              <a:t>If you needed to change a code, do you know the process to change it?</a:t>
            </a:r>
            <a:endParaRPr/>
          </a:p>
          <a:p>
            <a:pPr indent="0" lvl="0" marL="0" rtl="0" algn="l">
              <a:lnSpc>
                <a:spcPct val="110000"/>
              </a:lnSpc>
              <a:spcBef>
                <a:spcPts val="400"/>
              </a:spcBef>
              <a:spcAft>
                <a:spcPts val="0"/>
              </a:spcAft>
              <a:buClr>
                <a:srgbClr val="404040"/>
              </a:buClr>
              <a:buSzPts val="2400"/>
              <a:buNone/>
            </a:pPr>
            <a:r>
              <a:t/>
            </a:r>
            <a:endParaRPr sz="2400">
              <a:solidFill>
                <a:schemeClr val="dk1"/>
              </a:solidFill>
            </a:endParaRPr>
          </a:p>
        </p:txBody>
      </p:sp>
      <p:sp>
        <p:nvSpPr>
          <p:cNvPr id="115" name="Google Shape;115;p1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1"/>
          <p:cNvSpPr txBox="1"/>
          <p:nvPr>
            <p:ph type="title"/>
          </p:nvPr>
        </p:nvSpPr>
        <p:spPr>
          <a:xfrm>
            <a:off x="893707" y="166369"/>
            <a:ext cx="10460093" cy="670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alatino"/>
              <a:buNone/>
            </a:pPr>
            <a:r>
              <a:rPr b="1" lang="en-US" sz="4000">
                <a:solidFill>
                  <a:schemeClr val="dk1"/>
                </a:solidFill>
              </a:rPr>
              <a:t>Questions to Consider About Data</a:t>
            </a:r>
            <a:endParaRPr/>
          </a:p>
        </p:txBody>
      </p:sp>
      <p:sp>
        <p:nvSpPr>
          <p:cNvPr id="121" name="Google Shape;121;p11"/>
          <p:cNvSpPr txBox="1"/>
          <p:nvPr>
            <p:ph idx="1" type="body"/>
          </p:nvPr>
        </p:nvSpPr>
        <p:spPr>
          <a:xfrm>
            <a:off x="916176" y="760888"/>
            <a:ext cx="10595104" cy="55954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04040"/>
              </a:buClr>
              <a:buSzPts val="600"/>
              <a:buNone/>
            </a:pPr>
            <a:r>
              <a:t/>
            </a:r>
            <a:endParaRPr b="1" sz="600">
              <a:solidFill>
                <a:schemeClr val="dk1"/>
              </a:solidFill>
            </a:endParaRPr>
          </a:p>
          <a:p>
            <a:pPr indent="-325755" lvl="0" marL="457200" rtl="0" algn="l">
              <a:lnSpc>
                <a:spcPct val="110000"/>
              </a:lnSpc>
              <a:spcBef>
                <a:spcPts val="0"/>
              </a:spcBef>
              <a:spcAft>
                <a:spcPts val="0"/>
              </a:spcAft>
              <a:buClr>
                <a:schemeClr val="dk1"/>
              </a:buClr>
              <a:buSzPts val="2400"/>
              <a:buChar char="●"/>
            </a:pPr>
            <a:r>
              <a:rPr lang="en-US">
                <a:solidFill>
                  <a:schemeClr val="dk1"/>
                </a:solidFill>
              </a:rPr>
              <a:t>Do faculty have access to the same data that administrators do?</a:t>
            </a:r>
            <a:endParaRPr/>
          </a:p>
          <a:p>
            <a:pPr indent="-325755" lvl="0" marL="457200" rtl="0" algn="l">
              <a:lnSpc>
                <a:spcPct val="110000"/>
              </a:lnSpc>
              <a:spcBef>
                <a:spcPts val="0"/>
              </a:spcBef>
              <a:spcAft>
                <a:spcPts val="0"/>
              </a:spcAft>
              <a:buClr>
                <a:schemeClr val="dk1"/>
              </a:buClr>
              <a:buSzPts val="2400"/>
              <a:buChar char="●"/>
            </a:pPr>
            <a:r>
              <a:rPr lang="en-US">
                <a:solidFill>
                  <a:schemeClr val="dk1"/>
                </a:solidFill>
              </a:rPr>
              <a:t>If you wanted specific data about your program, would you be able to get access?</a:t>
            </a:r>
            <a:endParaRPr/>
          </a:p>
          <a:p>
            <a:pPr indent="-325755" lvl="0" marL="457200" rtl="0" algn="l">
              <a:lnSpc>
                <a:spcPct val="110000"/>
              </a:lnSpc>
              <a:spcBef>
                <a:spcPts val="0"/>
              </a:spcBef>
              <a:spcAft>
                <a:spcPts val="0"/>
              </a:spcAft>
              <a:buClr>
                <a:schemeClr val="dk1"/>
              </a:buClr>
              <a:buSzPts val="2400"/>
              <a:buChar char="●"/>
            </a:pPr>
            <a:r>
              <a:rPr lang="en-US">
                <a:solidFill>
                  <a:schemeClr val="dk1"/>
                </a:solidFill>
              </a:rPr>
              <a:t>How often do you look at your program’s data (Enrollment, persistence, success)? </a:t>
            </a:r>
            <a:endParaRPr/>
          </a:p>
          <a:p>
            <a:pPr indent="-325755" lvl="0" marL="457200" rtl="0" algn="l">
              <a:lnSpc>
                <a:spcPct val="110000"/>
              </a:lnSpc>
              <a:spcBef>
                <a:spcPts val="0"/>
              </a:spcBef>
              <a:spcAft>
                <a:spcPts val="0"/>
              </a:spcAft>
              <a:buClr>
                <a:schemeClr val="dk1"/>
              </a:buClr>
              <a:buSzPts val="2400"/>
              <a:buChar char="●"/>
            </a:pPr>
            <a:r>
              <a:rPr lang="en-US">
                <a:solidFill>
                  <a:schemeClr val="dk1"/>
                </a:solidFill>
              </a:rPr>
              <a:t>What type of data does your college include in program review? How often do you go through program review?</a:t>
            </a:r>
            <a:endParaRPr/>
          </a:p>
          <a:p>
            <a:pPr indent="-325755" lvl="0" marL="457200" rtl="0" algn="l">
              <a:lnSpc>
                <a:spcPct val="110000"/>
              </a:lnSpc>
              <a:spcBef>
                <a:spcPts val="0"/>
              </a:spcBef>
              <a:spcAft>
                <a:spcPts val="0"/>
              </a:spcAft>
              <a:buClr>
                <a:schemeClr val="dk1"/>
              </a:buClr>
              <a:buSzPts val="2400"/>
              <a:buChar char="●"/>
            </a:pPr>
            <a:r>
              <a:rPr lang="en-US">
                <a:solidFill>
                  <a:schemeClr val="dk1"/>
                </a:solidFill>
              </a:rPr>
              <a:t>Do you know how your college disaggregates data?</a:t>
            </a:r>
            <a:endParaRPr/>
          </a:p>
          <a:p>
            <a:pPr indent="-325755" lvl="0" marL="457200" rtl="0" algn="l">
              <a:lnSpc>
                <a:spcPct val="110000"/>
              </a:lnSpc>
              <a:spcBef>
                <a:spcPts val="0"/>
              </a:spcBef>
              <a:spcAft>
                <a:spcPts val="0"/>
              </a:spcAft>
              <a:buClr>
                <a:schemeClr val="dk1"/>
              </a:buClr>
              <a:buSzPts val="2400"/>
              <a:buChar char="●"/>
            </a:pPr>
            <a:r>
              <a:rPr lang="en-US">
                <a:solidFill>
                  <a:schemeClr val="dk1"/>
                </a:solidFill>
              </a:rPr>
              <a:t>Who submits reports to the Chancellor’s Office related to your data? Who reviews these submissions?</a:t>
            </a:r>
            <a:endParaRPr/>
          </a:p>
          <a:p>
            <a:pPr indent="-325755" lvl="0" marL="457200" rtl="0" algn="l">
              <a:lnSpc>
                <a:spcPct val="110000"/>
              </a:lnSpc>
              <a:spcBef>
                <a:spcPts val="0"/>
              </a:spcBef>
              <a:spcAft>
                <a:spcPts val="0"/>
              </a:spcAft>
              <a:buClr>
                <a:schemeClr val="dk1"/>
              </a:buClr>
              <a:buSzPts val="2400"/>
              <a:buChar char="●"/>
            </a:pPr>
            <a:r>
              <a:rPr lang="en-US">
                <a:solidFill>
                  <a:schemeClr val="dk1"/>
                </a:solidFill>
              </a:rPr>
              <a:t>Is there data that the state doesn’t require you to collect but would more fully inform local decisions? (ex: changing demographics due to AB705, qualitative data about student’s feelings over lost course choices, etc…)</a:t>
            </a:r>
            <a:endParaRPr/>
          </a:p>
          <a:p>
            <a:pPr indent="0" lvl="0" marL="0" rtl="0" algn="l">
              <a:lnSpc>
                <a:spcPct val="110000"/>
              </a:lnSpc>
              <a:spcBef>
                <a:spcPts val="400"/>
              </a:spcBef>
              <a:spcAft>
                <a:spcPts val="0"/>
              </a:spcAft>
              <a:buClr>
                <a:srgbClr val="404040"/>
              </a:buClr>
              <a:buSzPts val="2400"/>
              <a:buNone/>
            </a:pPr>
            <a:r>
              <a:t/>
            </a:r>
            <a:endParaRPr sz="2400">
              <a:solidFill>
                <a:schemeClr val="dk1"/>
              </a:solidFill>
            </a:endParaRPr>
          </a:p>
          <a:p>
            <a:pPr indent="0" lvl="0" marL="0" rtl="0" algn="l">
              <a:lnSpc>
                <a:spcPct val="90000"/>
              </a:lnSpc>
              <a:spcBef>
                <a:spcPts val="1000"/>
              </a:spcBef>
              <a:spcAft>
                <a:spcPts val="0"/>
              </a:spcAft>
              <a:buClr>
                <a:srgbClr val="404040"/>
              </a:buClr>
              <a:buSzPts val="2400"/>
              <a:buNone/>
            </a:pPr>
            <a:r>
              <a:t/>
            </a:r>
            <a:endParaRPr/>
          </a:p>
        </p:txBody>
      </p:sp>
      <p:sp>
        <p:nvSpPr>
          <p:cNvPr id="122" name="Google Shape;122;p1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2"/>
          <p:cNvSpPr txBox="1"/>
          <p:nvPr>
            <p:ph type="title"/>
          </p:nvPr>
        </p:nvSpPr>
        <p:spPr>
          <a:xfrm>
            <a:off x="227885" y="1351280"/>
            <a:ext cx="3583461" cy="189070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None/>
            </a:pPr>
            <a:r>
              <a:rPr lang="en-US" sz="4400">
                <a:solidFill>
                  <a:schemeClr val="accent2"/>
                </a:solidFill>
              </a:rPr>
              <a:t>EQUITY: Beyond “throughput”</a:t>
            </a:r>
            <a:endParaRPr sz="4400">
              <a:solidFill>
                <a:schemeClr val="accent2"/>
              </a:solidFill>
            </a:endParaRPr>
          </a:p>
        </p:txBody>
      </p:sp>
      <p:sp>
        <p:nvSpPr>
          <p:cNvPr id="128" name="Google Shape;128;p12"/>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9" name="Google Shape;129;p12"/>
          <p:cNvPicPr preferRelativeResize="0"/>
          <p:nvPr>
            <p:ph idx="1" type="body"/>
          </p:nvPr>
        </p:nvPicPr>
        <p:blipFill rotWithShape="1">
          <a:blip r:embed="rId3">
            <a:alphaModFix/>
          </a:blip>
          <a:srcRect b="0" l="0" r="0" t="0"/>
          <a:stretch/>
        </p:blipFill>
        <p:spPr>
          <a:xfrm>
            <a:off x="4159102" y="967740"/>
            <a:ext cx="7128962" cy="48234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idx="1" type="body"/>
          </p:nvPr>
        </p:nvSpPr>
        <p:spPr>
          <a:xfrm>
            <a:off x="1007616" y="2396648"/>
            <a:ext cx="10595104" cy="3780632"/>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640"/>
              <a:buChar char="•"/>
            </a:pPr>
            <a:r>
              <a:rPr lang="en-US">
                <a:solidFill>
                  <a:schemeClr val="dk1"/>
                </a:solidFill>
              </a:rPr>
              <a:t>Importance of grounding curricular processes in equity</a:t>
            </a:r>
            <a:endParaRPr/>
          </a:p>
          <a:p>
            <a:pPr indent="-228600" lvl="0" marL="228600" rtl="0" algn="l">
              <a:lnSpc>
                <a:spcPct val="110000"/>
              </a:lnSpc>
              <a:spcBef>
                <a:spcPts val="0"/>
              </a:spcBef>
              <a:spcAft>
                <a:spcPts val="0"/>
              </a:spcAft>
              <a:buClr>
                <a:schemeClr val="dk1"/>
              </a:buClr>
              <a:buSzPts val="2640"/>
              <a:buChar char="•"/>
            </a:pPr>
            <a:r>
              <a:rPr lang="en-US">
                <a:solidFill>
                  <a:schemeClr val="dk1"/>
                </a:solidFill>
              </a:rPr>
              <a:t>Using equity data in training of curriculum committee</a:t>
            </a:r>
            <a:endParaRPr/>
          </a:p>
          <a:p>
            <a:pPr indent="-228600" lvl="0" marL="228600" rtl="0" algn="l">
              <a:lnSpc>
                <a:spcPct val="110000"/>
              </a:lnSpc>
              <a:spcBef>
                <a:spcPts val="0"/>
              </a:spcBef>
              <a:spcAft>
                <a:spcPts val="0"/>
              </a:spcAft>
              <a:buClr>
                <a:schemeClr val="dk1"/>
              </a:buClr>
              <a:buSzPts val="2640"/>
              <a:buChar char="•"/>
            </a:pPr>
            <a:r>
              <a:rPr lang="en-US">
                <a:solidFill>
                  <a:schemeClr val="dk1"/>
                </a:solidFill>
              </a:rPr>
              <a:t>Role of equity and success data in processes such as program review</a:t>
            </a:r>
            <a:endParaRPr/>
          </a:p>
          <a:p>
            <a:pPr indent="-228600" lvl="0" marL="228600" rtl="0" algn="l">
              <a:lnSpc>
                <a:spcPct val="110000"/>
              </a:lnSpc>
              <a:spcBef>
                <a:spcPts val="0"/>
              </a:spcBef>
              <a:spcAft>
                <a:spcPts val="0"/>
              </a:spcAft>
              <a:buClr>
                <a:schemeClr val="dk1"/>
              </a:buClr>
              <a:buSzPts val="2640"/>
              <a:buChar char="•"/>
            </a:pPr>
            <a:r>
              <a:rPr lang="en-US">
                <a:solidFill>
                  <a:schemeClr val="dk1"/>
                </a:solidFill>
              </a:rPr>
              <a:t>Importance of widespread discussions addressing equity gaps and disproportionate groups</a:t>
            </a:r>
            <a:endParaRPr/>
          </a:p>
          <a:p>
            <a:pPr indent="-228600" lvl="0" marL="228600" rtl="0" algn="l">
              <a:lnSpc>
                <a:spcPct val="110000"/>
              </a:lnSpc>
              <a:spcBef>
                <a:spcPts val="0"/>
              </a:spcBef>
              <a:spcAft>
                <a:spcPts val="0"/>
              </a:spcAft>
              <a:buClr>
                <a:schemeClr val="dk1"/>
              </a:buClr>
              <a:buSzPts val="2640"/>
              <a:buChar char="•"/>
            </a:pPr>
            <a:r>
              <a:rPr lang="en-US">
                <a:solidFill>
                  <a:schemeClr val="dk1"/>
                </a:solidFill>
              </a:rPr>
              <a:t>Identifying interdisciplinary programs or groups that require multiple data points</a:t>
            </a:r>
            <a:endParaRPr/>
          </a:p>
          <a:p>
            <a:pPr indent="-228600" lvl="0" marL="228600" rtl="0" algn="l">
              <a:lnSpc>
                <a:spcPct val="110000"/>
              </a:lnSpc>
              <a:spcBef>
                <a:spcPts val="0"/>
              </a:spcBef>
              <a:spcAft>
                <a:spcPts val="0"/>
              </a:spcAft>
              <a:buClr>
                <a:schemeClr val="dk1"/>
              </a:buClr>
              <a:buSzPts val="2640"/>
              <a:buChar char="•"/>
            </a:pPr>
            <a:r>
              <a:rPr lang="en-US">
                <a:solidFill>
                  <a:schemeClr val="dk1"/>
                </a:solidFill>
              </a:rPr>
              <a:t>Promoting data literacy and understanding how to discuss and understand data/data coaching </a:t>
            </a:r>
            <a:br>
              <a:rPr b="0" lang="en-US"/>
            </a:br>
            <a:endParaRPr sz="2400">
              <a:solidFill>
                <a:schemeClr val="dk1"/>
              </a:solidFill>
            </a:endParaRPr>
          </a:p>
          <a:p>
            <a:pPr indent="0" lvl="0" marL="0" rtl="0" algn="l">
              <a:lnSpc>
                <a:spcPct val="90000"/>
              </a:lnSpc>
              <a:spcBef>
                <a:spcPts val="1000"/>
              </a:spcBef>
              <a:spcAft>
                <a:spcPts val="0"/>
              </a:spcAft>
              <a:buClr>
                <a:srgbClr val="404040"/>
              </a:buClr>
              <a:buSzPts val="2400"/>
              <a:buNone/>
            </a:pPr>
            <a:r>
              <a:t/>
            </a:r>
            <a:endParaRPr/>
          </a:p>
        </p:txBody>
      </p:sp>
      <p:sp>
        <p:nvSpPr>
          <p:cNvPr id="135" name="Google Shape;135;p1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36" name="Google Shape;136;p13"/>
          <p:cNvGraphicFramePr/>
          <p:nvPr/>
        </p:nvGraphicFramePr>
        <p:xfrm>
          <a:off x="2496348" y="358298"/>
          <a:ext cx="5900257" cy="1704182"/>
        </p:xfrm>
        <a:graphic>
          <a:graphicData uri="http://schemas.openxmlformats.org/presentationml/2006/ole">
            <mc:AlternateContent>
              <mc:Choice Requires="v">
                <p:oleObj r:id="rId4" imgH="1704182" imgW="5900257" progId="Paint.Picture" spid="_x0000_s1">
                  <p:embed/>
                </p:oleObj>
              </mc:Choice>
              <mc:Fallback>
                <p:oleObj r:id="rId5" imgH="1704182" imgW="5900257" progId="Paint.Picture">
                  <p:embed/>
                  <p:pic>
                    <p:nvPicPr>
                      <p:cNvPr id="136" name="Google Shape;136;p13"/>
                      <p:cNvPicPr preferRelativeResize="0"/>
                      <p:nvPr/>
                    </p:nvPicPr>
                    <p:blipFill rotWithShape="1">
                      <a:blip r:embed="rId6">
                        <a:alphaModFix/>
                      </a:blip>
                      <a:srcRect b="0" l="0" r="0" t="0"/>
                      <a:stretch/>
                    </p:blipFill>
                    <p:spPr>
                      <a:xfrm>
                        <a:off x="2496348" y="358298"/>
                        <a:ext cx="5900257" cy="1704182"/>
                      </a:xfrm>
                      <a:prstGeom prst="rect">
                        <a:avLst/>
                      </a:prstGeom>
                      <a:noFill/>
                      <a:ln>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718600" y="321340"/>
            <a:ext cx="8754800" cy="165116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28205"/>
              <a:buNone/>
            </a:pPr>
            <a:r>
              <a:t/>
            </a:r>
            <a:endParaRPr b="1" sz="5200">
              <a:latin typeface="Calibri"/>
              <a:ea typeface="Calibri"/>
              <a:cs typeface="Calibri"/>
              <a:sym typeface="Calibri"/>
            </a:endParaRPr>
          </a:p>
          <a:p>
            <a:pPr indent="0" lvl="0" marL="0" rtl="0" algn="ctr">
              <a:lnSpc>
                <a:spcPct val="90000"/>
              </a:lnSpc>
              <a:spcBef>
                <a:spcPts val="0"/>
              </a:spcBef>
              <a:spcAft>
                <a:spcPts val="0"/>
              </a:spcAft>
              <a:buClr>
                <a:schemeClr val="dk2"/>
              </a:buClr>
              <a:buSzPct val="28205"/>
              <a:buNone/>
            </a:pPr>
            <a:r>
              <a:rPr b="1" lang="en-US" sz="5200"/>
              <a:t>Thank You for attending!</a:t>
            </a:r>
            <a:br>
              <a:rPr b="1" lang="en-US" sz="5200"/>
            </a:br>
            <a:r>
              <a:rPr b="1" lang="en-US" sz="4800"/>
              <a:t>Here’s some contact information</a:t>
            </a:r>
            <a:endParaRPr sz="5200">
              <a:latin typeface="Calibri"/>
              <a:ea typeface="Calibri"/>
              <a:cs typeface="Calibri"/>
              <a:sym typeface="Calibri"/>
            </a:endParaRPr>
          </a:p>
        </p:txBody>
      </p:sp>
      <p:sp>
        <p:nvSpPr>
          <p:cNvPr id="142" name="Google Shape;142;p14"/>
          <p:cNvSpPr txBox="1"/>
          <p:nvPr/>
        </p:nvSpPr>
        <p:spPr>
          <a:xfrm>
            <a:off x="496300" y="1839167"/>
            <a:ext cx="11381700" cy="2853600"/>
          </a:xfrm>
          <a:prstGeom prst="rect">
            <a:avLst/>
          </a:prstGeom>
          <a:noFill/>
          <a:ln>
            <a:noFill/>
          </a:ln>
        </p:spPr>
        <p:txBody>
          <a:bodyPr anchorCtr="0" anchor="t" bIns="121900" lIns="121900" spcFirstLastPara="1" rIns="121900" wrap="square" tIns="121900">
            <a:spAutoFit/>
          </a:bodyPr>
          <a:lstStyle/>
          <a:p>
            <a:pPr indent="0" lvl="0" marL="0" marR="0" rtl="0" algn="l">
              <a:lnSpc>
                <a:spcPct val="200000"/>
              </a:lnSpc>
              <a:spcBef>
                <a:spcPts val="0"/>
              </a:spcBef>
              <a:spcAft>
                <a:spcPts val="0"/>
              </a:spcAft>
              <a:buNone/>
            </a:pPr>
            <a:r>
              <a:rPr b="1" i="0" lang="en-US" sz="2420" u="none" cap="none" strike="noStrike">
                <a:solidFill>
                  <a:schemeClr val="dk1"/>
                </a:solidFill>
                <a:latin typeface="Arial"/>
                <a:ea typeface="Arial"/>
                <a:cs typeface="Arial"/>
                <a:sym typeface="Arial"/>
              </a:rPr>
              <a:t>Academic Senate for California Community Colleges, </a:t>
            </a:r>
            <a:r>
              <a:rPr b="0" i="0" lang="en-US" sz="2420" u="sng" cap="none" strike="noStrike">
                <a:solidFill>
                  <a:schemeClr val="hlink"/>
                </a:solidFill>
                <a:latin typeface="Arial"/>
                <a:ea typeface="Arial"/>
                <a:cs typeface="Arial"/>
                <a:sym typeface="Arial"/>
                <a:hlinkClick r:id="rId3"/>
              </a:rPr>
              <a:t>info@asccc.org</a:t>
            </a:r>
            <a:endParaRPr b="0" i="0" sz="2420" u="none" cap="none" strike="noStrike">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i="0" lang="en-US" sz="2420" u="none" cap="none" strike="noStrike">
                <a:solidFill>
                  <a:schemeClr val="dk1"/>
                </a:solidFill>
                <a:latin typeface="Arial"/>
                <a:ea typeface="Arial"/>
                <a:cs typeface="Arial"/>
                <a:sym typeface="Arial"/>
              </a:rPr>
              <a:t>Craig Rutan</a:t>
            </a:r>
            <a:r>
              <a:rPr b="0" i="0" lang="en-US" sz="2420" u="none" cap="none" strike="noStrike">
                <a:solidFill>
                  <a:schemeClr val="dk1"/>
                </a:solidFill>
                <a:latin typeface="Arial"/>
                <a:ea typeface="Arial"/>
                <a:cs typeface="Arial"/>
                <a:sym typeface="Arial"/>
              </a:rPr>
              <a:t>, </a:t>
            </a:r>
            <a:r>
              <a:rPr b="0" i="0" lang="en-US" sz="2420" u="sng" cap="none" strike="noStrike">
                <a:solidFill>
                  <a:schemeClr val="hlink"/>
                </a:solidFill>
                <a:latin typeface="Arial"/>
                <a:ea typeface="Arial"/>
                <a:cs typeface="Arial"/>
                <a:sym typeface="Arial"/>
                <a:hlinkClick r:id="rId4"/>
              </a:rPr>
              <a:t>rutan_craig@sccollege.edu</a:t>
            </a:r>
            <a:r>
              <a:rPr b="0" i="0" lang="en-US" sz="2420" u="none" cap="none" strike="noStrike">
                <a:solidFill>
                  <a:schemeClr val="dk1"/>
                </a:solidFill>
                <a:latin typeface="Arial"/>
                <a:ea typeface="Arial"/>
                <a:cs typeface="Arial"/>
                <a:sym typeface="Arial"/>
              </a:rPr>
              <a:t>, Santiago Canyon College</a:t>
            </a:r>
            <a:endParaRPr/>
          </a:p>
          <a:p>
            <a:pPr indent="0" lvl="0" marL="0" marR="0" rtl="0" algn="l">
              <a:lnSpc>
                <a:spcPct val="200000"/>
              </a:lnSpc>
              <a:spcBef>
                <a:spcPts val="0"/>
              </a:spcBef>
              <a:spcAft>
                <a:spcPts val="0"/>
              </a:spcAft>
              <a:buNone/>
            </a:pPr>
            <a:r>
              <a:rPr b="1" i="0" lang="en-US" sz="2420" u="none" cap="none" strike="noStrike">
                <a:solidFill>
                  <a:schemeClr val="dk1"/>
                </a:solidFill>
                <a:latin typeface="Arial"/>
                <a:ea typeface="Arial"/>
                <a:cs typeface="Arial"/>
                <a:sym typeface="Arial"/>
              </a:rPr>
              <a:t>Robert L Stewart Jr</a:t>
            </a:r>
            <a:r>
              <a:rPr b="0" i="0" lang="en-US" sz="2420" u="none" cap="none" strike="noStrike">
                <a:solidFill>
                  <a:schemeClr val="dk1"/>
                </a:solidFill>
                <a:latin typeface="Arial"/>
                <a:ea typeface="Arial"/>
                <a:cs typeface="Arial"/>
                <a:sym typeface="Arial"/>
              </a:rPr>
              <a:t>, </a:t>
            </a:r>
            <a:r>
              <a:rPr b="0" i="0" lang="en-US" sz="2420" u="sng" cap="none" strike="noStrike">
                <a:solidFill>
                  <a:schemeClr val="accent5"/>
                </a:solidFill>
                <a:latin typeface="Arial"/>
                <a:ea typeface="Arial"/>
                <a:cs typeface="Arial"/>
                <a:sym typeface="Arial"/>
                <a:hlinkClick r:id="rId5">
                  <a:extLst>
                    <a:ext uri="{A12FA001-AC4F-418D-AE19-62706E023703}">
                      <ahyp:hlinkClr val="tx"/>
                    </a:ext>
                  </a:extLst>
                </a:hlinkClick>
              </a:rPr>
              <a:t>stewarrl@lasc.edu</a:t>
            </a:r>
            <a:r>
              <a:rPr b="0" i="0" lang="en-US" sz="2420" u="none" cap="none" strike="noStrike">
                <a:solidFill>
                  <a:schemeClr val="dk1"/>
                </a:solidFill>
                <a:latin typeface="Arial"/>
                <a:ea typeface="Arial"/>
                <a:cs typeface="Arial"/>
                <a:sym typeface="Arial"/>
              </a:rPr>
              <a:t>,</a:t>
            </a:r>
            <a:r>
              <a:rPr lang="en-US" sz="2420">
                <a:solidFill>
                  <a:schemeClr val="dk1"/>
                </a:solidFill>
              </a:rPr>
              <a:t> ASCCC South Representative</a:t>
            </a:r>
            <a:r>
              <a:rPr b="0" i="0" lang="en-US" sz="2420" u="none" cap="none" strike="noStrike">
                <a:solidFill>
                  <a:schemeClr val="dk1"/>
                </a:solidFill>
                <a:latin typeface="Arial"/>
                <a:ea typeface="Arial"/>
                <a:cs typeface="Arial"/>
                <a:sym typeface="Arial"/>
              </a:rPr>
              <a:t> </a:t>
            </a:r>
            <a:endParaRPr b="0" i="0" sz="2420" u="none" cap="none" strike="noStrike">
              <a:solidFill>
                <a:schemeClr val="dk1"/>
              </a:solidFill>
              <a:latin typeface="Arial"/>
              <a:ea typeface="Arial"/>
              <a:cs typeface="Arial"/>
              <a:sym typeface="Arial"/>
            </a:endParaRPr>
          </a:p>
          <a:p>
            <a:pPr indent="0" lvl="0" marL="0" marR="0" rtl="0" algn="l">
              <a:lnSpc>
                <a:spcPct val="200000"/>
              </a:lnSpc>
              <a:spcBef>
                <a:spcPts val="0"/>
              </a:spcBef>
              <a:spcAft>
                <a:spcPts val="0"/>
              </a:spcAft>
              <a:buNone/>
            </a:pPr>
            <a:r>
              <a:rPr b="1" i="0" lang="en-US" sz="2420" u="none" cap="none" strike="noStrike">
                <a:solidFill>
                  <a:schemeClr val="dk1"/>
                </a:solidFill>
                <a:latin typeface="Arial"/>
                <a:ea typeface="Arial"/>
                <a:cs typeface="Arial"/>
                <a:sym typeface="Arial"/>
              </a:rPr>
              <a:t>Jeff Waller</a:t>
            </a:r>
            <a:r>
              <a:rPr b="0" i="0" lang="en-US" sz="2420" u="none" cap="none" strike="noStrike">
                <a:solidFill>
                  <a:schemeClr val="dk1"/>
                </a:solidFill>
                <a:latin typeface="Arial"/>
                <a:ea typeface="Arial"/>
                <a:cs typeface="Arial"/>
                <a:sym typeface="Arial"/>
              </a:rPr>
              <a:t>, </a:t>
            </a:r>
            <a:r>
              <a:rPr b="0" i="0" lang="en-US" sz="2420" u="sng" cap="none" strike="noStrike">
                <a:solidFill>
                  <a:schemeClr val="hlink"/>
                </a:solidFill>
                <a:latin typeface="Arial"/>
                <a:ea typeface="Arial"/>
                <a:cs typeface="Arial"/>
                <a:sym typeface="Arial"/>
                <a:hlinkClick r:id="rId6"/>
              </a:rPr>
              <a:t>jeff.waller@gcccd.edu</a:t>
            </a:r>
            <a:r>
              <a:rPr b="0" i="0" lang="en-US" sz="2420" u="none" cap="none" strike="noStrike">
                <a:solidFill>
                  <a:schemeClr val="dk1"/>
                </a:solidFill>
                <a:latin typeface="Arial"/>
                <a:ea typeface="Arial"/>
                <a:cs typeface="Arial"/>
                <a:sym typeface="Arial"/>
              </a:rPr>
              <a:t>, Grossmont College</a:t>
            </a:r>
            <a:endParaRPr b="0" i="0" sz="2400" u="none" cap="none" strike="noStrike">
              <a:solidFill>
                <a:schemeClr val="dk1"/>
              </a:solidFill>
              <a:latin typeface="Arial"/>
              <a:ea typeface="Arial"/>
              <a:cs typeface="Arial"/>
              <a:sym typeface="Arial"/>
            </a:endParaRPr>
          </a:p>
        </p:txBody>
      </p:sp>
      <p:cxnSp>
        <p:nvCxnSpPr>
          <p:cNvPr id="143" name="Google Shape;143;p14"/>
          <p:cNvCxnSpPr/>
          <p:nvPr/>
        </p:nvCxnSpPr>
        <p:spPr>
          <a:xfrm>
            <a:off x="641305" y="1979844"/>
            <a:ext cx="10435456" cy="0"/>
          </a:xfrm>
          <a:prstGeom prst="straightConnector1">
            <a:avLst/>
          </a:prstGeom>
          <a:noFill/>
          <a:ln cap="flat" cmpd="sng" w="28575">
            <a:solidFill>
              <a:srgbClr val="3C78D8"/>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2"/>
          <p:cNvSpPr txBox="1"/>
          <p:nvPr>
            <p:ph type="title"/>
          </p:nvPr>
        </p:nvSpPr>
        <p:spPr>
          <a:xfrm>
            <a:off x="1277650" y="365126"/>
            <a:ext cx="10046043" cy="8957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400"/>
              <a:t>Who’s out there?</a:t>
            </a:r>
            <a:endParaRPr/>
          </a:p>
        </p:txBody>
      </p:sp>
      <p:sp>
        <p:nvSpPr>
          <p:cNvPr id="56" name="Google Shape;56;p2"/>
          <p:cNvSpPr txBox="1"/>
          <p:nvPr>
            <p:ph idx="1" type="body"/>
          </p:nvPr>
        </p:nvSpPr>
        <p:spPr>
          <a:xfrm>
            <a:off x="1499031" y="1260910"/>
            <a:ext cx="10060910" cy="10603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04040"/>
              </a:buClr>
              <a:buSzPts val="2400"/>
              <a:buNone/>
            </a:pPr>
            <a:r>
              <a:rPr lang="en-US"/>
              <a:t>Those in the room, just raise your hand. Those on Pathable, please use chat to respond (ex: we ask if there are any administrators in the room, and you are a VP of instruction or academic affairs, type that in the chat)</a:t>
            </a:r>
            <a:endParaRPr/>
          </a:p>
        </p:txBody>
      </p:sp>
      <p:sp>
        <p:nvSpPr>
          <p:cNvPr id="57" name="Google Shape;57;p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 name="Google Shape;58;p2"/>
          <p:cNvSpPr txBox="1"/>
          <p:nvPr/>
        </p:nvSpPr>
        <p:spPr>
          <a:xfrm>
            <a:off x="1499031" y="2494547"/>
            <a:ext cx="4064371" cy="328381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Faculty?</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Administrators?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AO’s?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Counselors?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Curriculum chairs?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Curriculum members?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Curriculum Specialists?</a:t>
            </a:r>
            <a:endParaRPr/>
          </a:p>
        </p:txBody>
      </p:sp>
      <p:sp>
        <p:nvSpPr>
          <p:cNvPr id="59" name="Google Shape;59;p2"/>
          <p:cNvSpPr txBox="1"/>
          <p:nvPr/>
        </p:nvSpPr>
        <p:spPr>
          <a:xfrm>
            <a:off x="5563402" y="2486527"/>
            <a:ext cx="5284270" cy="328381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Students?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Chancellor’s office reps?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Evaluators?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Academic Senate Presidents?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People who wandered in and got lost and came in to sit down?</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Others?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type="title"/>
          </p:nvPr>
        </p:nvSpPr>
        <p:spPr>
          <a:xfrm>
            <a:off x="1277650" y="365125"/>
            <a:ext cx="10046043" cy="7899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4400"/>
              <a:t>Today we will discuss:</a:t>
            </a:r>
            <a:endParaRPr sz="4400"/>
          </a:p>
        </p:txBody>
      </p:sp>
      <p:sp>
        <p:nvSpPr>
          <p:cNvPr id="65" name="Google Shape;65;p3"/>
          <p:cNvSpPr txBox="1"/>
          <p:nvPr>
            <p:ph idx="1" type="body"/>
          </p:nvPr>
        </p:nvSpPr>
        <p:spPr>
          <a:xfrm>
            <a:off x="1422400" y="1289784"/>
            <a:ext cx="9913649" cy="4446873"/>
          </a:xfrm>
          <a:prstGeom prst="rect">
            <a:avLst/>
          </a:prstGeom>
          <a:noFill/>
          <a:ln>
            <a:noFill/>
          </a:ln>
        </p:spPr>
        <p:txBody>
          <a:bodyPr anchorCtr="0" anchor="t" bIns="45700" lIns="91425" spcFirstLastPara="1" rIns="91425" wrap="square" tIns="45700">
            <a:noAutofit/>
          </a:bodyPr>
          <a:lstStyle/>
          <a:p>
            <a:pPr indent="-349250" lvl="0" marL="457200" rtl="0" algn="l">
              <a:lnSpc>
                <a:spcPct val="90000"/>
              </a:lnSpc>
              <a:spcBef>
                <a:spcPts val="0"/>
              </a:spcBef>
              <a:spcAft>
                <a:spcPts val="0"/>
              </a:spcAft>
              <a:buClr>
                <a:schemeClr val="dk1"/>
              </a:buClr>
              <a:buSzPts val="1900"/>
              <a:buAutoNum type="romanUcPeriod"/>
            </a:pPr>
            <a:r>
              <a:rPr lang="en-US" sz="2400">
                <a:solidFill>
                  <a:schemeClr val="dk1"/>
                </a:solidFill>
              </a:rPr>
              <a:t>Statewide data sources</a:t>
            </a:r>
            <a:endParaRPr/>
          </a:p>
          <a:p>
            <a:pPr indent="-349250" lvl="0" marL="457200" rtl="0" algn="l">
              <a:lnSpc>
                <a:spcPct val="90000"/>
              </a:lnSpc>
              <a:spcBef>
                <a:spcPts val="0"/>
              </a:spcBef>
              <a:spcAft>
                <a:spcPts val="0"/>
              </a:spcAft>
              <a:buClr>
                <a:schemeClr val="dk1"/>
              </a:buClr>
              <a:buSzPts val="1900"/>
              <a:buAutoNum type="romanUcPeriod"/>
            </a:pPr>
            <a:r>
              <a:rPr lang="en-US" sz="2400">
                <a:solidFill>
                  <a:schemeClr val="dk1"/>
                </a:solidFill>
              </a:rPr>
              <a:t>Required data submissions for the state</a:t>
            </a:r>
            <a:endParaRPr/>
          </a:p>
          <a:p>
            <a:pPr indent="-349250" lvl="0" marL="457200" rtl="0" algn="l">
              <a:lnSpc>
                <a:spcPct val="90000"/>
              </a:lnSpc>
              <a:spcBef>
                <a:spcPts val="0"/>
              </a:spcBef>
              <a:spcAft>
                <a:spcPts val="0"/>
              </a:spcAft>
              <a:buClr>
                <a:schemeClr val="dk1"/>
              </a:buClr>
              <a:buSzPts val="1900"/>
              <a:buAutoNum type="romanUcPeriod"/>
            </a:pPr>
            <a:r>
              <a:rPr lang="en-US" sz="2400">
                <a:solidFill>
                  <a:schemeClr val="dk1"/>
                </a:solidFill>
              </a:rPr>
              <a:t>Impacts of local coding decisions - what are those decisions? Who is involved in making them?	</a:t>
            </a:r>
            <a:endParaRPr/>
          </a:p>
          <a:p>
            <a:pPr indent="-349250" lvl="0" marL="457200" rtl="0" algn="l">
              <a:lnSpc>
                <a:spcPct val="90000"/>
              </a:lnSpc>
              <a:spcBef>
                <a:spcPts val="0"/>
              </a:spcBef>
              <a:spcAft>
                <a:spcPts val="0"/>
              </a:spcAft>
              <a:buClr>
                <a:schemeClr val="dk1"/>
              </a:buClr>
              <a:buSzPts val="1900"/>
              <a:buAutoNum type="romanUcPeriod"/>
            </a:pPr>
            <a:r>
              <a:rPr lang="en-US" sz="2400">
                <a:solidFill>
                  <a:schemeClr val="dk1"/>
                </a:solidFill>
              </a:rPr>
              <a:t>Equity? Beyond throughput… </a:t>
            </a:r>
            <a:endParaRPr/>
          </a:p>
          <a:p>
            <a:pPr indent="-349250" lvl="0" marL="457200" rtl="0" algn="l">
              <a:lnSpc>
                <a:spcPct val="90000"/>
              </a:lnSpc>
              <a:spcBef>
                <a:spcPts val="0"/>
              </a:spcBef>
              <a:spcAft>
                <a:spcPts val="0"/>
              </a:spcAft>
              <a:buClr>
                <a:schemeClr val="dk1"/>
              </a:buClr>
              <a:buSzPts val="1900"/>
              <a:buAutoNum type="romanUcPeriod"/>
            </a:pPr>
            <a:r>
              <a:rPr lang="en-US" sz="2400">
                <a:solidFill>
                  <a:schemeClr val="dk1"/>
                </a:solidFill>
              </a:rPr>
              <a:t>Local data - district level, college level, division level, department level. How do you access data at your college? In your district? How and who determines what data is used in program review? </a:t>
            </a:r>
            <a:endParaRPr>
              <a:solidFill>
                <a:schemeClr val="dk1"/>
              </a:solidFill>
            </a:endParaRPr>
          </a:p>
          <a:p>
            <a:pPr indent="0" lvl="0" marL="0" rtl="0" algn="l">
              <a:lnSpc>
                <a:spcPct val="90000"/>
              </a:lnSpc>
              <a:spcBef>
                <a:spcPts val="1000"/>
              </a:spcBef>
              <a:spcAft>
                <a:spcPts val="0"/>
              </a:spcAft>
              <a:buClr>
                <a:schemeClr val="dk1"/>
              </a:buClr>
              <a:buSzPts val="2400"/>
              <a:buNone/>
            </a:pPr>
            <a:r>
              <a:rPr lang="en-US">
                <a:solidFill>
                  <a:schemeClr val="dk1"/>
                </a:solidFill>
              </a:rPr>
              <a:t>We envision today to be more discussion and less presentation. We DO have slides to share and points to make, but we hope you have come ready with questions, suggestions, observations, comments, constructive criticisms, maybe some answers, etc…</a:t>
            </a:r>
            <a:endParaRPr/>
          </a:p>
          <a:p>
            <a:pPr indent="0" lvl="0" marL="0" rtl="0" algn="l">
              <a:lnSpc>
                <a:spcPct val="90000"/>
              </a:lnSpc>
              <a:spcBef>
                <a:spcPts val="1000"/>
              </a:spcBef>
              <a:spcAft>
                <a:spcPts val="0"/>
              </a:spcAft>
              <a:buClr>
                <a:srgbClr val="404040"/>
              </a:buClr>
              <a:buSzPts val="2400"/>
              <a:buNone/>
            </a:pPr>
            <a:r>
              <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66" name="Google Shape;66;p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ph type="title"/>
          </p:nvPr>
        </p:nvSpPr>
        <p:spPr>
          <a:xfrm>
            <a:off x="227885" y="755971"/>
            <a:ext cx="3583461" cy="189070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lang="en-US" sz="4400">
                <a:solidFill>
                  <a:schemeClr val="accent2"/>
                </a:solidFill>
              </a:rPr>
              <a:t>Statewide data sources</a:t>
            </a:r>
            <a:endParaRPr/>
          </a:p>
        </p:txBody>
      </p:sp>
      <p:pic>
        <p:nvPicPr>
          <p:cNvPr id="72" name="Google Shape;72;p4"/>
          <p:cNvPicPr preferRelativeResize="0"/>
          <p:nvPr>
            <p:ph idx="1" type="body"/>
          </p:nvPr>
        </p:nvPicPr>
        <p:blipFill rotWithShape="1">
          <a:blip r:embed="rId3">
            <a:alphaModFix/>
          </a:blip>
          <a:srcRect b="0" l="0" r="0" t="0"/>
          <a:stretch/>
        </p:blipFill>
        <p:spPr>
          <a:xfrm>
            <a:off x="4103645" y="1163868"/>
            <a:ext cx="7209699" cy="4632412"/>
          </a:xfrm>
          <a:prstGeom prst="rect">
            <a:avLst/>
          </a:prstGeom>
          <a:noFill/>
          <a:ln>
            <a:noFill/>
          </a:ln>
        </p:spPr>
      </p:pic>
      <p:sp>
        <p:nvSpPr>
          <p:cNvPr id="73" name="Google Shape;73;p4"/>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9" name="Google Shape;79;p5"/>
          <p:cNvSpPr txBox="1"/>
          <p:nvPr>
            <p:ph idx="1" type="body"/>
          </p:nvPr>
        </p:nvSpPr>
        <p:spPr>
          <a:xfrm>
            <a:off x="1277650" y="579120"/>
            <a:ext cx="5397469" cy="561054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3200" u="sng">
                <a:solidFill>
                  <a:schemeClr val="dk1"/>
                </a:solidFill>
                <a:latin typeface="Calibri"/>
                <a:ea typeface="Calibri"/>
                <a:cs typeface="Calibri"/>
                <a:sym typeface="Calibri"/>
              </a:rPr>
              <a:t>Student Outcomes</a:t>
            </a:r>
            <a:endParaRPr/>
          </a:p>
          <a:p>
            <a:pPr indent="-228600" lvl="0" marL="457200" rtl="0" algn="l">
              <a:lnSpc>
                <a:spcPct val="90000"/>
              </a:lnSpc>
              <a:spcBef>
                <a:spcPts val="0"/>
              </a:spcBef>
              <a:spcAft>
                <a:spcPts val="0"/>
              </a:spcAft>
              <a:buClr>
                <a:schemeClr val="dk1"/>
              </a:buClr>
              <a:buSzPts val="2560"/>
              <a:buChar char="•"/>
            </a:pPr>
            <a:r>
              <a:rPr lang="en-US" sz="3200" u="sng">
                <a:solidFill>
                  <a:schemeClr val="hlink"/>
                </a:solidFill>
                <a:latin typeface="Calibri"/>
                <a:ea typeface="Calibri"/>
                <a:cs typeface="Calibri"/>
                <a:sym typeface="Calibri"/>
                <a:hlinkClick r:id="rId4"/>
              </a:rPr>
              <a:t>Data Mart</a:t>
            </a:r>
            <a:endParaRPr sz="3200" u="sng">
              <a:solidFill>
                <a:schemeClr val="hlink"/>
              </a:solidFill>
              <a:latin typeface="Calibri"/>
              <a:ea typeface="Calibri"/>
              <a:cs typeface="Calibri"/>
              <a:sym typeface="Calibri"/>
            </a:endParaRPr>
          </a:p>
          <a:p>
            <a:pPr indent="-228600" lvl="0" marL="457200" rtl="0" algn="l">
              <a:lnSpc>
                <a:spcPct val="90000"/>
              </a:lnSpc>
              <a:spcBef>
                <a:spcPts val="0"/>
              </a:spcBef>
              <a:spcAft>
                <a:spcPts val="0"/>
              </a:spcAft>
              <a:buClr>
                <a:schemeClr val="dk1"/>
              </a:buClr>
              <a:buSzPts val="2560"/>
              <a:buChar char="•"/>
            </a:pPr>
            <a:r>
              <a:rPr lang="en-US" sz="3200" u="sng">
                <a:solidFill>
                  <a:schemeClr val="hlink"/>
                </a:solidFill>
                <a:latin typeface="Calibri"/>
                <a:ea typeface="Calibri"/>
                <a:cs typeface="Calibri"/>
                <a:sym typeface="Calibri"/>
                <a:hlinkClick r:id="rId5"/>
              </a:rPr>
              <a:t>Success Metrics</a:t>
            </a:r>
            <a:endParaRPr sz="3200" u="sng">
              <a:solidFill>
                <a:schemeClr val="hlink"/>
              </a:solidFill>
              <a:latin typeface="Calibri"/>
              <a:ea typeface="Calibri"/>
              <a:cs typeface="Calibri"/>
              <a:sym typeface="Calibri"/>
            </a:endParaRPr>
          </a:p>
          <a:p>
            <a:pPr indent="-228600" lvl="0" marL="457200" rtl="0" algn="l">
              <a:lnSpc>
                <a:spcPct val="90000"/>
              </a:lnSpc>
              <a:spcBef>
                <a:spcPts val="0"/>
              </a:spcBef>
              <a:spcAft>
                <a:spcPts val="0"/>
              </a:spcAft>
              <a:buClr>
                <a:schemeClr val="dk1"/>
              </a:buClr>
              <a:buSzPts val="2560"/>
              <a:buChar char="•"/>
            </a:pPr>
            <a:r>
              <a:rPr lang="en-US" sz="3200" u="sng">
                <a:solidFill>
                  <a:schemeClr val="hlink"/>
                </a:solidFill>
                <a:latin typeface="Calibri"/>
                <a:ea typeface="Calibri"/>
                <a:cs typeface="Calibri"/>
                <a:sym typeface="Calibri"/>
                <a:hlinkClick r:id="rId6"/>
              </a:rPr>
              <a:t>Launchboard</a:t>
            </a:r>
            <a:endParaRPr sz="3200" u="sng">
              <a:solidFill>
                <a:schemeClr val="hlink"/>
              </a:solidFill>
              <a:latin typeface="Calibri"/>
              <a:ea typeface="Calibri"/>
              <a:cs typeface="Calibri"/>
              <a:sym typeface="Calibri"/>
            </a:endParaRPr>
          </a:p>
          <a:p>
            <a:pPr indent="0" lvl="0" marL="0" rtl="0" algn="l">
              <a:lnSpc>
                <a:spcPct val="90000"/>
              </a:lnSpc>
              <a:spcBef>
                <a:spcPts val="400"/>
              </a:spcBef>
              <a:spcAft>
                <a:spcPts val="0"/>
              </a:spcAft>
              <a:buClr>
                <a:srgbClr val="404040"/>
              </a:buClr>
              <a:buSzPts val="3200"/>
              <a:buNone/>
            </a:pPr>
            <a:r>
              <a:t/>
            </a:r>
            <a:endParaRPr sz="3200">
              <a:solidFill>
                <a:schemeClr val="dk1"/>
              </a:solidFill>
              <a:latin typeface="Calibri"/>
              <a:ea typeface="Calibri"/>
              <a:cs typeface="Calibri"/>
              <a:sym typeface="Calibri"/>
            </a:endParaRPr>
          </a:p>
          <a:p>
            <a:pPr indent="0" lvl="0" marL="0" rtl="0" algn="l">
              <a:lnSpc>
                <a:spcPct val="90000"/>
              </a:lnSpc>
              <a:spcBef>
                <a:spcPts val="400"/>
              </a:spcBef>
              <a:spcAft>
                <a:spcPts val="0"/>
              </a:spcAft>
              <a:buClr>
                <a:schemeClr val="dk1"/>
              </a:buClr>
              <a:buSzPts val="1100"/>
              <a:buFont typeface="Arial"/>
              <a:buNone/>
            </a:pPr>
            <a:r>
              <a:rPr lang="en-US" sz="3200" u="sng">
                <a:solidFill>
                  <a:schemeClr val="dk1"/>
                </a:solidFill>
                <a:latin typeface="Calibri"/>
                <a:ea typeface="Calibri"/>
                <a:cs typeface="Calibri"/>
                <a:sym typeface="Calibri"/>
              </a:rPr>
              <a:t>Curriculum</a:t>
            </a:r>
            <a:endParaRPr/>
          </a:p>
          <a:p>
            <a:pPr indent="-228600" lvl="0" marL="457200" rtl="0" algn="l">
              <a:lnSpc>
                <a:spcPct val="90000"/>
              </a:lnSpc>
              <a:spcBef>
                <a:spcPts val="0"/>
              </a:spcBef>
              <a:spcAft>
                <a:spcPts val="0"/>
              </a:spcAft>
              <a:buClr>
                <a:schemeClr val="dk1"/>
              </a:buClr>
              <a:buSzPts val="2560"/>
              <a:buChar char="•"/>
            </a:pPr>
            <a:r>
              <a:rPr lang="en-US" sz="3200" u="sng">
                <a:solidFill>
                  <a:schemeClr val="hlink"/>
                </a:solidFill>
                <a:latin typeface="Calibri"/>
                <a:ea typeface="Calibri"/>
                <a:cs typeface="Calibri"/>
                <a:sym typeface="Calibri"/>
                <a:hlinkClick r:id="rId7"/>
              </a:rPr>
              <a:t>ASSIST</a:t>
            </a:r>
            <a:endParaRPr sz="3200" u="sng">
              <a:solidFill>
                <a:schemeClr val="hlink"/>
              </a:solidFill>
              <a:latin typeface="Calibri"/>
              <a:ea typeface="Calibri"/>
              <a:cs typeface="Calibri"/>
              <a:sym typeface="Calibri"/>
            </a:endParaRPr>
          </a:p>
          <a:p>
            <a:pPr indent="-228600" lvl="0" marL="457200" rtl="0" algn="l">
              <a:lnSpc>
                <a:spcPct val="90000"/>
              </a:lnSpc>
              <a:spcBef>
                <a:spcPts val="0"/>
              </a:spcBef>
              <a:spcAft>
                <a:spcPts val="0"/>
              </a:spcAft>
              <a:buClr>
                <a:schemeClr val="dk1"/>
              </a:buClr>
              <a:buSzPts val="2560"/>
              <a:buChar char="•"/>
            </a:pPr>
            <a:r>
              <a:rPr lang="en-US" sz="3200" u="sng">
                <a:solidFill>
                  <a:schemeClr val="hlink"/>
                </a:solidFill>
                <a:latin typeface="Calibri"/>
                <a:ea typeface="Calibri"/>
                <a:cs typeface="Calibri"/>
                <a:sym typeface="Calibri"/>
                <a:hlinkClick r:id="rId8"/>
              </a:rPr>
              <a:t>COCI</a:t>
            </a:r>
            <a:endParaRPr sz="3200" u="sng">
              <a:solidFill>
                <a:schemeClr val="hlink"/>
              </a:solidFill>
              <a:latin typeface="Calibri"/>
              <a:ea typeface="Calibri"/>
              <a:cs typeface="Calibri"/>
              <a:sym typeface="Calibri"/>
            </a:endParaRPr>
          </a:p>
          <a:p>
            <a:pPr indent="0" lvl="0" marL="228600" rtl="0" algn="l">
              <a:lnSpc>
                <a:spcPct val="90000"/>
              </a:lnSpc>
              <a:spcBef>
                <a:spcPts val="0"/>
              </a:spcBef>
              <a:spcAft>
                <a:spcPts val="0"/>
              </a:spcAft>
              <a:buClr>
                <a:schemeClr val="dk1"/>
              </a:buClr>
              <a:buSzPts val="2560"/>
              <a:buNone/>
            </a:pPr>
            <a:r>
              <a:t/>
            </a:r>
            <a:endParaRPr sz="3200" u="sng">
              <a:solidFill>
                <a:schemeClr val="hlink"/>
              </a:solidFill>
              <a:latin typeface="Arimo"/>
              <a:ea typeface="Arimo"/>
              <a:cs typeface="Arimo"/>
              <a:sym typeface="Arimo"/>
            </a:endParaRPr>
          </a:p>
          <a:p>
            <a:pPr indent="0" lvl="0" marL="0" rtl="0" algn="l">
              <a:lnSpc>
                <a:spcPct val="90000"/>
              </a:lnSpc>
              <a:spcBef>
                <a:spcPts val="400"/>
              </a:spcBef>
              <a:spcAft>
                <a:spcPts val="0"/>
              </a:spcAft>
              <a:buClr>
                <a:schemeClr val="dk1"/>
              </a:buClr>
              <a:buSzPts val="1100"/>
              <a:buFont typeface="Arial"/>
              <a:buNone/>
            </a:pPr>
            <a:r>
              <a:rPr lang="en-US" sz="3200" u="sng">
                <a:solidFill>
                  <a:schemeClr val="dk1"/>
                </a:solidFill>
                <a:latin typeface="Calibri"/>
                <a:ea typeface="Calibri"/>
                <a:cs typeface="Calibri"/>
                <a:sym typeface="Calibri"/>
              </a:rPr>
              <a:t>General</a:t>
            </a:r>
            <a:endParaRPr/>
          </a:p>
          <a:p>
            <a:pPr indent="-228600" lvl="0" marL="457200" rtl="0" algn="l">
              <a:lnSpc>
                <a:spcPct val="90000"/>
              </a:lnSpc>
              <a:spcBef>
                <a:spcPts val="0"/>
              </a:spcBef>
              <a:spcAft>
                <a:spcPts val="0"/>
              </a:spcAft>
              <a:buClr>
                <a:schemeClr val="dk1"/>
              </a:buClr>
              <a:buSzPts val="2560"/>
              <a:buChar char="•"/>
            </a:pPr>
            <a:r>
              <a:rPr lang="en-US" sz="3200" u="sng">
                <a:solidFill>
                  <a:schemeClr val="hlink"/>
                </a:solidFill>
                <a:latin typeface="Calibri"/>
                <a:ea typeface="Calibri"/>
                <a:cs typeface="Calibri"/>
                <a:sym typeface="Calibri"/>
                <a:hlinkClick r:id="rId9"/>
              </a:rPr>
              <a:t>Helpful Resources(CCCCO)</a:t>
            </a:r>
            <a:endParaRPr sz="3200" u="sng">
              <a:solidFill>
                <a:schemeClr val="hlink"/>
              </a:solidFill>
              <a:latin typeface="Calibri"/>
              <a:ea typeface="Calibri"/>
              <a:cs typeface="Calibri"/>
              <a:sym typeface="Calibri"/>
            </a:endParaRPr>
          </a:p>
          <a:p>
            <a:pPr indent="-228600" lvl="0" marL="457200" rtl="0" algn="l">
              <a:lnSpc>
                <a:spcPct val="90000"/>
              </a:lnSpc>
              <a:spcBef>
                <a:spcPts val="0"/>
              </a:spcBef>
              <a:spcAft>
                <a:spcPts val="0"/>
              </a:spcAft>
              <a:buClr>
                <a:schemeClr val="dk1"/>
              </a:buClr>
              <a:buSzPts val="2560"/>
              <a:buChar char="•"/>
            </a:pPr>
            <a:r>
              <a:rPr lang="en-US" sz="3200" u="sng">
                <a:solidFill>
                  <a:schemeClr val="hlink"/>
                </a:solidFill>
                <a:latin typeface="Calibri"/>
                <a:ea typeface="Calibri"/>
                <a:cs typeface="Calibri"/>
                <a:sym typeface="Calibri"/>
                <a:hlinkClick r:id="rId10"/>
              </a:rPr>
              <a:t>Labor Market Information</a:t>
            </a:r>
            <a:endParaRPr sz="3200" u="sng">
              <a:solidFill>
                <a:schemeClr val="hlink"/>
              </a:solidFill>
              <a:latin typeface="Calibri"/>
              <a:ea typeface="Calibri"/>
              <a:cs typeface="Calibri"/>
              <a:sym typeface="Calibri"/>
            </a:endParaRPr>
          </a:p>
          <a:p>
            <a:pPr indent="0" lvl="0" marL="228600" rtl="0" algn="l">
              <a:lnSpc>
                <a:spcPct val="90000"/>
              </a:lnSpc>
              <a:spcBef>
                <a:spcPts val="0"/>
              </a:spcBef>
              <a:spcAft>
                <a:spcPts val="0"/>
              </a:spcAft>
              <a:buClr>
                <a:schemeClr val="dk1"/>
              </a:buClr>
              <a:buSzPts val="2560"/>
              <a:buNone/>
            </a:pPr>
            <a:r>
              <a:t/>
            </a:r>
            <a:endParaRPr sz="3200" u="sng">
              <a:solidFill>
                <a:schemeClr val="hlink"/>
              </a:solidFill>
              <a:latin typeface="Arimo"/>
              <a:ea typeface="Arimo"/>
              <a:cs typeface="Arimo"/>
              <a:sym typeface="Arimo"/>
            </a:endParaRPr>
          </a:p>
        </p:txBody>
      </p:sp>
      <p:graphicFrame>
        <p:nvGraphicFramePr>
          <p:cNvPr id="80" name="Google Shape;80;p5"/>
          <p:cNvGraphicFramePr/>
          <p:nvPr/>
        </p:nvGraphicFramePr>
        <p:xfrm>
          <a:off x="5308770" y="1588240"/>
          <a:ext cx="7092951" cy="2343149"/>
        </p:xfrm>
        <a:graphic>
          <a:graphicData uri="http://schemas.openxmlformats.org/presentationml/2006/ole">
            <mc:AlternateContent>
              <mc:Choice Requires="v">
                <p:oleObj r:id="rId11" imgH="2343149" imgW="7092951" progId="Paint.Picture" spid="_x0000_s1">
                  <p:embed/>
                </p:oleObj>
              </mc:Choice>
              <mc:Fallback>
                <p:oleObj r:id="rId12" imgH="2343149" imgW="7092951" progId="Paint.Picture">
                  <p:embed/>
                  <p:pic>
                    <p:nvPicPr>
                      <p:cNvPr id="80" name="Google Shape;80;p5"/>
                      <p:cNvPicPr preferRelativeResize="0"/>
                      <p:nvPr/>
                    </p:nvPicPr>
                    <p:blipFill rotWithShape="1">
                      <a:blip r:embed="rId13">
                        <a:alphaModFix/>
                      </a:blip>
                      <a:srcRect b="0" l="0" r="0" t="0"/>
                      <a:stretch/>
                    </p:blipFill>
                    <p:spPr>
                      <a:xfrm>
                        <a:off x="5308770" y="1588240"/>
                        <a:ext cx="7092951" cy="2343149"/>
                      </a:xfrm>
                      <a:prstGeom prst="rect">
                        <a:avLst/>
                      </a:prstGeom>
                      <a:noFill/>
                      <a:ln>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type="title"/>
          </p:nvPr>
        </p:nvSpPr>
        <p:spPr>
          <a:xfrm>
            <a:off x="227885" y="755971"/>
            <a:ext cx="3583461" cy="189070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None/>
            </a:pPr>
            <a:r>
              <a:rPr lang="en-US" sz="4400">
                <a:solidFill>
                  <a:schemeClr val="accent2"/>
                </a:solidFill>
              </a:rPr>
              <a:t>Required data submissions</a:t>
            </a:r>
            <a:endParaRPr/>
          </a:p>
        </p:txBody>
      </p:sp>
      <p:sp>
        <p:nvSpPr>
          <p:cNvPr id="86" name="Google Shape;86;p6"/>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87" name="Google Shape;87;p6"/>
          <p:cNvPicPr preferRelativeResize="0"/>
          <p:nvPr>
            <p:ph idx="1" type="body"/>
          </p:nvPr>
        </p:nvPicPr>
        <p:blipFill rotWithShape="1">
          <a:blip r:embed="rId3">
            <a:alphaModFix/>
          </a:blip>
          <a:srcRect b="0" l="0" r="0" t="0"/>
          <a:stretch/>
        </p:blipFill>
        <p:spPr>
          <a:xfrm>
            <a:off x="4131638" y="1229360"/>
            <a:ext cx="7186601" cy="46953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type="title"/>
          </p:nvPr>
        </p:nvSpPr>
        <p:spPr>
          <a:xfrm>
            <a:off x="1277650" y="365125"/>
            <a:ext cx="10046043" cy="88455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400"/>
              <a:t>To the CCCCO</a:t>
            </a:r>
            <a:endParaRPr/>
          </a:p>
        </p:txBody>
      </p:sp>
      <p:sp>
        <p:nvSpPr>
          <p:cNvPr id="93" name="Google Shape;93;p7"/>
          <p:cNvSpPr txBox="1"/>
          <p:nvPr>
            <p:ph idx="1" type="body"/>
          </p:nvPr>
        </p:nvSpPr>
        <p:spPr>
          <a:xfrm>
            <a:off x="1402080" y="1645920"/>
            <a:ext cx="9512270" cy="454374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chemeClr val="dk1"/>
                </a:solidFill>
              </a:rPr>
              <a:t>Courses</a:t>
            </a:r>
            <a:endParaRPr/>
          </a:p>
          <a:p>
            <a:pPr indent="-342900" lvl="0" marL="457200" rtl="0" algn="l">
              <a:lnSpc>
                <a:spcPct val="110000"/>
              </a:lnSpc>
              <a:spcBef>
                <a:spcPts val="600"/>
              </a:spcBef>
              <a:spcAft>
                <a:spcPts val="0"/>
              </a:spcAft>
              <a:buClr>
                <a:schemeClr val="dk1"/>
              </a:buClr>
              <a:buSzPts val="1800"/>
              <a:buChar char="●"/>
            </a:pPr>
            <a:r>
              <a:rPr lang="en-US" u="sng">
                <a:solidFill>
                  <a:schemeClr val="dk1"/>
                </a:solidFill>
                <a:hlinkClick r:id="rId3">
                  <a:extLst>
                    <a:ext uri="{A12FA001-AC4F-418D-AE19-62706E023703}">
                      <ahyp:hlinkClr val="tx"/>
                    </a:ext>
                  </a:extLst>
                </a:hlinkClick>
              </a:rPr>
              <a:t>CB Data Elements</a:t>
            </a:r>
            <a:r>
              <a:rPr lang="en-US">
                <a:solidFill>
                  <a:schemeClr val="dk1"/>
                </a:solidFill>
              </a:rPr>
              <a:t> for Course Chaptering</a:t>
            </a:r>
            <a:endParaRPr/>
          </a:p>
          <a:p>
            <a:pPr indent="-342900" lvl="0" marL="457200" rtl="0" algn="l">
              <a:lnSpc>
                <a:spcPct val="110000"/>
              </a:lnSpc>
              <a:spcBef>
                <a:spcPts val="0"/>
              </a:spcBef>
              <a:spcAft>
                <a:spcPts val="0"/>
              </a:spcAft>
              <a:buClr>
                <a:schemeClr val="dk1"/>
              </a:buClr>
              <a:buSzPts val="1800"/>
              <a:buChar char="●"/>
            </a:pPr>
            <a:r>
              <a:rPr lang="en-US" u="sng">
                <a:solidFill>
                  <a:schemeClr val="dk1"/>
                </a:solidFill>
                <a:hlinkClick r:id="rId4">
                  <a:extLst>
                    <a:ext uri="{A12FA001-AC4F-418D-AE19-62706E023703}">
                      <ahyp:hlinkClr val="tx"/>
                    </a:ext>
                  </a:extLst>
                </a:hlinkClick>
              </a:rPr>
              <a:t>Student performance data</a:t>
            </a:r>
            <a:r>
              <a:rPr lang="en-US">
                <a:solidFill>
                  <a:schemeClr val="dk1"/>
                </a:solidFill>
              </a:rPr>
              <a:t> linked to the Course Control Number</a:t>
            </a:r>
            <a:endParaRPr/>
          </a:p>
          <a:p>
            <a:pPr indent="-228600" lvl="0" marL="457200" rtl="0" algn="l">
              <a:lnSpc>
                <a:spcPct val="110000"/>
              </a:lnSpc>
              <a:spcBef>
                <a:spcPts val="0"/>
              </a:spcBef>
              <a:spcAft>
                <a:spcPts val="0"/>
              </a:spcAft>
              <a:buClr>
                <a:srgbClr val="404040"/>
              </a:buClr>
              <a:buSzPts val="1800"/>
              <a:buNone/>
            </a:pPr>
            <a:r>
              <a:t/>
            </a:r>
            <a:endParaRPr>
              <a:solidFill>
                <a:schemeClr val="dk1"/>
              </a:solidFill>
            </a:endParaRPr>
          </a:p>
          <a:p>
            <a:pPr indent="0" lvl="0" marL="0" rtl="0" algn="l">
              <a:lnSpc>
                <a:spcPct val="90000"/>
              </a:lnSpc>
              <a:spcBef>
                <a:spcPts val="1200"/>
              </a:spcBef>
              <a:spcAft>
                <a:spcPts val="0"/>
              </a:spcAft>
              <a:buClr>
                <a:schemeClr val="dk1"/>
              </a:buClr>
              <a:buSzPts val="3200"/>
              <a:buNone/>
            </a:pPr>
            <a:r>
              <a:rPr lang="en-US" sz="3200">
                <a:solidFill>
                  <a:schemeClr val="dk1"/>
                </a:solidFill>
              </a:rPr>
              <a:t>Programs</a:t>
            </a:r>
            <a:endParaRPr/>
          </a:p>
          <a:p>
            <a:pPr indent="-342900" lvl="0" marL="457200" rtl="0" algn="l">
              <a:lnSpc>
                <a:spcPct val="110000"/>
              </a:lnSpc>
              <a:spcBef>
                <a:spcPts val="600"/>
              </a:spcBef>
              <a:spcAft>
                <a:spcPts val="0"/>
              </a:spcAft>
              <a:buClr>
                <a:schemeClr val="dk1"/>
              </a:buClr>
              <a:buSzPts val="1800"/>
              <a:buFont typeface="Arial"/>
              <a:buChar char="●"/>
            </a:pPr>
            <a:r>
              <a:rPr lang="en-US" u="sng">
                <a:solidFill>
                  <a:schemeClr val="dk1"/>
                </a:solidFill>
                <a:hlinkClick r:id="rId5">
                  <a:extLst>
                    <a:ext uri="{A12FA001-AC4F-418D-AE19-62706E023703}">
                      <ahyp:hlinkClr val="tx"/>
                    </a:ext>
                  </a:extLst>
                </a:hlinkClick>
              </a:rPr>
              <a:t>TOP</a:t>
            </a:r>
            <a:r>
              <a:rPr lang="en-US">
                <a:solidFill>
                  <a:schemeClr val="dk1"/>
                </a:solidFill>
              </a:rPr>
              <a:t> and </a:t>
            </a:r>
            <a:r>
              <a:rPr lang="en-US" u="sng">
                <a:solidFill>
                  <a:schemeClr val="dk1"/>
                </a:solidFill>
                <a:hlinkClick r:id="rId6">
                  <a:extLst>
                    <a:ext uri="{A12FA001-AC4F-418D-AE19-62706E023703}">
                      <ahyp:hlinkClr val="tx"/>
                    </a:ext>
                  </a:extLst>
                </a:hlinkClick>
              </a:rPr>
              <a:t>CIP</a:t>
            </a:r>
            <a:r>
              <a:rPr lang="en-US">
                <a:solidFill>
                  <a:schemeClr val="dk1"/>
                </a:solidFill>
              </a:rPr>
              <a:t> Codes when submitted new or revised</a:t>
            </a:r>
            <a:endParaRPr/>
          </a:p>
          <a:p>
            <a:pPr indent="-342900" lvl="0" marL="457200" rtl="0" algn="l">
              <a:lnSpc>
                <a:spcPct val="110000"/>
              </a:lnSpc>
              <a:spcBef>
                <a:spcPts val="0"/>
              </a:spcBef>
              <a:spcAft>
                <a:spcPts val="0"/>
              </a:spcAft>
              <a:buClr>
                <a:schemeClr val="dk1"/>
              </a:buClr>
              <a:buSzPts val="1800"/>
              <a:buFont typeface="Arial"/>
              <a:buChar char="●"/>
            </a:pPr>
            <a:r>
              <a:rPr lang="en-US">
                <a:solidFill>
                  <a:schemeClr val="dk1"/>
                </a:solidFill>
              </a:rPr>
              <a:t>Student Completion of Degrees and Certificates</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94" name="Google Shape;94;p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8"/>
          <p:cNvSpPr txBox="1"/>
          <p:nvPr>
            <p:ph type="title"/>
          </p:nvPr>
        </p:nvSpPr>
        <p:spPr>
          <a:xfrm>
            <a:off x="1277650" y="365125"/>
            <a:ext cx="10046043" cy="864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400"/>
              <a:t>Additional Submissions</a:t>
            </a:r>
            <a:endParaRPr sz="4400"/>
          </a:p>
        </p:txBody>
      </p:sp>
      <p:sp>
        <p:nvSpPr>
          <p:cNvPr id="100" name="Google Shape;100;p8"/>
          <p:cNvSpPr txBox="1"/>
          <p:nvPr>
            <p:ph idx="1" type="body"/>
          </p:nvPr>
        </p:nvSpPr>
        <p:spPr>
          <a:xfrm>
            <a:off x="1277650" y="1391920"/>
            <a:ext cx="10058400" cy="4419600"/>
          </a:xfrm>
          <a:prstGeom prst="rect">
            <a:avLst/>
          </a:prstGeom>
          <a:noFill/>
          <a:ln>
            <a:noFill/>
          </a:ln>
        </p:spPr>
        <p:txBody>
          <a:bodyPr anchorCtr="0" anchor="t" bIns="45700" lIns="91425" spcFirstLastPara="1" rIns="91425" wrap="square" tIns="45700">
            <a:noAutofit/>
          </a:bodyPr>
          <a:lstStyle/>
          <a:p>
            <a:pPr indent="-342900" lvl="0" marL="457200" rtl="0" algn="l">
              <a:lnSpc>
                <a:spcPct val="110000"/>
              </a:lnSpc>
              <a:spcBef>
                <a:spcPts val="0"/>
              </a:spcBef>
              <a:spcAft>
                <a:spcPts val="0"/>
              </a:spcAft>
              <a:buClr>
                <a:schemeClr val="dk1"/>
              </a:buClr>
              <a:buSzPts val="1800"/>
              <a:buChar char="●"/>
            </a:pPr>
            <a:r>
              <a:rPr lang="en-US">
                <a:solidFill>
                  <a:schemeClr val="dk1"/>
                </a:solidFill>
              </a:rPr>
              <a:t>AB 705 Implementation Plans (Math and English/ESL)</a:t>
            </a:r>
            <a:endParaRPr/>
          </a:p>
          <a:p>
            <a:pPr indent="-342900" lvl="0" marL="457200" rtl="0" algn="l">
              <a:lnSpc>
                <a:spcPct val="110000"/>
              </a:lnSpc>
              <a:spcBef>
                <a:spcPts val="0"/>
              </a:spcBef>
              <a:spcAft>
                <a:spcPts val="0"/>
              </a:spcAft>
              <a:buClr>
                <a:schemeClr val="dk1"/>
              </a:buClr>
              <a:buSzPts val="1800"/>
              <a:buChar char="●"/>
            </a:pPr>
            <a:r>
              <a:rPr lang="en-US">
                <a:solidFill>
                  <a:schemeClr val="dk1"/>
                </a:solidFill>
              </a:rPr>
              <a:t>AB 1805 reporting</a:t>
            </a:r>
            <a:endParaRPr/>
          </a:p>
          <a:p>
            <a:pPr indent="-342900" lvl="0" marL="457200" rtl="0" algn="l">
              <a:lnSpc>
                <a:spcPct val="110000"/>
              </a:lnSpc>
              <a:spcBef>
                <a:spcPts val="0"/>
              </a:spcBef>
              <a:spcAft>
                <a:spcPts val="0"/>
              </a:spcAft>
              <a:buClr>
                <a:schemeClr val="dk1"/>
              </a:buClr>
              <a:buSzPts val="1800"/>
              <a:buChar char="●"/>
            </a:pPr>
            <a:r>
              <a:rPr lang="en-US">
                <a:solidFill>
                  <a:schemeClr val="dk1"/>
                </a:solidFill>
              </a:rPr>
              <a:t>AB 705 Improvement Plans</a:t>
            </a:r>
            <a:endParaRPr/>
          </a:p>
          <a:p>
            <a:pPr indent="-342900" lvl="0" marL="457200" rtl="0" algn="l">
              <a:lnSpc>
                <a:spcPct val="110000"/>
              </a:lnSpc>
              <a:spcBef>
                <a:spcPts val="0"/>
              </a:spcBef>
              <a:spcAft>
                <a:spcPts val="0"/>
              </a:spcAft>
              <a:buClr>
                <a:schemeClr val="dk1"/>
              </a:buClr>
              <a:buSzPts val="1800"/>
              <a:buChar char="●"/>
            </a:pPr>
            <a:r>
              <a:rPr lang="en-US">
                <a:solidFill>
                  <a:schemeClr val="dk1"/>
                </a:solidFill>
              </a:rPr>
              <a:t>Student Equity and Achievement Plans</a:t>
            </a:r>
            <a:endParaRPr/>
          </a:p>
          <a:p>
            <a:pPr indent="-342900" lvl="0" marL="457200" rtl="0" algn="l">
              <a:lnSpc>
                <a:spcPct val="110000"/>
              </a:lnSpc>
              <a:spcBef>
                <a:spcPts val="0"/>
              </a:spcBef>
              <a:spcAft>
                <a:spcPts val="0"/>
              </a:spcAft>
              <a:buClr>
                <a:schemeClr val="dk1"/>
              </a:buClr>
              <a:buSzPts val="1800"/>
              <a:buChar char="●"/>
            </a:pPr>
            <a:r>
              <a:rPr lang="en-US">
                <a:solidFill>
                  <a:schemeClr val="dk1"/>
                </a:solidFill>
              </a:rPr>
              <a:t>Guided Pathways Scale of Adoption</a:t>
            </a:r>
            <a:endParaRPr/>
          </a:p>
          <a:p>
            <a:pPr indent="-342900" lvl="0" marL="457200" rtl="0" algn="l">
              <a:lnSpc>
                <a:spcPct val="110000"/>
              </a:lnSpc>
              <a:spcBef>
                <a:spcPts val="0"/>
              </a:spcBef>
              <a:spcAft>
                <a:spcPts val="0"/>
              </a:spcAft>
              <a:buClr>
                <a:schemeClr val="dk1"/>
              </a:buClr>
              <a:buSzPts val="1800"/>
              <a:buChar char="●"/>
            </a:pPr>
            <a:r>
              <a:rPr lang="en-US" u="sng">
                <a:solidFill>
                  <a:schemeClr val="dk1"/>
                </a:solidFill>
                <a:hlinkClick r:id="rId3">
                  <a:extLst>
                    <a:ext uri="{A12FA001-AC4F-418D-AE19-62706E023703}">
                      <ahyp:hlinkClr val="tx"/>
                    </a:ext>
                  </a:extLst>
                </a:hlinkClick>
              </a:rPr>
              <a:t>Career Technical Education Employment Outcomes Survey</a:t>
            </a:r>
            <a:endParaRPr>
              <a:solidFill>
                <a:schemeClr val="dk1"/>
              </a:solidFill>
            </a:endParaRPr>
          </a:p>
          <a:p>
            <a:pPr indent="-342900" lvl="0" marL="457200" rtl="0" algn="l">
              <a:lnSpc>
                <a:spcPct val="110000"/>
              </a:lnSpc>
              <a:spcBef>
                <a:spcPts val="0"/>
              </a:spcBef>
              <a:spcAft>
                <a:spcPts val="0"/>
              </a:spcAft>
              <a:buClr>
                <a:schemeClr val="dk1"/>
              </a:buClr>
              <a:buSzPts val="1800"/>
              <a:buChar char="●"/>
            </a:pPr>
            <a:r>
              <a:rPr lang="en-US">
                <a:solidFill>
                  <a:schemeClr val="dk1"/>
                </a:solidFill>
              </a:rPr>
              <a:t>ACCJC Annual Report</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01" name="Google Shape;101;p8"/>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txBox="1"/>
          <p:nvPr>
            <p:ph type="title"/>
          </p:nvPr>
        </p:nvSpPr>
        <p:spPr>
          <a:xfrm>
            <a:off x="227885" y="1351280"/>
            <a:ext cx="3583461" cy="189070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None/>
            </a:pPr>
            <a:r>
              <a:rPr lang="en-US" sz="4400">
                <a:solidFill>
                  <a:schemeClr val="accent2"/>
                </a:solidFill>
              </a:rPr>
              <a:t>Local Coding and Data Decisions</a:t>
            </a:r>
            <a:endParaRPr sz="4400">
              <a:solidFill>
                <a:schemeClr val="accent2"/>
              </a:solidFill>
            </a:endParaRPr>
          </a:p>
        </p:txBody>
      </p:sp>
      <p:sp>
        <p:nvSpPr>
          <p:cNvPr id="107" name="Google Shape;107;p9"/>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8" name="Google Shape;108;p9"/>
          <p:cNvPicPr preferRelativeResize="0"/>
          <p:nvPr>
            <p:ph idx="1" type="body"/>
          </p:nvPr>
        </p:nvPicPr>
        <p:blipFill rotWithShape="1">
          <a:blip r:embed="rId3">
            <a:alphaModFix/>
          </a:blip>
          <a:srcRect b="0" l="0" r="0" t="0"/>
          <a:stretch/>
        </p:blipFill>
        <p:spPr>
          <a:xfrm>
            <a:off x="4107534" y="1034712"/>
            <a:ext cx="7274810" cy="4788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CI 2022 3 1">
      <a:dk1>
        <a:srgbClr val="703A7D"/>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2022-06-29T17:32:17Z</dcterms:created>
  <dc:creator>Jeff Waller</dc:creator>
</cp:coreProperties>
</file>