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3" r:id="rId4"/>
    <p:sldId id="259" r:id="rId5"/>
    <p:sldId id="261" r:id="rId6"/>
    <p:sldId id="271" r:id="rId7"/>
    <p:sldId id="263" r:id="rId8"/>
    <p:sldId id="262" r:id="rId9"/>
    <p:sldId id="264" r:id="rId10"/>
    <p:sldId id="268" r:id="rId11"/>
    <p:sldId id="265" r:id="rId12"/>
    <p:sldId id="269" r:id="rId13"/>
    <p:sldId id="266" r:id="rId14"/>
    <p:sldId id="267" r:id="rId15"/>
    <p:sldId id="260"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20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87930F2-E317-4DDC-B03F-B8B35BE74C4D}"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E1B35-B256-4325-B299-EB9F8FBEB3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930F2-E317-4DDC-B03F-B8B35BE74C4D}" type="datetimeFigureOut">
              <a:rPr lang="en-US" smtClean="0"/>
              <a:t>05/07/15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E1B35-B256-4325-B299-EB9F8FBEB39F}"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87930F2-E317-4DDC-B03F-B8B35BE74C4D}"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E1B35-B256-4325-B299-EB9F8FBEB39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87930F2-E317-4DDC-B03F-B8B35BE74C4D}"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E1B35-B256-4325-B299-EB9F8FBEB3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87930F2-E317-4DDC-B03F-B8B35BE74C4D}"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E1B35-B256-4325-B299-EB9F8FBEB3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87930F2-E317-4DDC-B03F-B8B35BE74C4D}"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E1B35-B256-4325-B299-EB9F8FBEB39F}"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7930F2-E317-4DDC-B03F-B8B35BE74C4D}"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E1B35-B256-4325-B299-EB9F8FBEB3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87930F2-E317-4DDC-B03F-B8B35BE74C4D}" type="datetimeFigureOut">
              <a:rPr lang="en-US" smtClean="0"/>
              <a:t>05/07/15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E1B35-B256-4325-B299-EB9F8FBEB3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87930F2-E317-4DDC-B03F-B8B35BE74C4D}" type="datetimeFigureOut">
              <a:rPr lang="en-US" smtClean="0"/>
              <a:t>05/07/15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2E1B35-B256-4325-B299-EB9F8FBEB3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7930F2-E317-4DDC-B03F-B8B35BE74C4D}" type="datetimeFigureOut">
              <a:rPr lang="en-US" smtClean="0"/>
              <a:t>05/07/15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2E1B35-B256-4325-B299-EB9F8FBEB3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930F2-E317-4DDC-B03F-B8B35BE74C4D}" type="datetimeFigureOut">
              <a:rPr lang="en-US" smtClean="0"/>
              <a:t>05/07/15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2E1B35-B256-4325-B299-EB9F8FBEB3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930F2-E317-4DDC-B03F-B8B35BE74C4D}" type="datetimeFigureOut">
              <a:rPr lang="en-US" smtClean="0"/>
              <a:t>05/07/15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E1B35-B256-4325-B299-EB9F8FBEB3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87930F2-E317-4DDC-B03F-B8B35BE74C4D}" type="datetimeFigureOut">
              <a:rPr lang="en-US" smtClean="0"/>
              <a:t>05/07/15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A2E1B35-B256-4325-B299-EB9F8FBEB3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avisondolores@foothill.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458200" cy="2544762"/>
          </a:xfrm>
        </p:spPr>
        <p:txBody>
          <a:bodyPr>
            <a:noAutofit/>
          </a:bodyPr>
          <a:lstStyle/>
          <a:p>
            <a:r>
              <a:rPr lang="en-US" sz="5400" dirty="0"/>
              <a:t>Low Unit Certificates and </a:t>
            </a:r>
            <a:br>
              <a:rPr lang="en-US" sz="5400" dirty="0"/>
            </a:br>
            <a:r>
              <a:rPr lang="en-US" sz="5400" dirty="0"/>
              <a:t>Stand Alone Courses</a:t>
            </a:r>
            <a:br>
              <a:rPr lang="en-US" sz="5400" dirty="0"/>
            </a:br>
            <a:endParaRPr lang="en-US" sz="5400" dirty="0"/>
          </a:p>
        </p:txBody>
      </p:sp>
      <p:sp>
        <p:nvSpPr>
          <p:cNvPr id="3" name="Content Placeholder 2"/>
          <p:cNvSpPr>
            <a:spLocks noGrp="1"/>
          </p:cNvSpPr>
          <p:nvPr>
            <p:ph idx="1"/>
          </p:nvPr>
        </p:nvSpPr>
        <p:spPr>
          <a:xfrm>
            <a:off x="762000" y="2743200"/>
            <a:ext cx="8229600" cy="4525963"/>
          </a:xfrm>
        </p:spPr>
        <p:txBody>
          <a:bodyPr>
            <a:normAutofit/>
          </a:bodyPr>
          <a:lstStyle/>
          <a:p>
            <a:pPr>
              <a:buNone/>
            </a:pPr>
            <a:r>
              <a:rPr lang="en-US" dirty="0" err="1" smtClean="0"/>
              <a:t>Jaima</a:t>
            </a:r>
            <a:r>
              <a:rPr lang="en-US" dirty="0" smtClean="0"/>
              <a:t> Bennett, Golden West College</a:t>
            </a:r>
          </a:p>
          <a:p>
            <a:pPr>
              <a:buNone/>
            </a:pPr>
            <a:r>
              <a:rPr lang="en-US" dirty="0" smtClean="0"/>
              <a:t>Golden West College Curriculum Chair</a:t>
            </a:r>
          </a:p>
          <a:p>
            <a:pPr>
              <a:buNone/>
            </a:pPr>
            <a:r>
              <a:rPr lang="en-US" dirty="0"/>
              <a:t>Dolores M. Davison, Foothill </a:t>
            </a:r>
            <a:r>
              <a:rPr lang="en-US" dirty="0" smtClean="0"/>
              <a:t>College</a:t>
            </a:r>
            <a:endParaRPr lang="en-US" dirty="0"/>
          </a:p>
          <a:p>
            <a:pPr>
              <a:buNone/>
            </a:pPr>
            <a:r>
              <a:rPr lang="en-US" dirty="0"/>
              <a:t>Area B Representative, </a:t>
            </a:r>
            <a:r>
              <a:rPr lang="en-US" dirty="0" smtClean="0"/>
              <a:t>ASCCC</a:t>
            </a:r>
          </a:p>
          <a:p>
            <a:pPr>
              <a:buNone/>
            </a:pPr>
            <a:r>
              <a:rPr lang="en-US" dirty="0" smtClean="0"/>
              <a:t>Sofia Ramirez-</a:t>
            </a:r>
            <a:r>
              <a:rPr lang="en-US" smtClean="0"/>
              <a:t>Gelpi, </a:t>
            </a:r>
            <a:r>
              <a:rPr lang="en-US" dirty="0" smtClean="0"/>
              <a:t>Allan Hancock College</a:t>
            </a:r>
          </a:p>
          <a:p>
            <a:pPr>
              <a:buNone/>
            </a:pPr>
            <a:r>
              <a:rPr lang="en-US" dirty="0" smtClean="0"/>
              <a:t>ASCCC Curriculum Committee</a:t>
            </a:r>
            <a:endParaRPr lang="en-US" dirty="0"/>
          </a:p>
          <a:p>
            <a:pPr>
              <a:buNone/>
            </a:pPr>
            <a:endParaRPr lang="en-US" sz="5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Basics</a:t>
            </a:r>
            <a:endParaRPr lang="en-US" dirty="0"/>
          </a:p>
        </p:txBody>
      </p:sp>
      <p:sp>
        <p:nvSpPr>
          <p:cNvPr id="3" name="Content Placeholder 2"/>
          <p:cNvSpPr>
            <a:spLocks noGrp="1"/>
          </p:cNvSpPr>
          <p:nvPr>
            <p:ph idx="1"/>
          </p:nvPr>
        </p:nvSpPr>
        <p:spPr/>
        <p:txBody>
          <a:bodyPr>
            <a:normAutofit fontScale="25000" lnSpcReduction="20000"/>
          </a:bodyPr>
          <a:lstStyle/>
          <a:p>
            <a:r>
              <a:rPr lang="en-US" dirty="0"/>
              <a:t> </a:t>
            </a:r>
            <a:r>
              <a:rPr lang="en-US" sz="5600" dirty="0"/>
              <a:t> </a:t>
            </a:r>
            <a:r>
              <a:rPr lang="en-US" sz="5600" b="1" dirty="0"/>
              <a:t>CB06</a:t>
            </a:r>
            <a:r>
              <a:rPr lang="en-US" sz="5600" dirty="0"/>
              <a:t> </a:t>
            </a:r>
            <a:r>
              <a:rPr lang="en-US" sz="5600" b="1" dirty="0"/>
              <a:t>Course Units Maximum</a:t>
            </a:r>
            <a:r>
              <a:rPr lang="en-US" sz="5600" dirty="0"/>
              <a:t> The maximum number of semester or quarter units of academic credit a student may earn from enrolling in a single section of the course. This number must be greater than or equal to the number entered for CB07.  </a:t>
            </a:r>
            <a:br>
              <a:rPr lang="en-US" sz="5600" dirty="0"/>
            </a:br>
            <a:r>
              <a:rPr lang="en-US" sz="5600" dirty="0"/>
              <a:t>The Chancellor’s Office approves course hours for labs and lectures equating to units based on Carnegie Unit </a:t>
            </a:r>
            <a:r>
              <a:rPr lang="en-US" sz="5600" dirty="0" smtClean="0"/>
              <a:t>Calculations.</a:t>
            </a:r>
          </a:p>
          <a:p>
            <a:r>
              <a:rPr lang="en-US" sz="5600" dirty="0"/>
              <a:t>  </a:t>
            </a:r>
            <a:r>
              <a:rPr lang="en-US" sz="5600" b="1" dirty="0"/>
              <a:t>CB07</a:t>
            </a:r>
            <a:r>
              <a:rPr lang="en-US" sz="5600" dirty="0"/>
              <a:t> </a:t>
            </a:r>
            <a:r>
              <a:rPr lang="en-US" sz="5600" b="1" dirty="0"/>
              <a:t>Course Units Minimum</a:t>
            </a:r>
            <a:r>
              <a:rPr lang="en-US" sz="5600" dirty="0"/>
              <a:t> The minimum number of semester or quarter units of academic credit a student may earn from enrolling in a single section of the course. This number must be less than or equal to the number entered for CB06 and cannot be 0.</a:t>
            </a:r>
            <a:br>
              <a:rPr lang="en-US" sz="5600" dirty="0"/>
            </a:br>
            <a:r>
              <a:rPr lang="en-US" sz="5600" dirty="0"/>
              <a:t>The Chancellor’s Office approves course hours for labs and lectures equating to units based on Carnegie Unit Calculations</a:t>
            </a:r>
            <a:r>
              <a:rPr lang="en-US" sz="5600" dirty="0" smtClean="0"/>
              <a:t>.</a:t>
            </a:r>
          </a:p>
          <a:p>
            <a:r>
              <a:rPr lang="en-US" sz="5600" dirty="0"/>
              <a:t>  </a:t>
            </a:r>
            <a:r>
              <a:rPr lang="en-US" sz="5600" b="1" dirty="0"/>
              <a:t>CB08</a:t>
            </a:r>
            <a:r>
              <a:rPr lang="en-US" sz="5600" dirty="0"/>
              <a:t> </a:t>
            </a:r>
            <a:r>
              <a:rPr lang="en-US" sz="5600" b="1" dirty="0"/>
              <a:t>Basic Skills Status</a:t>
            </a:r>
            <a:r>
              <a:rPr lang="en-US" sz="5600" dirty="0"/>
              <a:t> Ensure that if this element (CB08) is coded as B (a basic skills course), then the Credit Status (CB04) must be C – Not Degree Applicable.  </a:t>
            </a:r>
            <a:endParaRPr lang="en-US" sz="5600" dirty="0" smtClean="0"/>
          </a:p>
          <a:p>
            <a:r>
              <a:rPr lang="en-US" sz="5600" dirty="0" smtClean="0"/>
              <a:t> </a:t>
            </a:r>
            <a:r>
              <a:rPr lang="en-US" sz="5600" b="1" dirty="0"/>
              <a:t>CB09</a:t>
            </a:r>
            <a:r>
              <a:rPr lang="en-US" sz="5600" dirty="0"/>
              <a:t> </a:t>
            </a:r>
            <a:r>
              <a:rPr lang="en-US" sz="5600" b="1" dirty="0"/>
              <a:t>SAM Priority Code</a:t>
            </a:r>
            <a:r>
              <a:rPr lang="en-US" sz="5600" dirty="0"/>
              <a:t> The SAM Priority Code selected must correspond with the TOP code (CB03) selected.</a:t>
            </a:r>
            <a:br>
              <a:rPr lang="en-US" sz="5600" dirty="0"/>
            </a:br>
            <a:r>
              <a:rPr lang="en-US" sz="5600" dirty="0"/>
              <a:t>Note: If a vocational TOP Code is selected (as denoted by an asterisk) then   the SAM Priority Code (CB09) must equal:</a:t>
            </a:r>
            <a:br>
              <a:rPr lang="en-US" sz="5600" dirty="0"/>
            </a:br>
            <a:r>
              <a:rPr lang="en-US" sz="5600" dirty="0"/>
              <a:t>• A (Apprenticeship),  </a:t>
            </a:r>
            <a:br>
              <a:rPr lang="en-US" sz="5600" dirty="0"/>
            </a:br>
            <a:r>
              <a:rPr lang="en-US" sz="5600" dirty="0"/>
              <a:t>• B (Advance Occupational), </a:t>
            </a:r>
            <a:br>
              <a:rPr lang="en-US" sz="5600" dirty="0"/>
            </a:br>
            <a:r>
              <a:rPr lang="en-US" sz="5600" dirty="0"/>
              <a:t>• C (Clearly Occupational), or </a:t>
            </a:r>
            <a:br>
              <a:rPr lang="en-US" sz="5600" dirty="0"/>
            </a:br>
            <a:r>
              <a:rPr lang="en-US" sz="5600" dirty="0"/>
              <a:t>• D (Possibly Occupational) and respectively; </a:t>
            </a:r>
            <a:br>
              <a:rPr lang="en-US" sz="5600" dirty="0"/>
            </a:br>
            <a:r>
              <a:rPr lang="en-US" sz="5600" dirty="0"/>
              <a:t> it cannot equal E (Non-occupational)</a:t>
            </a:r>
            <a:br>
              <a:rPr lang="en-US" sz="5600" dirty="0"/>
            </a:br>
            <a:endParaRPr lang="en-US" sz="5600" dirty="0"/>
          </a:p>
        </p:txBody>
      </p:sp>
    </p:spTree>
    <p:extLst>
      <p:ext uri="{BB962C8B-B14F-4D97-AF65-F5344CB8AC3E}">
        <p14:creationId xmlns:p14="http://schemas.microsoft.com/office/powerpoint/2010/main" val="138291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Still More…</a:t>
            </a:r>
            <a:endParaRPr lang="en-US" dirty="0"/>
          </a:p>
        </p:txBody>
      </p:sp>
      <p:sp>
        <p:nvSpPr>
          <p:cNvPr id="3" name="Content Placeholder 2"/>
          <p:cNvSpPr>
            <a:spLocks noGrp="1"/>
          </p:cNvSpPr>
          <p:nvPr>
            <p:ph idx="1"/>
          </p:nvPr>
        </p:nvSpPr>
        <p:spPr/>
        <p:txBody>
          <a:bodyPr>
            <a:normAutofit fontScale="25000" lnSpcReduction="20000"/>
          </a:bodyPr>
          <a:lstStyle/>
          <a:p>
            <a:r>
              <a:rPr lang="en-US" sz="6400" dirty="0"/>
              <a:t>  </a:t>
            </a:r>
            <a:r>
              <a:rPr lang="en-US" sz="6400" b="1" dirty="0" smtClean="0"/>
              <a:t>CB10</a:t>
            </a:r>
            <a:r>
              <a:rPr lang="en-US" sz="6400" dirty="0" smtClean="0"/>
              <a:t> </a:t>
            </a:r>
            <a:r>
              <a:rPr lang="en-US" sz="6400" b="1" dirty="0"/>
              <a:t>Cooperative Work Experience</a:t>
            </a:r>
            <a:br>
              <a:rPr lang="en-US" sz="6400" b="1" dirty="0"/>
            </a:br>
            <a:r>
              <a:rPr lang="en-US" sz="6400" b="1" i="1" dirty="0"/>
              <a:t>(See separate checklist)</a:t>
            </a:r>
            <a:r>
              <a:rPr lang="en-US" sz="6400" b="1" dirty="0"/>
              <a:t/>
            </a:r>
            <a:br>
              <a:rPr lang="en-US" sz="6400" b="1" dirty="0"/>
            </a:br>
            <a:r>
              <a:rPr lang="en-US" sz="6400" dirty="0"/>
              <a:t>The choices are C (part of a cooperative work experience educational program) or N (not part of a cooperative work experience educational program).  </a:t>
            </a:r>
            <a:endParaRPr lang="en-US" sz="6400" dirty="0" smtClean="0"/>
          </a:p>
          <a:p>
            <a:r>
              <a:rPr lang="en-US" sz="6400" dirty="0" smtClean="0"/>
              <a:t> </a:t>
            </a:r>
            <a:r>
              <a:rPr lang="en-US" sz="6400" b="1" dirty="0"/>
              <a:t>CB13</a:t>
            </a:r>
            <a:r>
              <a:rPr lang="en-US" sz="6400" dirty="0"/>
              <a:t> </a:t>
            </a:r>
            <a:r>
              <a:rPr lang="en-US" sz="6400" b="1" dirty="0"/>
              <a:t>Approved Special Class</a:t>
            </a:r>
            <a:r>
              <a:rPr lang="en-US" sz="6400" dirty="0"/>
              <a:t> Two options are available:</a:t>
            </a:r>
            <a:br>
              <a:rPr lang="en-US" sz="6400" dirty="0"/>
            </a:br>
            <a:r>
              <a:rPr lang="en-US" sz="6400" dirty="0"/>
              <a:t>• S = which is designated as an approved special class for disabled students, or </a:t>
            </a:r>
            <a:br>
              <a:rPr lang="en-US" sz="6400" dirty="0"/>
            </a:br>
            <a:r>
              <a:rPr lang="en-US" sz="6400" dirty="0"/>
              <a:t>• N = which is not a special </a:t>
            </a:r>
            <a:r>
              <a:rPr lang="en-US" sz="6400" dirty="0" smtClean="0"/>
              <a:t>class</a:t>
            </a:r>
          </a:p>
          <a:p>
            <a:r>
              <a:rPr lang="en-US" sz="6400" dirty="0"/>
              <a:t>  </a:t>
            </a:r>
            <a:r>
              <a:rPr lang="en-US" sz="6400" b="1" dirty="0"/>
              <a:t>CB21</a:t>
            </a:r>
            <a:r>
              <a:rPr lang="en-US" sz="6400" dirty="0"/>
              <a:t> </a:t>
            </a:r>
            <a:r>
              <a:rPr lang="en-US" sz="6400" b="1" dirty="0"/>
              <a:t>Prior Transfer Level</a:t>
            </a:r>
            <a:r>
              <a:rPr lang="en-US" sz="6400" dirty="0"/>
              <a:t> The Prior Transfer Level (CB21) must correspond with the Transfer Status (CB05) Transfer Status. </a:t>
            </a:r>
            <a:br>
              <a:rPr lang="en-US" sz="6400" dirty="0"/>
            </a:br>
            <a:r>
              <a:rPr lang="en-US" sz="6400" dirty="0"/>
              <a:t>The options are:</a:t>
            </a:r>
            <a:br>
              <a:rPr lang="en-US" sz="6400" dirty="0"/>
            </a:br>
            <a:r>
              <a:rPr lang="en-US" sz="6400" dirty="0"/>
              <a:t>• Y (Not Applicable), </a:t>
            </a:r>
            <a:br>
              <a:rPr lang="en-US" sz="6400" dirty="0"/>
            </a:br>
            <a:r>
              <a:rPr lang="en-US" sz="6400" dirty="0"/>
              <a:t>• A (One level below transfer),</a:t>
            </a:r>
            <a:br>
              <a:rPr lang="en-US" sz="6400" dirty="0"/>
            </a:br>
            <a:r>
              <a:rPr lang="en-US" sz="6400" dirty="0"/>
              <a:t>• B (Two levels below transfer), </a:t>
            </a:r>
            <a:br>
              <a:rPr lang="en-US" sz="6400" dirty="0"/>
            </a:br>
            <a:r>
              <a:rPr lang="en-US" sz="6400" dirty="0"/>
              <a:t>• C (Three levels below transfer), </a:t>
            </a:r>
            <a:br>
              <a:rPr lang="en-US" sz="6400" dirty="0"/>
            </a:br>
            <a:r>
              <a:rPr lang="en-US" sz="6400" dirty="0"/>
              <a:t>• D (Four levels below transfer), </a:t>
            </a:r>
            <a:br>
              <a:rPr lang="en-US" sz="6400" dirty="0"/>
            </a:br>
            <a:r>
              <a:rPr lang="en-US" sz="6400" dirty="0"/>
              <a:t>• E (Five levels below transfer), </a:t>
            </a:r>
            <a:br>
              <a:rPr lang="en-US" sz="6400" dirty="0"/>
            </a:br>
            <a:r>
              <a:rPr lang="en-US" sz="6400" dirty="0"/>
              <a:t>• F (Six levels below transfer), or</a:t>
            </a:r>
            <a:br>
              <a:rPr lang="en-US" sz="6400" dirty="0"/>
            </a:br>
            <a:r>
              <a:rPr lang="en-US" sz="6400" dirty="0"/>
              <a:t>• G (Seven levels below transfer)</a:t>
            </a:r>
            <a:br>
              <a:rPr lang="en-US" sz="6400" dirty="0"/>
            </a:br>
            <a:r>
              <a:rPr lang="en-US" dirty="0" smtClean="0"/>
              <a:t>  </a:t>
            </a:r>
          </a:p>
          <a:p>
            <a:endParaRPr lang="en-US" dirty="0"/>
          </a:p>
        </p:txBody>
      </p:sp>
    </p:spTree>
    <p:extLst>
      <p:ext uri="{BB962C8B-B14F-4D97-AF65-F5344CB8AC3E}">
        <p14:creationId xmlns:p14="http://schemas.microsoft.com/office/powerpoint/2010/main" val="47904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One…</a:t>
            </a:r>
            <a:endParaRPr lang="en-US" dirty="0"/>
          </a:p>
        </p:txBody>
      </p:sp>
      <p:sp>
        <p:nvSpPr>
          <p:cNvPr id="3" name="Content Placeholder 2"/>
          <p:cNvSpPr>
            <a:spLocks noGrp="1"/>
          </p:cNvSpPr>
          <p:nvPr>
            <p:ph idx="1"/>
          </p:nvPr>
        </p:nvSpPr>
        <p:spPr/>
        <p:txBody>
          <a:bodyPr>
            <a:noAutofit/>
          </a:bodyPr>
          <a:lstStyle/>
          <a:p>
            <a:r>
              <a:rPr lang="en-US" sz="1300" b="1" dirty="0" smtClean="0"/>
              <a:t>CB23</a:t>
            </a:r>
            <a:r>
              <a:rPr lang="en-US" sz="1300" dirty="0" smtClean="0"/>
              <a:t> </a:t>
            </a:r>
            <a:r>
              <a:rPr lang="en-US" sz="1300" b="1" dirty="0"/>
              <a:t>Funding Agency Category</a:t>
            </a:r>
            <a:r>
              <a:rPr lang="en-US" sz="1300" dirty="0"/>
              <a:t> Three options are available:  </a:t>
            </a:r>
            <a:br>
              <a:rPr lang="en-US" sz="1300" dirty="0"/>
            </a:br>
            <a:r>
              <a:rPr lang="en-US" sz="1300" dirty="0"/>
              <a:t>• A (primarily developed using Economic Development funds), </a:t>
            </a:r>
            <a:br>
              <a:rPr lang="en-US" sz="1300" dirty="0"/>
            </a:br>
            <a:r>
              <a:rPr lang="en-US" sz="1300" dirty="0"/>
              <a:t>• B (partially developed using Economic Development Funds, exceeding 40% of total development costs), or </a:t>
            </a:r>
            <a:br>
              <a:rPr lang="en-US" sz="1300" dirty="0"/>
            </a:br>
            <a:r>
              <a:rPr lang="en-US" sz="1300" dirty="0"/>
              <a:t>• Y (not applicable)</a:t>
            </a:r>
            <a:r>
              <a:rPr lang="en-US" sz="1300" dirty="0" smtClean="0"/>
              <a:t>.</a:t>
            </a:r>
          </a:p>
          <a:p>
            <a:r>
              <a:rPr lang="en-US" sz="1300" dirty="0" smtClean="0"/>
              <a:t> </a:t>
            </a:r>
            <a:r>
              <a:rPr lang="en-US" sz="1300" b="1" dirty="0"/>
              <a:t>CB24</a:t>
            </a:r>
            <a:r>
              <a:rPr lang="en-US" sz="1300" dirty="0"/>
              <a:t> </a:t>
            </a:r>
            <a:r>
              <a:rPr lang="en-US" sz="1300" b="1" dirty="0"/>
              <a:t>Course Program Status</a:t>
            </a:r>
            <a:r>
              <a:rPr lang="en-US" sz="1300" dirty="0"/>
              <a:t> Two choices are available:</a:t>
            </a:r>
            <a:br>
              <a:rPr lang="en-US" sz="1300" dirty="0"/>
            </a:br>
            <a:r>
              <a:rPr lang="en-US" sz="1300" dirty="0"/>
              <a:t>1. </a:t>
            </a:r>
            <a:r>
              <a:rPr lang="en-US" sz="1300" dirty="0" smtClean="0"/>
              <a:t>Degree Applicable</a:t>
            </a:r>
            <a:r>
              <a:rPr lang="en-US" sz="1300" dirty="0"/>
              <a:t>; or </a:t>
            </a:r>
            <a:br>
              <a:rPr lang="en-US" sz="1300" dirty="0"/>
            </a:br>
            <a:r>
              <a:rPr lang="en-US" sz="1300" dirty="0"/>
              <a:t>2. </a:t>
            </a:r>
            <a:r>
              <a:rPr lang="en-US" sz="1300"/>
              <a:t>Not </a:t>
            </a:r>
            <a:r>
              <a:rPr lang="en-US" sz="1300" smtClean="0"/>
              <a:t>Degree Applicable </a:t>
            </a:r>
            <a:r>
              <a:rPr lang="en-US" sz="1300" dirty="0"/>
              <a:t>(Stand-Alone</a:t>
            </a:r>
            <a:r>
              <a:rPr lang="en-US" sz="1300" dirty="0" smtClean="0"/>
              <a:t>).</a:t>
            </a:r>
            <a:r>
              <a:rPr lang="en-US" sz="1300" dirty="0"/>
              <a:t/>
            </a:r>
            <a:br>
              <a:rPr lang="en-US" sz="1300" dirty="0"/>
            </a:br>
            <a:r>
              <a:rPr lang="en-US" sz="1300" dirty="0" smtClean="0"/>
              <a:t> Note</a:t>
            </a:r>
            <a:r>
              <a:rPr lang="en-US" sz="1300" dirty="0"/>
              <a:t>: When a credit course is “Not Degree Applicable” (CB04) it is referred to as  “Stand-Alone.”  This term also refers to credit courses that are required for a  certificate of fewer than 18 semester or 27 quarter units that has not been  approved by the Chancellor’s Office as a Certificate of Achievement</a:t>
            </a:r>
            <a:r>
              <a:rPr lang="en-US" sz="1300" dirty="0" smtClean="0"/>
              <a:t>.</a:t>
            </a:r>
            <a:endParaRPr lang="en-US" sz="1300" b="1" dirty="0" smtClean="0"/>
          </a:p>
          <a:p>
            <a:r>
              <a:rPr lang="en-US" sz="1300" dirty="0" smtClean="0"/>
              <a:t> </a:t>
            </a:r>
            <a:r>
              <a:rPr lang="en-US" sz="1300" b="1" dirty="0"/>
              <a:t>District Governing Board Approval Date</a:t>
            </a:r>
            <a:r>
              <a:rPr lang="en-US" sz="1300" dirty="0"/>
              <a:t>     </a:t>
            </a:r>
            <a:r>
              <a:rPr lang="en-US" sz="1300" b="1" dirty="0"/>
              <a:t> </a:t>
            </a:r>
            <a:endParaRPr lang="en-US" sz="1300" b="1" dirty="0" smtClean="0"/>
          </a:p>
          <a:p>
            <a:r>
              <a:rPr lang="en-US" sz="1300" dirty="0" smtClean="0"/>
              <a:t> </a:t>
            </a:r>
            <a:r>
              <a:rPr lang="en-US" sz="1300" b="1" dirty="0"/>
              <a:t>Catalog Description</a:t>
            </a:r>
            <a:r>
              <a:rPr lang="en-US" sz="1300" dirty="0"/>
              <a:t> The Curriculum Inventory Proposal Record Catalog Description entered must be exactly the same as what is in the COR.   </a:t>
            </a:r>
            <a:endParaRPr lang="en-US" sz="1300" dirty="0" smtClean="0"/>
          </a:p>
          <a:p>
            <a:r>
              <a:rPr lang="en-US" sz="1300" b="1" dirty="0"/>
              <a:t> </a:t>
            </a:r>
            <a:r>
              <a:rPr lang="en-US" sz="1300" dirty="0"/>
              <a:t> </a:t>
            </a:r>
            <a:r>
              <a:rPr lang="en-US" sz="1300" b="1" dirty="0"/>
              <a:t>Justification </a:t>
            </a:r>
            <a:r>
              <a:rPr lang="en-US" sz="1300" b="1" i="1" dirty="0"/>
              <a:t>(Only required for </a:t>
            </a:r>
            <a:r>
              <a:rPr lang="en-US" sz="1300" b="1" i="1" dirty="0" err="1"/>
              <a:t>Nonsubstantial</a:t>
            </a:r>
            <a:r>
              <a:rPr lang="en-US" sz="1300" b="1" i="1" dirty="0"/>
              <a:t> changes)</a:t>
            </a:r>
            <a:r>
              <a:rPr lang="en-US" sz="1300" dirty="0"/>
              <a:t> Ensure that the college provides a brief concise description and rationale for the program changes submitted. What changed and why.</a:t>
            </a:r>
            <a:br>
              <a:rPr lang="en-US" sz="1300" dirty="0"/>
            </a:br>
            <a:r>
              <a:rPr lang="en-US" sz="1300" dirty="0"/>
              <a:t>A justification stating “student need” is not sufficient.</a:t>
            </a:r>
            <a:br>
              <a:rPr lang="en-US" sz="1300" dirty="0"/>
            </a:br>
            <a:r>
              <a:rPr lang="en-US" sz="1300" dirty="0"/>
              <a:t>3. Intercollegiate academic or vocational competition</a:t>
            </a:r>
            <a:br>
              <a:rPr lang="en-US" sz="1300" dirty="0"/>
            </a:br>
            <a:endParaRPr lang="en-US" sz="1300" dirty="0"/>
          </a:p>
        </p:txBody>
      </p:sp>
    </p:spTree>
    <p:extLst>
      <p:ext uri="{BB962C8B-B14F-4D97-AF65-F5344CB8AC3E}">
        <p14:creationId xmlns:p14="http://schemas.microsoft.com/office/powerpoint/2010/main" val="4198904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on the </a:t>
            </a:r>
            <a:r>
              <a:rPr lang="en-US" dirty="0" err="1" smtClean="0"/>
              <a:t>CoR</a:t>
            </a:r>
            <a:endParaRPr lang="en-US" dirty="0"/>
          </a:p>
        </p:txBody>
      </p:sp>
      <p:sp>
        <p:nvSpPr>
          <p:cNvPr id="3" name="Content Placeholder 2"/>
          <p:cNvSpPr>
            <a:spLocks noGrp="1"/>
          </p:cNvSpPr>
          <p:nvPr>
            <p:ph idx="1"/>
          </p:nvPr>
        </p:nvSpPr>
        <p:spPr/>
        <p:txBody>
          <a:bodyPr>
            <a:noAutofit/>
          </a:bodyPr>
          <a:lstStyle/>
          <a:p>
            <a:r>
              <a:rPr lang="en-US" sz="1400" dirty="0"/>
              <a:t> </a:t>
            </a:r>
            <a:r>
              <a:rPr lang="en-US" sz="1400" b="1" dirty="0" smtClean="0"/>
              <a:t>1</a:t>
            </a:r>
            <a:r>
              <a:rPr lang="en-US" sz="1400" dirty="0" smtClean="0"/>
              <a:t> </a:t>
            </a:r>
            <a:r>
              <a:rPr lang="en-US" sz="1400" b="1" dirty="0"/>
              <a:t>Unit Value and expected number of contact hours for the course as a whole</a:t>
            </a:r>
            <a:r>
              <a:rPr lang="en-US" sz="1400" dirty="0"/>
              <a:t> Ensure the stated unit value on the COR reflects the unit value entered into the minimum and maximum unit value fields in the Curriculum Inventory Proposal Record. Maximum units should match CB07 and the Minimum unit should match CB06.</a:t>
            </a:r>
            <a:br>
              <a:rPr lang="en-US" sz="1400" dirty="0"/>
            </a:br>
            <a:r>
              <a:rPr lang="en-US" sz="1400" dirty="0"/>
              <a:t>The Chancellor’s Office approves course hours for labs and lectures equating to units based on Carnegie Unit Calculations </a:t>
            </a:r>
            <a:br>
              <a:rPr lang="en-US" sz="1400" dirty="0"/>
            </a:br>
            <a:r>
              <a:rPr lang="en-US" sz="1400" dirty="0"/>
              <a:t>For our purposes, we approve course hours, labs, lecture, and units. The use of TBA and HBA is a method utilized for claiming apportionment that was severely restricted in 2010 (see Legal Advisory 08-02).  Links are located under Resources on the last page.  </a:t>
            </a:r>
            <a:endParaRPr lang="en-US" sz="1400" b="1" dirty="0" smtClean="0"/>
          </a:p>
          <a:p>
            <a:r>
              <a:rPr lang="en-US" sz="1400" dirty="0" smtClean="0"/>
              <a:t> </a:t>
            </a:r>
            <a:r>
              <a:rPr lang="en-US" sz="1400" b="1" dirty="0"/>
              <a:t>2</a:t>
            </a:r>
            <a:r>
              <a:rPr lang="en-US" sz="1400" dirty="0"/>
              <a:t> </a:t>
            </a:r>
            <a:r>
              <a:rPr lang="en-US" sz="1400" b="1" dirty="0"/>
              <a:t>Prerequisites, </a:t>
            </a:r>
            <a:r>
              <a:rPr lang="en-US" sz="1400" b="1" dirty="0" err="1"/>
              <a:t>Corequisites</a:t>
            </a:r>
            <a:r>
              <a:rPr lang="en-US" sz="1400" b="1" dirty="0"/>
              <a:t>, or Advisories</a:t>
            </a:r>
            <a:r>
              <a:rPr lang="en-US" sz="1400" dirty="0"/>
              <a:t> If the prerequisites, </a:t>
            </a:r>
            <a:r>
              <a:rPr lang="en-US" sz="1400" dirty="0" err="1"/>
              <a:t>corequisites</a:t>
            </a:r>
            <a:r>
              <a:rPr lang="en-US" sz="1400" dirty="0"/>
              <a:t>, or advisories are written in the Catalog Description, then they need to be included in the COR. </a:t>
            </a:r>
            <a:r>
              <a:rPr lang="en-US" sz="1400" b="1" dirty="0"/>
              <a:t> </a:t>
            </a:r>
            <a:r>
              <a:rPr lang="en-US" sz="1400" dirty="0"/>
              <a:t> </a:t>
            </a:r>
            <a:endParaRPr lang="en-US" sz="1400" dirty="0" smtClean="0"/>
          </a:p>
          <a:p>
            <a:r>
              <a:rPr lang="en-US" sz="1400" b="1" dirty="0" smtClean="0"/>
              <a:t>3</a:t>
            </a:r>
            <a:r>
              <a:rPr lang="en-US" sz="1400" dirty="0" smtClean="0"/>
              <a:t> </a:t>
            </a:r>
            <a:r>
              <a:rPr lang="en-US" sz="1400" b="1" dirty="0"/>
              <a:t>Catalog Description</a:t>
            </a:r>
            <a:r>
              <a:rPr lang="en-US" sz="1400" dirty="0"/>
              <a:t> Catalog description in the COR must match exactly the description on the Curriculum Inventory Proposal Record. </a:t>
            </a:r>
            <a:r>
              <a:rPr lang="en-US" sz="1400" b="1" dirty="0"/>
              <a:t> </a:t>
            </a:r>
            <a:endParaRPr lang="en-US" sz="1400" b="1" dirty="0" smtClean="0"/>
          </a:p>
          <a:p>
            <a:r>
              <a:rPr lang="en-US" sz="1400" dirty="0" smtClean="0"/>
              <a:t> </a:t>
            </a:r>
            <a:r>
              <a:rPr lang="en-US" sz="1400" b="1" dirty="0"/>
              <a:t>4</a:t>
            </a:r>
            <a:r>
              <a:rPr lang="en-US" sz="1400" dirty="0"/>
              <a:t> </a:t>
            </a:r>
            <a:r>
              <a:rPr lang="en-US" sz="1400" b="1" dirty="0"/>
              <a:t>Objectives</a:t>
            </a:r>
            <a:r>
              <a:rPr lang="en-US" sz="1400" dirty="0"/>
              <a:t> Objectives should be stated in terms of what students will be able to do.  They should be outlined clearly, concisely and completely using verbs to show active learning. </a:t>
            </a:r>
            <a:r>
              <a:rPr lang="en-US" sz="1400" b="1" dirty="0"/>
              <a:t> </a:t>
            </a:r>
            <a:r>
              <a:rPr lang="en-US" sz="1400" dirty="0"/>
              <a:t> </a:t>
            </a:r>
            <a:endParaRPr lang="en-US" sz="1400" dirty="0" smtClean="0"/>
          </a:p>
        </p:txBody>
      </p:sp>
    </p:spTree>
    <p:extLst>
      <p:ext uri="{BB962C8B-B14F-4D97-AF65-F5344CB8AC3E}">
        <p14:creationId xmlns:p14="http://schemas.microsoft.com/office/powerpoint/2010/main" val="2047693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t>
            </a:r>
            <a:r>
              <a:rPr lang="en-US" dirty="0" err="1" smtClean="0"/>
              <a:t>CoR</a:t>
            </a:r>
            <a:endParaRPr lang="en-US" dirty="0"/>
          </a:p>
        </p:txBody>
      </p:sp>
      <p:sp>
        <p:nvSpPr>
          <p:cNvPr id="3" name="Content Placeholder 2"/>
          <p:cNvSpPr>
            <a:spLocks noGrp="1"/>
          </p:cNvSpPr>
          <p:nvPr>
            <p:ph idx="1"/>
          </p:nvPr>
        </p:nvSpPr>
        <p:spPr/>
        <p:txBody>
          <a:bodyPr>
            <a:noAutofit/>
          </a:bodyPr>
          <a:lstStyle/>
          <a:p>
            <a:r>
              <a:rPr lang="en-US" sz="1600" b="1" dirty="0"/>
              <a:t>5</a:t>
            </a:r>
            <a:r>
              <a:rPr lang="en-US" sz="1600" dirty="0"/>
              <a:t> </a:t>
            </a:r>
            <a:r>
              <a:rPr lang="en-US" sz="1600" b="1" dirty="0"/>
              <a:t>Content in terms of a specific body of knowledge</a:t>
            </a:r>
            <a:r>
              <a:rPr lang="en-US" sz="1600" dirty="0"/>
              <a:t> The content element contains a complete list of topics to be taught in the course. </a:t>
            </a:r>
            <a:r>
              <a:rPr lang="en-US" sz="1600" b="1" dirty="0"/>
              <a:t> </a:t>
            </a:r>
            <a:endParaRPr lang="en-US" sz="1600" b="1" dirty="0" smtClean="0"/>
          </a:p>
          <a:p>
            <a:r>
              <a:rPr lang="en-US" sz="1600" dirty="0" smtClean="0"/>
              <a:t> </a:t>
            </a:r>
            <a:r>
              <a:rPr lang="en-US" sz="1600" b="1" dirty="0"/>
              <a:t>6</a:t>
            </a:r>
            <a:r>
              <a:rPr lang="en-US" sz="1600" dirty="0"/>
              <a:t> </a:t>
            </a:r>
            <a:r>
              <a:rPr lang="en-US" sz="1600" b="1" dirty="0"/>
              <a:t>Assignments</a:t>
            </a:r>
            <a:r>
              <a:rPr lang="en-US" sz="1600" dirty="0"/>
              <a:t> Ensure the college provides example of assignments (reading and writing) and/or activities.  Out-of-class work is optional.  </a:t>
            </a:r>
            <a:endParaRPr lang="en-US" sz="1600" dirty="0" smtClean="0"/>
          </a:p>
          <a:p>
            <a:r>
              <a:rPr lang="en-US" sz="1600" dirty="0" smtClean="0"/>
              <a:t> </a:t>
            </a:r>
            <a:r>
              <a:rPr lang="en-US" sz="1600" b="1" dirty="0"/>
              <a:t>7</a:t>
            </a:r>
            <a:r>
              <a:rPr lang="en-US" sz="1600" dirty="0"/>
              <a:t> </a:t>
            </a:r>
            <a:r>
              <a:rPr lang="en-US" sz="1600" b="1" dirty="0"/>
              <a:t>Methods of Instruction</a:t>
            </a:r>
            <a:r>
              <a:rPr lang="en-US" sz="1600" dirty="0"/>
              <a:t> Ensure that the COR identifies methods of instruction, such as lecture, lab, or it could be a combination of both.    </a:t>
            </a:r>
            <a:endParaRPr lang="en-US" sz="1600" dirty="0" smtClean="0"/>
          </a:p>
          <a:p>
            <a:r>
              <a:rPr lang="en-US" sz="1600" b="1" dirty="0" smtClean="0"/>
              <a:t>8</a:t>
            </a:r>
            <a:r>
              <a:rPr lang="en-US" sz="1600" dirty="0" smtClean="0"/>
              <a:t> </a:t>
            </a:r>
            <a:r>
              <a:rPr lang="en-US" sz="1600" b="1" dirty="0"/>
              <a:t>Methods of Evaluation</a:t>
            </a:r>
            <a:r>
              <a:rPr lang="en-US" sz="1600" dirty="0"/>
              <a:t> In addition to graded assignments, the COR should describe the basis for grading and evaluations, and relate the methods of evaluation to skills and abilities in objectives.  </a:t>
            </a:r>
            <a:endParaRPr lang="en-US" sz="1600" dirty="0" smtClean="0"/>
          </a:p>
          <a:p>
            <a:r>
              <a:rPr lang="en-US" sz="1600" dirty="0" smtClean="0"/>
              <a:t> </a:t>
            </a:r>
            <a:r>
              <a:rPr lang="en-US" sz="1600" b="1" dirty="0"/>
              <a:t>9</a:t>
            </a:r>
            <a:r>
              <a:rPr lang="en-US" sz="1600" dirty="0"/>
              <a:t> </a:t>
            </a:r>
            <a:r>
              <a:rPr lang="en-US" sz="1600" b="1" dirty="0"/>
              <a:t>Course Repetition         </a:t>
            </a:r>
            <a:r>
              <a:rPr lang="en-US" sz="1600" b="1" i="1" dirty="0"/>
              <a:t>Is the course one that is properly designated as repeatable pursuant to Title 5, section 55041?</a:t>
            </a:r>
            <a:r>
              <a:rPr lang="en-US" sz="1600" dirty="0"/>
              <a:t> Following are the three types of courses that a district policy may designate as repeatable:</a:t>
            </a:r>
            <a:br>
              <a:rPr lang="en-US" sz="1600" dirty="0"/>
            </a:br>
            <a:r>
              <a:rPr lang="en-US" sz="1600" dirty="0"/>
              <a:t>1. Courses for which repetition is necessary to meet the major requirements of CSU or UC for completion of a bachelor’s degree</a:t>
            </a:r>
            <a:br>
              <a:rPr lang="en-US" sz="1600" dirty="0"/>
            </a:br>
            <a:r>
              <a:rPr lang="en-US" sz="1600" dirty="0"/>
              <a:t>2. Intercollegiate Athletics</a:t>
            </a:r>
            <a:br>
              <a:rPr lang="en-US" sz="1600" dirty="0"/>
            </a:br>
            <a:endParaRPr lang="en-US" sz="1600" dirty="0"/>
          </a:p>
        </p:txBody>
      </p:sp>
    </p:spTree>
    <p:extLst>
      <p:ext uri="{BB962C8B-B14F-4D97-AF65-F5344CB8AC3E}">
        <p14:creationId xmlns:p14="http://schemas.microsoft.com/office/powerpoint/2010/main" val="4244513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Unit Certificates</a:t>
            </a:r>
            <a:endParaRPr lang="en-US" dirty="0"/>
          </a:p>
        </p:txBody>
      </p:sp>
      <p:sp>
        <p:nvSpPr>
          <p:cNvPr id="3" name="Content Placeholder 2"/>
          <p:cNvSpPr>
            <a:spLocks noGrp="1"/>
          </p:cNvSpPr>
          <p:nvPr>
            <p:ph idx="1"/>
          </p:nvPr>
        </p:nvSpPr>
        <p:spPr/>
        <p:txBody>
          <a:bodyPr/>
          <a:lstStyle/>
          <a:p>
            <a:r>
              <a:rPr lang="en-US" dirty="0" smtClean="0"/>
              <a:t>Uses</a:t>
            </a:r>
          </a:p>
          <a:p>
            <a:r>
              <a:rPr lang="en-US" dirty="0" smtClean="0"/>
              <a:t>Titles</a:t>
            </a:r>
          </a:p>
          <a:p>
            <a:r>
              <a:rPr lang="en-US" dirty="0" smtClean="0"/>
              <a:t>Limitations</a:t>
            </a:r>
          </a:p>
          <a:p>
            <a:pPr lvl="1"/>
            <a:r>
              <a:rPr lang="en-US" dirty="0" smtClean="0"/>
              <a:t>Credit courses only</a:t>
            </a:r>
          </a:p>
          <a:p>
            <a:pPr lvl="1"/>
            <a:r>
              <a:rPr lang="en-US" dirty="0" smtClean="0"/>
              <a:t>CO approval not required</a:t>
            </a:r>
          </a:p>
          <a:p>
            <a:pPr lvl="1"/>
            <a:r>
              <a:rPr lang="en-US" dirty="0" smtClean="0"/>
              <a:t>Not </a:t>
            </a:r>
            <a:r>
              <a:rPr lang="en-US" dirty="0" err="1" smtClean="0"/>
              <a:t>transcriptable</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ASCCC Resolutions</a:t>
            </a:r>
            <a:endParaRPr lang="en-US" dirty="0"/>
          </a:p>
        </p:txBody>
      </p:sp>
      <p:sp>
        <p:nvSpPr>
          <p:cNvPr id="3" name="Content Placeholder 2"/>
          <p:cNvSpPr>
            <a:spLocks noGrp="1"/>
          </p:cNvSpPr>
          <p:nvPr>
            <p:ph idx="1"/>
          </p:nvPr>
        </p:nvSpPr>
        <p:spPr/>
        <p:txBody>
          <a:bodyPr/>
          <a:lstStyle/>
          <a:p>
            <a:pPr marL="349250" lvl="1" indent="0">
              <a:buNone/>
            </a:pPr>
            <a:r>
              <a:rPr lang="en-US" dirty="0" smtClean="0"/>
              <a:t>9.02 (F14)  Reporting Data on Low Unit Certificates</a:t>
            </a:r>
          </a:p>
          <a:p>
            <a:pPr marL="349250" lvl="1" indent="0">
              <a:buNone/>
            </a:pPr>
            <a:endParaRPr lang="en-US" dirty="0" smtClean="0"/>
          </a:p>
          <a:p>
            <a:pPr lvl="1"/>
            <a:r>
              <a:rPr lang="en-US" dirty="0" smtClean="0"/>
              <a:t>Resolved</a:t>
            </a:r>
            <a:r>
              <a:rPr lang="en-US" dirty="0"/>
              <a:t>, That the Academic Senate for California Community Colleges encourage colleges to report optional data for all certificate awards, including certificates of less than 12 units, to more comprehensively and accurately demonstrate student success in California’s community colleges.</a:t>
            </a:r>
          </a:p>
          <a:p>
            <a:endParaRPr lang="en-US" dirty="0"/>
          </a:p>
        </p:txBody>
      </p:sp>
    </p:spTree>
    <p:extLst>
      <p:ext uri="{BB962C8B-B14F-4D97-AF65-F5344CB8AC3E}">
        <p14:creationId xmlns:p14="http://schemas.microsoft.com/office/powerpoint/2010/main" val="4276381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Thank you!</a:t>
            </a:r>
          </a:p>
          <a:p>
            <a:endParaRPr lang="en-US" dirty="0"/>
          </a:p>
          <a:p>
            <a:r>
              <a:rPr lang="en-US" dirty="0" err="1" smtClean="0"/>
              <a:t>Jaima</a:t>
            </a:r>
            <a:r>
              <a:rPr lang="en-US" dirty="0"/>
              <a:t> Bennett</a:t>
            </a:r>
            <a:r>
              <a:rPr lang="en-US" dirty="0" smtClean="0"/>
              <a:t>: </a:t>
            </a:r>
            <a:r>
              <a:rPr lang="en-US" dirty="0" err="1" smtClean="0"/>
              <a:t>jbennett</a:t>
            </a:r>
            <a:r>
              <a:rPr lang="en-US" dirty="0" err="1"/>
              <a:t>@gwc.cccd.edu</a:t>
            </a:r>
            <a:endParaRPr lang="en-US" dirty="0" smtClean="0"/>
          </a:p>
          <a:p>
            <a:r>
              <a:rPr lang="en-US" dirty="0" smtClean="0"/>
              <a:t>Dolores Davison:  </a:t>
            </a:r>
            <a:r>
              <a:rPr lang="en-US" dirty="0" smtClean="0">
                <a:hlinkClick r:id="rId2"/>
              </a:rPr>
              <a:t>davisondolores@</a:t>
            </a:r>
            <a:r>
              <a:rPr lang="en-US" dirty="0" smtClean="0">
                <a:hlinkClick r:id="rId2"/>
              </a:rPr>
              <a:t>foothill.edu</a:t>
            </a:r>
            <a:endParaRPr lang="en-US" dirty="0" smtClean="0"/>
          </a:p>
          <a:p>
            <a:r>
              <a:rPr lang="en-US" dirty="0" smtClean="0"/>
              <a:t>Sofia Ramirez-</a:t>
            </a:r>
            <a:r>
              <a:rPr lang="en-US" dirty="0" err="1" smtClean="0"/>
              <a:t>Gelpi</a:t>
            </a:r>
            <a:r>
              <a:rPr lang="en-US" dirty="0"/>
              <a:t>:  </a:t>
            </a:r>
            <a:r>
              <a:rPr lang="en-US" dirty="0" err="1"/>
              <a:t>sgelpi@hancockcollege.edu</a:t>
            </a:r>
            <a:r>
              <a:rPr lang="en-US"/>
              <a:t> </a:t>
            </a:r>
            <a:endParaRPr lang="en-US" dirty="0"/>
          </a:p>
        </p:txBody>
      </p:sp>
    </p:spTree>
    <p:extLst>
      <p:ext uri="{BB962C8B-B14F-4D97-AF65-F5344CB8AC3E}">
        <p14:creationId xmlns:p14="http://schemas.microsoft.com/office/powerpoint/2010/main" val="68200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42" name="Picture 18" descr="C:\Users\Jaima\AppData\Local\Microsoft\Windows\Temporary Internet Files\Content.IE5\FBDR5NZ9\311974_medium[1].jpg"/>
          <p:cNvPicPr>
            <a:picLocks noGrp="1" noChangeAspect="1" noChangeArrowheads="1"/>
          </p:cNvPicPr>
          <p:nvPr>
            <p:ph idx="1"/>
          </p:nvPr>
        </p:nvPicPr>
        <p:blipFill>
          <a:blip r:embed="rId2" cstate="print"/>
          <a:srcRect/>
          <a:stretch>
            <a:fillRect/>
          </a:stretch>
        </p:blipFill>
        <p:spPr bwMode="auto">
          <a:xfrm>
            <a:off x="1066800" y="1905000"/>
            <a:ext cx="6858000" cy="37338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We Know About This Stand Alone…</a:t>
            </a:r>
            <a:endParaRPr lang="en-US" dirty="0"/>
          </a:p>
        </p:txBody>
      </p:sp>
      <p:pic>
        <p:nvPicPr>
          <p:cNvPr id="7" name="Content Placeholder 6" descr="Bumper"/>
          <p:cNvPicPr>
            <a:picLocks noGrp="1" noChangeAspect="1"/>
          </p:cNvPicPr>
          <p:nvPr>
            <p:ph idx="1"/>
          </p:nvPr>
        </p:nvPicPr>
        <p:blipFill>
          <a:blip r:embed="rId2">
            <a:extLst>
              <a:ext uri="{28A0092B-C50C-407E-A947-70E740481C1C}">
                <a14:useLocalDpi xmlns:a14="http://schemas.microsoft.com/office/drawing/2010/main" val="0"/>
              </a:ext>
            </a:extLst>
          </a:blip>
          <a:srcRect t="22996" b="22996"/>
          <a:stretch>
            <a:fillRect/>
          </a:stretch>
        </p:blipFill>
        <p:spPr/>
      </p:pic>
    </p:spTree>
    <p:extLst>
      <p:ext uri="{BB962C8B-B14F-4D97-AF65-F5344CB8AC3E}">
        <p14:creationId xmlns:p14="http://schemas.microsoft.com/office/powerpoint/2010/main" val="1103097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 Alone Classes</a:t>
            </a:r>
            <a:endParaRPr lang="en-US" dirty="0"/>
          </a:p>
        </p:txBody>
      </p:sp>
      <p:sp>
        <p:nvSpPr>
          <p:cNvPr id="3" name="Content Placeholder 2"/>
          <p:cNvSpPr>
            <a:spLocks noGrp="1"/>
          </p:cNvSpPr>
          <p:nvPr>
            <p:ph idx="1"/>
          </p:nvPr>
        </p:nvSpPr>
        <p:spPr/>
        <p:txBody>
          <a:bodyPr>
            <a:noAutofit/>
          </a:bodyPr>
          <a:lstStyle/>
          <a:p>
            <a:r>
              <a:rPr lang="en-US" sz="3200" dirty="0" smtClean="0"/>
              <a:t>What stand-alone courses are NOT:</a:t>
            </a:r>
          </a:p>
          <a:p>
            <a:r>
              <a:rPr lang="en-US" sz="1800" dirty="0"/>
              <a:t>N</a:t>
            </a:r>
            <a:r>
              <a:rPr lang="en-US" sz="1800" dirty="0" smtClean="0"/>
              <a:t>oncredit </a:t>
            </a:r>
            <a:r>
              <a:rPr lang="en-US" sz="1800" dirty="0"/>
              <a:t>courses </a:t>
            </a:r>
          </a:p>
          <a:p>
            <a:r>
              <a:rPr lang="en-US" sz="1800" dirty="0" smtClean="0"/>
              <a:t>Community </a:t>
            </a:r>
            <a:r>
              <a:rPr lang="en-US" sz="1800" dirty="0"/>
              <a:t>Service courses</a:t>
            </a:r>
          </a:p>
          <a:p>
            <a:r>
              <a:rPr lang="en-US" sz="1800" dirty="0" smtClean="0"/>
              <a:t>Credit </a:t>
            </a:r>
            <a:r>
              <a:rPr lang="en-US" sz="1800" dirty="0"/>
              <a:t>courses that are part of any educational </a:t>
            </a:r>
            <a:r>
              <a:rPr lang="en-US" sz="1800" dirty="0" smtClean="0"/>
              <a:t>program </a:t>
            </a:r>
            <a:r>
              <a:rPr lang="en-US" sz="1800" dirty="0"/>
              <a:t>approved by the Chancellor’s </a:t>
            </a:r>
            <a:r>
              <a:rPr lang="en-US" sz="1800" dirty="0" smtClean="0"/>
              <a:t>Office</a:t>
            </a:r>
            <a:endParaRPr lang="en-US" sz="1800" dirty="0"/>
          </a:p>
          <a:p>
            <a:pPr lvl="1"/>
            <a:r>
              <a:rPr lang="en-US" sz="1600" dirty="0" smtClean="0"/>
              <a:t>Degree </a:t>
            </a:r>
            <a:r>
              <a:rPr lang="en-US" sz="1600" dirty="0"/>
              <a:t>major or area of </a:t>
            </a:r>
            <a:r>
              <a:rPr lang="en-US" sz="1600" dirty="0" smtClean="0"/>
              <a:t>emphasis</a:t>
            </a:r>
            <a:endParaRPr lang="en-US" sz="1600" dirty="0"/>
          </a:p>
          <a:p>
            <a:pPr lvl="1"/>
            <a:r>
              <a:rPr lang="en-US" sz="1800" dirty="0" smtClean="0"/>
              <a:t>Local </a:t>
            </a:r>
            <a:r>
              <a:rPr lang="en-US" sz="1800" dirty="0"/>
              <a:t>general education </a:t>
            </a:r>
            <a:r>
              <a:rPr lang="en-US" sz="1800" dirty="0" smtClean="0"/>
              <a:t>requirements</a:t>
            </a:r>
            <a:endParaRPr lang="en-US" sz="1800" dirty="0"/>
          </a:p>
          <a:p>
            <a:pPr lvl="1"/>
            <a:r>
              <a:rPr lang="en-US" sz="1800" dirty="0" smtClean="0"/>
              <a:t>Certificate </a:t>
            </a:r>
            <a:r>
              <a:rPr lang="en-US" sz="1800" dirty="0"/>
              <a:t>of Achievement with 18 or more </a:t>
            </a:r>
            <a:r>
              <a:rPr lang="en-US" sz="1800" dirty="0" smtClean="0"/>
              <a:t>semester units </a:t>
            </a:r>
            <a:r>
              <a:rPr lang="en-US" sz="1800" dirty="0"/>
              <a:t>(27 or more quarter </a:t>
            </a:r>
            <a:r>
              <a:rPr lang="en-US" sz="1800" dirty="0" smtClean="0"/>
              <a:t>units)</a:t>
            </a:r>
            <a:endParaRPr lang="en-US" sz="1800" dirty="0"/>
          </a:p>
          <a:p>
            <a:pPr lvl="1"/>
            <a:r>
              <a:rPr lang="en-US" sz="1800" dirty="0" smtClean="0"/>
              <a:t>Certificate </a:t>
            </a:r>
            <a:r>
              <a:rPr lang="en-US" sz="1800" dirty="0"/>
              <a:t>of Achievement with 12 to fewer than </a:t>
            </a:r>
            <a:r>
              <a:rPr lang="en-US" sz="1800" dirty="0" smtClean="0"/>
              <a:t>18 semester </a:t>
            </a:r>
            <a:r>
              <a:rPr lang="en-US" sz="1800" dirty="0"/>
              <a:t>units </a:t>
            </a:r>
            <a:r>
              <a:rPr lang="en-US" sz="1800" dirty="0" smtClean="0"/>
              <a:t>(18 to fewer than 27 </a:t>
            </a:r>
            <a:r>
              <a:rPr lang="en-US" sz="1800" dirty="0"/>
              <a:t>quarter </a:t>
            </a:r>
            <a:r>
              <a:rPr lang="en-US" sz="1800" dirty="0" smtClean="0"/>
              <a:t>units)</a:t>
            </a:r>
          </a:p>
        </p:txBody>
      </p:sp>
      <p:sp>
        <p:nvSpPr>
          <p:cNvPr id="4" name="Rectangle 3"/>
          <p:cNvSpPr/>
          <p:nvPr/>
        </p:nvSpPr>
        <p:spPr>
          <a:xfrm>
            <a:off x="2590800" y="4343400"/>
            <a:ext cx="4572000" cy="1200329"/>
          </a:xfrm>
          <a:prstGeom prst="rect">
            <a:avLst/>
          </a:prstGeom>
        </p:spPr>
        <p:txBody>
          <a:bodyPr>
            <a:spAutoFit/>
          </a:bodyPr>
          <a:lstStyle/>
          <a:p>
            <a:r>
              <a:rPr lang="en-US" dirty="0" smtClean="0"/>
              <a:t/>
            </a:r>
            <a:br>
              <a:rPr lang="en-US" dirty="0" smtClean="0"/>
            </a:br>
            <a:endParaRPr lang="en-US" dirty="0" smtClean="0"/>
          </a:p>
          <a:p>
            <a:r>
              <a:rPr lang="en-US" dirty="0" smtClean="0"/>
              <a:t/>
            </a:r>
            <a:br>
              <a:rPr lang="en-US" dirty="0" smtClean="0"/>
            </a:b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Ancient approvals</a:t>
            </a:r>
          </a:p>
          <a:p>
            <a:r>
              <a:rPr lang="en-US" dirty="0" smtClean="0"/>
              <a:t>Stand alone approval at the colleges </a:t>
            </a:r>
          </a:p>
          <a:p>
            <a:pPr lvl="1"/>
            <a:r>
              <a:rPr lang="en-US" dirty="0" smtClean="0"/>
              <a:t>Granted by AB 1943 (Nava 2006) and later extended by a year</a:t>
            </a:r>
          </a:p>
          <a:p>
            <a:pPr lvl="1"/>
            <a:r>
              <a:rPr lang="en-US" dirty="0" smtClean="0"/>
              <a:t>Required colleges to provide stand alone training to those who would be approving those courses</a:t>
            </a:r>
          </a:p>
          <a:p>
            <a:pPr lvl="1"/>
            <a:r>
              <a:rPr lang="en-US" dirty="0" err="1" smtClean="0"/>
              <a:t>Sunsetted</a:t>
            </a:r>
            <a:r>
              <a:rPr lang="en-US" dirty="0" smtClean="0"/>
              <a:t> on December 31, 2013, and approval returned to the CCCCO</a:t>
            </a:r>
          </a:p>
          <a:p>
            <a:r>
              <a:rPr lang="en-US" dirty="0" smtClean="0"/>
              <a:t>Current situation</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An Issue?</a:t>
            </a:r>
            <a:endParaRPr lang="en-US" dirty="0"/>
          </a:p>
        </p:txBody>
      </p:sp>
      <p:sp>
        <p:nvSpPr>
          <p:cNvPr id="3" name="Content Placeholder 2"/>
          <p:cNvSpPr>
            <a:spLocks noGrp="1"/>
          </p:cNvSpPr>
          <p:nvPr>
            <p:ph idx="1"/>
          </p:nvPr>
        </p:nvSpPr>
        <p:spPr/>
        <p:txBody>
          <a:bodyPr/>
          <a:lstStyle/>
          <a:p>
            <a:r>
              <a:rPr lang="en-US" dirty="0"/>
              <a:t>Examples</a:t>
            </a:r>
          </a:p>
          <a:p>
            <a:r>
              <a:rPr lang="en-US" dirty="0"/>
              <a:t>Problems</a:t>
            </a:r>
          </a:p>
          <a:p>
            <a:endParaRPr lang="en-US" dirty="0"/>
          </a:p>
        </p:txBody>
      </p:sp>
    </p:spTree>
    <p:extLst>
      <p:ext uri="{BB962C8B-B14F-4D97-AF65-F5344CB8AC3E}">
        <p14:creationId xmlns:p14="http://schemas.microsoft.com/office/powerpoint/2010/main" val="349566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ASCCC Resolutions	</a:t>
            </a:r>
            <a:endParaRPr lang="en-US" dirty="0"/>
          </a:p>
        </p:txBody>
      </p:sp>
      <p:sp>
        <p:nvSpPr>
          <p:cNvPr id="3" name="Content Placeholder 2"/>
          <p:cNvSpPr>
            <a:spLocks noGrp="1"/>
          </p:cNvSpPr>
          <p:nvPr>
            <p:ph idx="1"/>
          </p:nvPr>
        </p:nvSpPr>
        <p:spPr/>
        <p:txBody>
          <a:bodyPr>
            <a:normAutofit fontScale="92500"/>
          </a:bodyPr>
          <a:lstStyle/>
          <a:p>
            <a:r>
              <a:rPr lang="en-US" dirty="0" smtClean="0"/>
              <a:t>9.03 (F14)  Reinstating </a:t>
            </a:r>
            <a:r>
              <a:rPr lang="en-US" dirty="0"/>
              <a:t>L</a:t>
            </a:r>
            <a:r>
              <a:rPr lang="en-US" dirty="0" smtClean="0"/>
              <a:t>ocal Approval of Stand-Alone Courses</a:t>
            </a:r>
          </a:p>
          <a:p>
            <a:pPr lvl="1"/>
            <a:r>
              <a:rPr lang="en-US" dirty="0" smtClean="0"/>
              <a:t>Resolved</a:t>
            </a:r>
            <a:r>
              <a:rPr lang="en-US" dirty="0"/>
              <a:t>, That the Academic Senate for California Community Colleges urge the Chancellor’s Office to sponsor new legislation that would return stand–alone course approval authority to local curriculum committees and district governing boards; </a:t>
            </a:r>
            <a:r>
              <a:rPr lang="en-US" dirty="0" smtClean="0"/>
              <a:t>and</a:t>
            </a:r>
          </a:p>
          <a:p>
            <a:pPr lvl="1"/>
            <a:r>
              <a:rPr lang="en-US" dirty="0" smtClean="0"/>
              <a:t>Resolved</a:t>
            </a:r>
            <a:r>
              <a:rPr lang="en-US" dirty="0"/>
              <a:t>, That the Academic Senate for California Community Colleges recommend to the Chancellor’s Office that guidelines that provide colleges with instructions and effective practices for local approval of stand-alone courses be developed in consultation with the System Advisory Committee on Curriculum and the Academic Senate.</a:t>
            </a:r>
          </a:p>
          <a:p>
            <a:pPr lvl="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going on now……</a:t>
            </a:r>
            <a:endParaRPr lang="en-US" dirty="0"/>
          </a:p>
        </p:txBody>
      </p:sp>
      <p:sp>
        <p:nvSpPr>
          <p:cNvPr id="3" name="Content Placeholder 2"/>
          <p:cNvSpPr>
            <a:spLocks noGrp="1"/>
          </p:cNvSpPr>
          <p:nvPr>
            <p:ph idx="1"/>
          </p:nvPr>
        </p:nvSpPr>
        <p:spPr/>
        <p:txBody>
          <a:bodyPr/>
          <a:lstStyle/>
          <a:p>
            <a:r>
              <a:rPr lang="en-US" dirty="0" smtClean="0"/>
              <a:t>The process through the Academic Affairs division of the CCCCO involves using a rubric to determine whether or not a stand-alone course meets all the criteria</a:t>
            </a:r>
          </a:p>
          <a:p>
            <a:r>
              <a:rPr lang="en-US" dirty="0" smtClean="0"/>
              <a:t>After discussions in SACC, it was determined that the CCCCO should be looking only at regulatory elements, not areas of qualitative concern such as rigor or amount of assignments.</a:t>
            </a:r>
          </a:p>
          <a:p>
            <a:r>
              <a:rPr lang="en-US" dirty="0" smtClean="0"/>
              <a:t>The new rubric: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the CCCCO Looking For in Stand Alone Submissions?</a:t>
            </a:r>
            <a:endParaRPr lang="en-US" sz="3600" dirty="0"/>
          </a:p>
        </p:txBody>
      </p:sp>
      <p:sp>
        <p:nvSpPr>
          <p:cNvPr id="3" name="Content Placeholder 2"/>
          <p:cNvSpPr>
            <a:spLocks noGrp="1"/>
          </p:cNvSpPr>
          <p:nvPr>
            <p:ph idx="1"/>
          </p:nvPr>
        </p:nvSpPr>
        <p:spPr>
          <a:xfrm>
            <a:off x="549274" y="1600200"/>
            <a:ext cx="8213725" cy="5029199"/>
          </a:xfrm>
        </p:spPr>
        <p:txBody>
          <a:bodyPr>
            <a:noAutofit/>
          </a:bodyPr>
          <a:lstStyle/>
          <a:p>
            <a:r>
              <a:rPr lang="en-US" sz="1400" b="1" dirty="0"/>
              <a:t>CB04</a:t>
            </a:r>
            <a:r>
              <a:rPr lang="en-US" sz="1400" dirty="0"/>
              <a:t> </a:t>
            </a:r>
            <a:r>
              <a:rPr lang="en-US" sz="1400" b="1" dirty="0"/>
              <a:t> Credit Status</a:t>
            </a:r>
            <a:r>
              <a:rPr lang="en-US" sz="1400" dirty="0"/>
              <a:t> D – Credit = Degree Applicable</a:t>
            </a:r>
            <a:br>
              <a:rPr lang="en-US" sz="1400" dirty="0"/>
            </a:br>
            <a:r>
              <a:rPr lang="en-US" sz="1400" dirty="0"/>
              <a:t>C – Credit = Not Degree Applicable  </a:t>
            </a:r>
            <a:endParaRPr lang="en-US" sz="1400" dirty="0" smtClean="0"/>
          </a:p>
          <a:p>
            <a:r>
              <a:rPr lang="en-US" sz="1400" dirty="0" smtClean="0"/>
              <a:t> </a:t>
            </a:r>
            <a:r>
              <a:rPr lang="en-US" sz="1400" b="1" dirty="0"/>
              <a:t>CB01</a:t>
            </a:r>
            <a:r>
              <a:rPr lang="en-US" sz="1400" dirty="0"/>
              <a:t> </a:t>
            </a:r>
            <a:r>
              <a:rPr lang="en-US" sz="1400" b="1" dirty="0"/>
              <a:t>Department Number</a:t>
            </a:r>
            <a:r>
              <a:rPr lang="en-US" sz="1400" dirty="0"/>
              <a:t> Ensure the Department Number on the Curriculum Inventory Proposal Record exactly matches the Course Outline of Record (COR).   </a:t>
            </a:r>
            <a:endParaRPr lang="en-US" sz="1400" dirty="0" smtClean="0"/>
          </a:p>
          <a:p>
            <a:r>
              <a:rPr lang="en-US" sz="1400" b="1" dirty="0" smtClean="0"/>
              <a:t>CB02</a:t>
            </a:r>
            <a:r>
              <a:rPr lang="en-US" sz="1400" dirty="0" smtClean="0"/>
              <a:t> </a:t>
            </a:r>
            <a:r>
              <a:rPr lang="en-US" sz="1400" b="1" dirty="0"/>
              <a:t>Course Title</a:t>
            </a:r>
            <a:r>
              <a:rPr lang="en-US" sz="1400" dirty="0"/>
              <a:t> Ensure the Course Title on the Curriculum Inventory Proposal Record exactly matches the COR.  It cannot be the same as the Department Number (CB01).  </a:t>
            </a:r>
            <a:endParaRPr lang="en-US" sz="1400" dirty="0" smtClean="0"/>
          </a:p>
          <a:p>
            <a:r>
              <a:rPr lang="en-US" sz="1400" dirty="0" smtClean="0"/>
              <a:t> </a:t>
            </a:r>
            <a:r>
              <a:rPr lang="en-US" sz="1400" b="1" dirty="0"/>
              <a:t>CB03</a:t>
            </a:r>
            <a:r>
              <a:rPr lang="en-US" sz="1400" dirty="0"/>
              <a:t> </a:t>
            </a:r>
            <a:r>
              <a:rPr lang="en-US" sz="1400" b="1" dirty="0"/>
              <a:t>TOP Code</a:t>
            </a:r>
            <a:r>
              <a:rPr lang="en-US" sz="1400" dirty="0"/>
              <a:t> The TOP Code is assigned according to the content and outcomes of the course  and must conform closely to the TOP Code given to similar courses in other colleges around the state. The TOP Code reflects the main discipline or subject matter. </a:t>
            </a:r>
            <a:br>
              <a:rPr lang="en-US" sz="1400" dirty="0"/>
            </a:br>
            <a:r>
              <a:rPr lang="en-US" sz="1400" dirty="0"/>
              <a:t>Note:  An asterisk denotes a vocational TOP Code and must conform with the  appropriate SAM Priority Code (CB09)</a:t>
            </a:r>
            <a:r>
              <a:rPr lang="en-US" sz="1400" dirty="0" smtClean="0"/>
              <a:t>.</a:t>
            </a:r>
          </a:p>
          <a:p>
            <a:r>
              <a:rPr lang="en-US" sz="1400" b="1" dirty="0" smtClean="0"/>
              <a:t>CB05</a:t>
            </a:r>
            <a:r>
              <a:rPr lang="en-US" sz="1400" dirty="0" smtClean="0"/>
              <a:t> </a:t>
            </a:r>
            <a:r>
              <a:rPr lang="en-US" sz="1400" b="1" dirty="0"/>
              <a:t>Transfer Status</a:t>
            </a:r>
            <a:r>
              <a:rPr lang="en-US" sz="1400" dirty="0"/>
              <a:t> Degree Applicable Transfer courses (CB04), must equal A (Transferable to both UC and CSU) OR B (Transferable to CSU only).</a:t>
            </a:r>
            <a:br>
              <a:rPr lang="en-US" sz="1400" dirty="0"/>
            </a:br>
            <a:r>
              <a:rPr lang="en-US" sz="1400" dirty="0"/>
              <a:t>Not Degree Applicable Courses (CB04) must be C (not Transferable)</a:t>
            </a:r>
            <a:br>
              <a:rPr lang="en-US" sz="1400" dirty="0"/>
            </a:br>
            <a:r>
              <a:rPr lang="en-US" sz="1400" dirty="0"/>
              <a:t>CTE Courses can be either Degree Applicable OR Not Degree Applicable; therefore, they can be A, B, or C</a:t>
            </a:r>
            <a:r>
              <a:rPr lang="en-US" sz="1400" dirty="0" smtClean="0"/>
              <a:t>.</a:t>
            </a:r>
          </a:p>
          <a:p>
            <a:pPr marL="0" indent="0">
              <a:buNone/>
            </a:pPr>
            <a:endParaRPr lang="en-US" sz="1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70</TotalTime>
  <Words>518</Words>
  <Application>Microsoft Macintosh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Breeze</vt:lpstr>
      <vt:lpstr>Low Unit Certificates and  Stand Alone Courses </vt:lpstr>
      <vt:lpstr>PowerPoint Presentation</vt:lpstr>
      <vt:lpstr>So, We Know About This Stand Alone…</vt:lpstr>
      <vt:lpstr>Stand Alone Classes</vt:lpstr>
      <vt:lpstr>History</vt:lpstr>
      <vt:lpstr>Why Is This An Issue?</vt:lpstr>
      <vt:lpstr>ASCCC Resolutions </vt:lpstr>
      <vt:lpstr>What’s going on now……</vt:lpstr>
      <vt:lpstr>What is the CCCCO Looking For in Stand Alone Submissions?</vt:lpstr>
      <vt:lpstr>More Basics</vt:lpstr>
      <vt:lpstr>And Still More…</vt:lpstr>
      <vt:lpstr>Last One…</vt:lpstr>
      <vt:lpstr>Required on the CoR</vt:lpstr>
      <vt:lpstr>More CoR</vt:lpstr>
      <vt:lpstr>Low Unit Certificates</vt:lpstr>
      <vt:lpstr>ASCCC Resolutions</vt:lpstr>
      <vt:lpstr>Questions?</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Jaima</dc:creator>
  <cp:lastModifiedBy>Dolores Davison</cp:lastModifiedBy>
  <cp:revision>11</cp:revision>
  <dcterms:created xsi:type="dcterms:W3CDTF">2015-06-25T17:07:32Z</dcterms:created>
  <dcterms:modified xsi:type="dcterms:W3CDTF">2015-07-05T17:04:25Z</dcterms:modified>
</cp:coreProperties>
</file>