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3"/>
  </p:notesMasterIdLst>
  <p:sldIdLst>
    <p:sldId id="256" r:id="rId2"/>
    <p:sldId id="257" r:id="rId3"/>
    <p:sldId id="258" r:id="rId4"/>
    <p:sldId id="259" r:id="rId5"/>
    <p:sldId id="260" r:id="rId6"/>
    <p:sldId id="270" r:id="rId7"/>
    <p:sldId id="261" r:id="rId8"/>
    <p:sldId id="262" r:id="rId9"/>
    <p:sldId id="263" r:id="rId10"/>
    <p:sldId id="272" r:id="rId11"/>
    <p:sldId id="277" r:id="rId12"/>
    <p:sldId id="264" r:id="rId13"/>
    <p:sldId id="265" r:id="rId14"/>
    <p:sldId id="266" r:id="rId15"/>
    <p:sldId id="267" r:id="rId16"/>
    <p:sldId id="268" r:id="rId17"/>
    <p:sldId id="273" r:id="rId18"/>
    <p:sldId id="274" r:id="rId19"/>
    <p:sldId id="276" r:id="rId20"/>
    <p:sldId id="269" r:id="rId21"/>
    <p:sldId id="271" r:id="rId22"/>
  </p:sldIdLst>
  <p:sldSz cx="9144000" cy="6858000" type="overhead"/>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9"/>
    <p:restoredTop sz="83425" autoAdjust="0"/>
  </p:normalViewPr>
  <p:slideViewPr>
    <p:cSldViewPr snapToGrid="0" snapToObjects="1">
      <p:cViewPr varScale="1">
        <p:scale>
          <a:sx n="76" d="100"/>
          <a:sy n="76" d="100"/>
        </p:scale>
        <p:origin x="14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package" Target="../embeddings/Microsoft_Excel_Worksheet1.xlsx"/><Relationship Id="rId1" Type="http://schemas.microsoft.com/office/2011/relationships/chartStyle" Target="style1.xml"/><Relationship Id="rId2"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207508017355216"/>
          <c:y val="0.000416628630507196"/>
          <c:w val="0.958498396528957"/>
          <c:h val="0.871793551756421"/>
        </c:manualLayout>
      </c:layout>
      <c:barChart>
        <c:barDir val="col"/>
        <c:grouping val="clustered"/>
        <c:varyColors val="0"/>
        <c:ser>
          <c:idx val="0"/>
          <c:order val="0"/>
          <c:tx>
            <c:strRef>
              <c:f>Sheet1!$C$3</c:f>
              <c:strCache>
                <c:ptCount val="1"/>
                <c:pt idx="0">
                  <c:v>Before Pre-Statistics 
course</c:v>
                </c:pt>
              </c:strCache>
            </c:strRef>
          </c:tx>
          <c:spPr>
            <a:solidFill>
              <a:srgbClr val="C00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Sheet1!$B$4:$B$8</c:f>
              <c:strCache>
                <c:ptCount val="5"/>
                <c:pt idx="0">
                  <c:v>Overall</c:v>
                </c:pt>
                <c:pt idx="1">
                  <c:v>Latinx/Hispanic</c:v>
                </c:pt>
                <c:pt idx="2">
                  <c:v>African-American/ Black</c:v>
                </c:pt>
                <c:pt idx="3">
                  <c:v>White</c:v>
                </c:pt>
                <c:pt idx="4">
                  <c:v>Asian</c:v>
                </c:pt>
              </c:strCache>
            </c:strRef>
          </c:cat>
          <c:val>
            <c:numRef>
              <c:f>Sheet1!$C$4:$C$8</c:f>
              <c:numCache>
                <c:formatCode>0.00%</c:formatCode>
                <c:ptCount val="5"/>
                <c:pt idx="0">
                  <c:v>0.103</c:v>
                </c:pt>
                <c:pt idx="1">
                  <c:v>0.051</c:v>
                </c:pt>
                <c:pt idx="2">
                  <c:v>0.043</c:v>
                </c:pt>
                <c:pt idx="3">
                  <c:v>0.117</c:v>
                </c:pt>
                <c:pt idx="4">
                  <c:v>0.377</c:v>
                </c:pt>
              </c:numCache>
            </c:numRef>
          </c:val>
          <c:extLst xmlns:c16r2="http://schemas.microsoft.com/office/drawing/2015/06/chart">
            <c:ext xmlns:c16="http://schemas.microsoft.com/office/drawing/2014/chart" uri="{C3380CC4-5D6E-409C-BE32-E72D297353CC}">
              <c16:uniqueId val="{00000000-13BB-4E70-BA60-DBC557F24DFD}"/>
            </c:ext>
          </c:extLst>
        </c:ser>
        <c:ser>
          <c:idx val="1"/>
          <c:order val="1"/>
          <c:tx>
            <c:strRef>
              <c:f>Sheet1!$D$3</c:f>
              <c:strCache>
                <c:ptCount val="1"/>
                <c:pt idx="0">
                  <c:v>Arithmetic to Noncredit &amp;
Cut-score Adjustments</c:v>
                </c:pt>
              </c:strCache>
            </c:strRef>
          </c:tx>
          <c:spPr>
            <a:solidFill>
              <a:srgbClr val="FFCC66"/>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Sheet1!$B$4:$B$8</c:f>
              <c:strCache>
                <c:ptCount val="5"/>
                <c:pt idx="0">
                  <c:v>Overall</c:v>
                </c:pt>
                <c:pt idx="1">
                  <c:v>Latinx/Hispanic</c:v>
                </c:pt>
                <c:pt idx="2">
                  <c:v>African-American/ Black</c:v>
                </c:pt>
                <c:pt idx="3">
                  <c:v>White</c:v>
                </c:pt>
                <c:pt idx="4">
                  <c:v>Asian</c:v>
                </c:pt>
              </c:strCache>
            </c:strRef>
          </c:cat>
          <c:val>
            <c:numRef>
              <c:f>Sheet1!$D$4:$D$8</c:f>
              <c:numCache>
                <c:formatCode>0.00%</c:formatCode>
                <c:ptCount val="5"/>
                <c:pt idx="0">
                  <c:v>0.147</c:v>
                </c:pt>
                <c:pt idx="1">
                  <c:v>0.086</c:v>
                </c:pt>
                <c:pt idx="2">
                  <c:v>0.087</c:v>
                </c:pt>
                <c:pt idx="3">
                  <c:v>0.176</c:v>
                </c:pt>
                <c:pt idx="4">
                  <c:v>0.408</c:v>
                </c:pt>
              </c:numCache>
            </c:numRef>
          </c:val>
          <c:extLst xmlns:c16r2="http://schemas.microsoft.com/office/drawing/2015/06/chart">
            <c:ext xmlns:c16="http://schemas.microsoft.com/office/drawing/2014/chart" uri="{C3380CC4-5D6E-409C-BE32-E72D297353CC}">
              <c16:uniqueId val="{00000001-13BB-4E70-BA60-DBC557F24DFD}"/>
            </c:ext>
          </c:extLst>
        </c:ser>
        <c:ser>
          <c:idx val="2"/>
          <c:order val="2"/>
          <c:tx>
            <c:strRef>
              <c:f>Sheet1!$E$3</c:f>
              <c:strCache>
                <c:ptCount val="1"/>
                <c:pt idx="0">
                  <c:v>Multiple Measures STEM
Disjunctive Placement</c:v>
                </c:pt>
              </c:strCache>
            </c:strRef>
          </c:tx>
          <c:spPr>
            <a:solidFill>
              <a:schemeClr val="accent6">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Sheet1!$B$4:$B$8</c:f>
              <c:strCache>
                <c:ptCount val="5"/>
                <c:pt idx="0">
                  <c:v>Overall</c:v>
                </c:pt>
                <c:pt idx="1">
                  <c:v>Latinx/Hispanic</c:v>
                </c:pt>
                <c:pt idx="2">
                  <c:v>African-American/ Black</c:v>
                </c:pt>
                <c:pt idx="3">
                  <c:v>White</c:v>
                </c:pt>
                <c:pt idx="4">
                  <c:v>Asian</c:v>
                </c:pt>
              </c:strCache>
            </c:strRef>
          </c:cat>
          <c:val>
            <c:numRef>
              <c:f>Sheet1!$E$4:$E$8</c:f>
              <c:numCache>
                <c:formatCode>0.00%</c:formatCode>
                <c:ptCount val="5"/>
                <c:pt idx="0">
                  <c:v>0.296</c:v>
                </c:pt>
                <c:pt idx="1">
                  <c:v>0.224</c:v>
                </c:pt>
                <c:pt idx="2">
                  <c:v>0.147</c:v>
                </c:pt>
                <c:pt idx="3">
                  <c:v>0.323</c:v>
                </c:pt>
                <c:pt idx="4">
                  <c:v>0.657</c:v>
                </c:pt>
              </c:numCache>
            </c:numRef>
          </c:val>
          <c:extLst xmlns:c16r2="http://schemas.microsoft.com/office/drawing/2015/06/chart">
            <c:ext xmlns:c16="http://schemas.microsoft.com/office/drawing/2014/chart" uri="{C3380CC4-5D6E-409C-BE32-E72D297353CC}">
              <c16:uniqueId val="{00000002-13BB-4E70-BA60-DBC557F24DFD}"/>
            </c:ext>
          </c:extLst>
        </c:ser>
        <c:ser>
          <c:idx val="3"/>
          <c:order val="3"/>
          <c:tx>
            <c:strRef>
              <c:f>Sheet1!$F$3</c:f>
              <c:strCache>
                <c:ptCount val="1"/>
                <c:pt idx="0">
                  <c:v>Multiple Measures STATISTICS
Disjunctive Placement</c:v>
                </c:pt>
              </c:strCache>
            </c:strRef>
          </c:tx>
          <c:spPr>
            <a:solidFill>
              <a:schemeClr val="accent6">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Sheet1!$B$4:$B$8</c:f>
              <c:strCache>
                <c:ptCount val="5"/>
                <c:pt idx="0">
                  <c:v>Overall</c:v>
                </c:pt>
                <c:pt idx="1">
                  <c:v>Latinx/Hispanic</c:v>
                </c:pt>
                <c:pt idx="2">
                  <c:v>African-American/ Black</c:v>
                </c:pt>
                <c:pt idx="3">
                  <c:v>White</c:v>
                </c:pt>
                <c:pt idx="4">
                  <c:v>Asian</c:v>
                </c:pt>
              </c:strCache>
            </c:strRef>
          </c:cat>
          <c:val>
            <c:numRef>
              <c:f>Sheet1!$F$4:$F$8</c:f>
              <c:numCache>
                <c:formatCode>0.00%</c:formatCode>
                <c:ptCount val="5"/>
                <c:pt idx="0">
                  <c:v>0.711</c:v>
                </c:pt>
                <c:pt idx="1">
                  <c:v>0.661</c:v>
                </c:pt>
                <c:pt idx="2">
                  <c:v>0.597</c:v>
                </c:pt>
                <c:pt idx="3">
                  <c:v>0.754</c:v>
                </c:pt>
                <c:pt idx="4">
                  <c:v>0.87</c:v>
                </c:pt>
              </c:numCache>
            </c:numRef>
          </c:val>
          <c:extLst xmlns:c16r2="http://schemas.microsoft.com/office/drawing/2015/06/chart">
            <c:ext xmlns:c16="http://schemas.microsoft.com/office/drawing/2014/chart" uri="{C3380CC4-5D6E-409C-BE32-E72D297353CC}">
              <c16:uniqueId val="{00000003-13BB-4E70-BA60-DBC557F24DFD}"/>
            </c:ext>
          </c:extLst>
        </c:ser>
        <c:dLbls>
          <c:showLegendKey val="0"/>
          <c:showVal val="0"/>
          <c:showCatName val="0"/>
          <c:showSerName val="0"/>
          <c:showPercent val="0"/>
          <c:showBubbleSize val="0"/>
        </c:dLbls>
        <c:gapWidth val="145"/>
        <c:axId val="-1416871728"/>
        <c:axId val="-1561889808"/>
      </c:barChart>
      <c:catAx>
        <c:axId val="-141687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1889808"/>
        <c:crosses val="autoZero"/>
        <c:auto val="1"/>
        <c:lblAlgn val="ctr"/>
        <c:lblOffset val="100"/>
        <c:noMultiLvlLbl val="0"/>
      </c:catAx>
      <c:valAx>
        <c:axId val="-1561889808"/>
        <c:scaling>
          <c:orientation val="minMax"/>
        </c:scaling>
        <c:delete val="1"/>
        <c:axPos val="l"/>
        <c:numFmt formatCode="0%" sourceLinked="0"/>
        <c:majorTickMark val="none"/>
        <c:minorTickMark val="none"/>
        <c:tickLblPos val="nextTo"/>
        <c:crossAx val="-1416871728"/>
        <c:crosses val="autoZero"/>
        <c:crossBetween val="between"/>
      </c:valAx>
      <c:spPr>
        <a:solidFill>
          <a:sysClr val="window" lastClr="FFFFFF">
            <a:lumMod val="85000"/>
          </a:sysClr>
        </a:solid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9EEC53-FCEB-BA44-8403-BAA492F48AEE}" type="datetimeFigureOut">
              <a:rPr lang="en-US" smtClean="0"/>
              <a:t>10/29/17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FDB693-0342-544D-BBCA-E7193DBA2A83}" type="slidenum">
              <a:rPr lang="en-US" smtClean="0"/>
              <a:t>‹#›</a:t>
            </a:fld>
            <a:endParaRPr lang="en-US"/>
          </a:p>
        </p:txBody>
      </p:sp>
    </p:spTree>
    <p:extLst>
      <p:ext uri="{BB962C8B-B14F-4D97-AF65-F5344CB8AC3E}">
        <p14:creationId xmlns:p14="http://schemas.microsoft.com/office/powerpoint/2010/main" val="2038865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FDB693-0342-544D-BBCA-E7193DBA2A83}" type="slidenum">
              <a:rPr lang="en-US" smtClean="0"/>
              <a:t>2</a:t>
            </a:fld>
            <a:endParaRPr lang="en-US"/>
          </a:p>
        </p:txBody>
      </p:sp>
    </p:spTree>
    <p:extLst>
      <p:ext uri="{BB962C8B-B14F-4D97-AF65-F5344CB8AC3E}">
        <p14:creationId xmlns:p14="http://schemas.microsoft.com/office/powerpoint/2010/main" val="1956781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FDB693-0342-544D-BBCA-E7193DBA2A83}" type="slidenum">
              <a:rPr lang="en-US" smtClean="0"/>
              <a:t>16</a:t>
            </a:fld>
            <a:endParaRPr lang="en-US"/>
          </a:p>
        </p:txBody>
      </p:sp>
    </p:spTree>
    <p:extLst>
      <p:ext uri="{BB962C8B-B14F-4D97-AF65-F5344CB8AC3E}">
        <p14:creationId xmlns:p14="http://schemas.microsoft.com/office/powerpoint/2010/main" val="2225132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go into effect Spring</a:t>
            </a:r>
            <a:r>
              <a:rPr lang="en-US" baseline="0" dirty="0" smtClean="0"/>
              <a:t> 2018 – after a year of dialog and inquiry</a:t>
            </a:r>
            <a:endParaRPr lang="en-US" dirty="0"/>
          </a:p>
        </p:txBody>
      </p:sp>
      <p:sp>
        <p:nvSpPr>
          <p:cNvPr id="4" name="Slide Number Placeholder 3"/>
          <p:cNvSpPr>
            <a:spLocks noGrp="1"/>
          </p:cNvSpPr>
          <p:nvPr>
            <p:ph type="sldNum" sz="quarter" idx="10"/>
          </p:nvPr>
        </p:nvSpPr>
        <p:spPr/>
        <p:txBody>
          <a:bodyPr/>
          <a:lstStyle/>
          <a:p>
            <a:fld id="{C5FDB693-0342-544D-BBCA-E7193DBA2A83}" type="slidenum">
              <a:rPr lang="en-US" smtClean="0"/>
              <a:t>17</a:t>
            </a:fld>
            <a:endParaRPr lang="en-US"/>
          </a:p>
        </p:txBody>
      </p:sp>
    </p:spTree>
    <p:extLst>
      <p:ext uri="{BB962C8B-B14F-4D97-AF65-F5344CB8AC3E}">
        <p14:creationId xmlns:p14="http://schemas.microsoft.com/office/powerpoint/2010/main" val="2712781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Two</a:t>
            </a:r>
            <a:r>
              <a:rPr lang="en-US" sz="1200" kern="1200" baseline="0" dirty="0" smtClean="0">
                <a:solidFill>
                  <a:schemeClr val="tx1"/>
                </a:solidFill>
                <a:effectLst/>
                <a:latin typeface="+mn-lt"/>
                <a:ea typeface="+mn-ea"/>
                <a:cs typeface="+mn-cs"/>
              </a:rPr>
              <a:t> pathways: </a:t>
            </a:r>
            <a:r>
              <a:rPr lang="en-US" sz="1200" kern="1200" dirty="0" smtClean="0">
                <a:solidFill>
                  <a:schemeClr val="tx1"/>
                </a:solidFill>
                <a:effectLst/>
                <a:latin typeface="+mn-lt"/>
                <a:ea typeface="+mn-ea"/>
                <a:cs typeface="+mn-cs"/>
              </a:rPr>
              <a:t>STEM and Statistics pathways.  We are now using high school GPA, the last math course the student completed and the grade they received in that class.  We are using this information to place students into transfer-level statistics, or if they are STEM pathway students, into a level that is not below the level where they left off.   We changed the multiple measure weights of some of the background questions –increasing the weights from 13% to 20%.  Each student in fall of 2016 through now, gets one of two placements –a STEM placement or a direct placement into Statistics if they qualify</a:t>
            </a:r>
            <a:endParaRPr lang="en-US" dirty="0"/>
          </a:p>
        </p:txBody>
      </p:sp>
      <p:sp>
        <p:nvSpPr>
          <p:cNvPr id="4" name="Slide Number Placeholder 3"/>
          <p:cNvSpPr>
            <a:spLocks noGrp="1"/>
          </p:cNvSpPr>
          <p:nvPr>
            <p:ph type="sldNum" sz="quarter" idx="10"/>
          </p:nvPr>
        </p:nvSpPr>
        <p:spPr/>
        <p:txBody>
          <a:bodyPr/>
          <a:lstStyle/>
          <a:p>
            <a:fld id="{C5FDB693-0342-544D-BBCA-E7193DBA2A83}" type="slidenum">
              <a:rPr lang="en-US" smtClean="0"/>
              <a:t>18</a:t>
            </a:fld>
            <a:endParaRPr lang="en-US"/>
          </a:p>
        </p:txBody>
      </p:sp>
    </p:spTree>
    <p:extLst>
      <p:ext uri="{BB962C8B-B14F-4D97-AF65-F5344CB8AC3E}">
        <p14:creationId xmlns:p14="http://schemas.microsoft.com/office/powerpoint/2010/main" val="226773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2011 –red</a:t>
            </a:r>
          </a:p>
          <a:p>
            <a:r>
              <a:rPr lang="en-US" dirty="0" smtClean="0"/>
              <a:t>2015 –orange</a:t>
            </a:r>
          </a:p>
          <a:p>
            <a:r>
              <a:rPr lang="en-US" dirty="0" smtClean="0"/>
              <a:t>2016-greens</a:t>
            </a:r>
          </a:p>
          <a:p>
            <a:r>
              <a:rPr lang="en-US" dirty="0" smtClean="0"/>
              <a:t>4000 students assessed per year</a:t>
            </a:r>
          </a:p>
          <a:p>
            <a:endParaRPr lang="en-US" dirty="0"/>
          </a:p>
        </p:txBody>
      </p:sp>
      <p:sp>
        <p:nvSpPr>
          <p:cNvPr id="4" name="Slide Number Placeholder 3"/>
          <p:cNvSpPr>
            <a:spLocks noGrp="1"/>
          </p:cNvSpPr>
          <p:nvPr>
            <p:ph type="sldNum" sz="quarter" idx="10"/>
          </p:nvPr>
        </p:nvSpPr>
        <p:spPr/>
        <p:txBody>
          <a:bodyPr/>
          <a:lstStyle/>
          <a:p>
            <a:fld id="{C5FDB693-0342-544D-BBCA-E7193DBA2A83}" type="slidenum">
              <a:rPr lang="en-US" smtClean="0"/>
              <a:t>19</a:t>
            </a:fld>
            <a:endParaRPr lang="en-US"/>
          </a:p>
        </p:txBody>
      </p:sp>
    </p:spTree>
    <p:extLst>
      <p:ext uri="{BB962C8B-B14F-4D97-AF65-F5344CB8AC3E}">
        <p14:creationId xmlns:p14="http://schemas.microsoft.com/office/powerpoint/2010/main" val="203870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2017 ASCCC Fall Plenary Session</a:t>
            </a:r>
            <a:endParaRPr lang="en-US" dirty="0"/>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ASCCC Fall Plenary Session</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1"/>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ASCCC Fall Plenary Session</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514600" y="1524"/>
            <a:ext cx="4114800" cy="329184"/>
          </a:xfrm>
        </p:spPr>
        <p:txBody>
          <a:bodyPr/>
          <a:lstStyle/>
          <a:p>
            <a:r>
              <a:rPr lang="en-US" dirty="0" smtClean="0"/>
              <a:t>2017 ASCCC Fall Plenary Session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ASCCC Fall Plenary Session</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2017 ASCCC Fall Plenary Session</a:t>
            </a:r>
            <a:endParaRPr lang="en-US" dirty="0"/>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2017 ASCCC Fall Plenary Session</a:t>
            </a:r>
            <a:endParaRPr lang="en-US"/>
          </a:p>
        </p:txBody>
      </p:sp>
      <p:sp>
        <p:nvSpPr>
          <p:cNvPr id="9" name="Slide Number Placeholder 8"/>
          <p:cNvSpPr>
            <a:spLocks noGrp="1"/>
          </p:cNvSpPr>
          <p:nvPr>
            <p:ph type="sldNum" sz="quarter" idx="12"/>
          </p:nvPr>
        </p:nvSpPr>
        <p:spPr/>
        <p:txBody>
          <a:bodyPr/>
          <a:lstStyle/>
          <a:p>
            <a:fld id="{FFD1E92A-3C10-0743-B93B-950DF699F23F}" type="slidenum">
              <a:rPr lang="en-US" smtClean="0"/>
              <a:t>‹#›</a:t>
            </a:fld>
            <a:endParaRPr lang="en-US"/>
          </a:p>
        </p:txBody>
      </p:sp>
      <p:cxnSp>
        <p:nvCxnSpPr>
          <p:cNvPr id="11" name="Straight Connector 10"/>
          <p:cNvCxnSpPr/>
          <p:nvPr/>
        </p:nvCxnSpPr>
        <p:spPr>
          <a:xfrm rot="5400000">
            <a:off x="2217818"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dirty="0" smtClean="0"/>
              <a:t>2017 ASCCC Fall Plenary Session</a:t>
            </a:r>
            <a:endParaRPr lang="en-US" dirty="0"/>
          </a:p>
        </p:txBody>
      </p:sp>
      <p:sp>
        <p:nvSpPr>
          <p:cNvPr id="5" name="Slide Number Placeholder 4"/>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2017 ASCCC Fall Plenary Session</a:t>
            </a:r>
            <a:endParaRPr lang="en-US"/>
          </a:p>
        </p:txBody>
      </p:sp>
      <p:sp>
        <p:nvSpPr>
          <p:cNvPr id="4" name="Slide Number Placeholder 3"/>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2130555"/>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9" name="Straight Connector 8"/>
          <p:cNvCxnSpPr/>
          <p:nvPr/>
        </p:nvCxnSpPr>
        <p:spPr>
          <a:xfrm rot="5400000">
            <a:off x="-13116" y="3580208"/>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2017 ASCCC Fall Plenary Session</a:t>
            </a:r>
            <a:endParaRPr lang="en-US" dirty="0"/>
          </a:p>
        </p:txBody>
      </p:sp>
      <p:sp>
        <p:nvSpPr>
          <p:cNvPr id="11" name="Slide Number Placeholder 10"/>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2017 ASCCC Fall Plenary Session</a:t>
            </a:r>
            <a:endParaRPr lang="en-US"/>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1"/>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2017 ASCCC Fall Plenary Session</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D1E92A-3C10-0743-B93B-950DF699F23F}" type="slidenum">
              <a:rPr lang="en-US" smtClean="0"/>
              <a:t>‹#›</a:t>
            </a:fld>
            <a:endParaRPr lang="en-US"/>
          </a:p>
        </p:txBody>
      </p:sp>
    </p:spTree>
    <p:extLst>
      <p:ext uri="{BB962C8B-B14F-4D97-AF65-F5344CB8AC3E}">
        <p14:creationId xmlns:p14="http://schemas.microsoft.com/office/powerpoint/2010/main" val="46057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hyperlink" Target="http://rpgroup.org/All-Projects/ctl/ArticleView/mid/1686/articleId/118/Multiple-Measures-Assessment-Project-MMAP" TargetMode="External"/><Relationship Id="rId4" Type="http://schemas.openxmlformats.org/officeDocument/2006/relationships/hyperlink" Target="https://www.calstate.edu/eap/" TargetMode="External"/><Relationship Id="rId1" Type="http://schemas.openxmlformats.org/officeDocument/2006/relationships/slideLayout" Target="../slideLayouts/slideLayout2.xml"/><Relationship Id="rId2" Type="http://schemas.openxmlformats.org/officeDocument/2006/relationships/hyperlink" Target="http://asccc.org/papers/multiple-measures-assessment-requirements-and-challenges-multiple-measures-californi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ebecca.eikey@canyons.edu" TargetMode="External"/><Relationship Id="rId3" Type="http://schemas.openxmlformats.org/officeDocument/2006/relationships/hyperlink" Target="mailto:rutan_craig@sc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latin typeface="Calibri" charset="0"/>
                <a:ea typeface="Calibri" charset="0"/>
                <a:cs typeface="Calibri" charset="0"/>
              </a:rPr>
              <a:t>Multiple measures and accurate student placement</a:t>
            </a:r>
            <a:endParaRPr lang="en-US" sz="4000" dirty="0">
              <a:latin typeface="Calibri" charset="0"/>
              <a:ea typeface="Calibri" charset="0"/>
              <a:cs typeface="Calibri" charset="0"/>
            </a:endParaRPr>
          </a:p>
        </p:txBody>
      </p:sp>
      <p:sp>
        <p:nvSpPr>
          <p:cNvPr id="3" name="Subtitle 2"/>
          <p:cNvSpPr>
            <a:spLocks noGrp="1"/>
          </p:cNvSpPr>
          <p:nvPr>
            <p:ph type="subTitle" idx="1"/>
          </p:nvPr>
        </p:nvSpPr>
        <p:spPr>
          <a:xfrm>
            <a:off x="685801" y="3505200"/>
            <a:ext cx="7948535" cy="1752600"/>
          </a:xfrm>
        </p:spPr>
        <p:txBody>
          <a:bodyPr/>
          <a:lstStyle/>
          <a:p>
            <a:r>
              <a:rPr lang="en-US" dirty="0" smtClean="0"/>
              <a:t>Rebecca </a:t>
            </a:r>
            <a:r>
              <a:rPr lang="en-US" dirty="0" err="1" smtClean="0"/>
              <a:t>Eikey</a:t>
            </a:r>
            <a:r>
              <a:rPr lang="en-US" dirty="0" smtClean="0"/>
              <a:t>, ASCCC Area C Representative</a:t>
            </a:r>
          </a:p>
          <a:p>
            <a:endParaRPr lang="en-US" dirty="0" smtClean="0"/>
          </a:p>
          <a:p>
            <a:r>
              <a:rPr lang="en-US" dirty="0" smtClean="0"/>
              <a:t>Craig </a:t>
            </a:r>
            <a:r>
              <a:rPr lang="en-US" dirty="0" err="1" smtClean="0"/>
              <a:t>Rutan</a:t>
            </a:r>
            <a:r>
              <a:rPr lang="en-US" dirty="0" smtClean="0"/>
              <a:t>, ASCCC Area D Representative</a:t>
            </a:r>
            <a:endParaRPr lang="en-US" dirty="0"/>
          </a:p>
        </p:txBody>
      </p:sp>
      <p:pic>
        <p:nvPicPr>
          <p:cNvPr id="4" name="Picture 3" descr="ASCCC_Logo"/>
          <p:cNvPicPr/>
          <p:nvPr/>
        </p:nvPicPr>
        <p:blipFill>
          <a:blip r:embed="rId2"/>
          <a:srcRect/>
          <a:stretch>
            <a:fillRect/>
          </a:stretch>
        </p:blipFill>
        <p:spPr bwMode="auto">
          <a:xfrm>
            <a:off x="2777666" y="444468"/>
            <a:ext cx="3173752" cy="786470"/>
          </a:xfrm>
          <a:prstGeom prst="rect">
            <a:avLst/>
          </a:prstGeom>
          <a:noFill/>
          <a:ln w="9525">
            <a:noFill/>
            <a:miter lim="800000"/>
            <a:headEnd/>
            <a:tailEnd/>
          </a:ln>
        </p:spPr>
      </p:pic>
      <p:sp>
        <p:nvSpPr>
          <p:cNvPr id="6" name="TextBox 5"/>
          <p:cNvSpPr txBox="1"/>
          <p:nvPr/>
        </p:nvSpPr>
        <p:spPr>
          <a:xfrm>
            <a:off x="2686988" y="5831175"/>
            <a:ext cx="4440836" cy="830997"/>
          </a:xfrm>
          <a:prstGeom prst="rect">
            <a:avLst/>
          </a:prstGeom>
          <a:noFill/>
        </p:spPr>
        <p:txBody>
          <a:bodyPr wrap="square" rtlCol="0">
            <a:spAutoFit/>
          </a:bodyPr>
          <a:lstStyle/>
          <a:p>
            <a:r>
              <a:rPr lang="en-US" sz="2400" b="1" dirty="0" smtClean="0">
                <a:solidFill>
                  <a:schemeClr val="accent1"/>
                </a:solidFill>
                <a:latin typeface="Calibri" charset="0"/>
                <a:ea typeface="Calibri" charset="0"/>
                <a:cs typeface="Calibri" charset="0"/>
              </a:rPr>
              <a:t>2017 ASCCC Fall Plenary Session</a:t>
            </a:r>
          </a:p>
          <a:p>
            <a:r>
              <a:rPr lang="en-US" sz="2400" b="1" dirty="0" smtClean="0">
                <a:solidFill>
                  <a:schemeClr val="accent1"/>
                </a:solidFill>
                <a:latin typeface="Calibri" charset="0"/>
                <a:ea typeface="Calibri" charset="0"/>
                <a:cs typeface="Calibri" charset="0"/>
              </a:rPr>
              <a:t>Irvine Marriott</a:t>
            </a:r>
            <a:endParaRPr lang="en-US" sz="2400" b="1"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378339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705</a:t>
            </a:r>
            <a:endParaRPr lang="en-US" dirty="0"/>
          </a:p>
        </p:txBody>
      </p:sp>
      <p:sp>
        <p:nvSpPr>
          <p:cNvPr id="3" name="Content Placeholder 2"/>
          <p:cNvSpPr>
            <a:spLocks noGrp="1"/>
          </p:cNvSpPr>
          <p:nvPr>
            <p:ph idx="1"/>
          </p:nvPr>
        </p:nvSpPr>
        <p:spPr/>
        <p:txBody>
          <a:bodyPr/>
          <a:lstStyle/>
          <a:p>
            <a:r>
              <a:rPr lang="en-US" dirty="0" smtClean="0"/>
              <a:t>AB 705 (signed October 13, 2017) requires colleges to use one or more of the following when placing students into courses in math and English:</a:t>
            </a:r>
          </a:p>
          <a:p>
            <a:pPr lvl="1"/>
            <a:r>
              <a:rPr lang="en-US" dirty="0" smtClean="0"/>
              <a:t>High School Coursework</a:t>
            </a:r>
          </a:p>
          <a:p>
            <a:pPr lvl="1"/>
            <a:r>
              <a:rPr lang="en-US" dirty="0" smtClean="0"/>
              <a:t>High School GPA</a:t>
            </a:r>
          </a:p>
          <a:p>
            <a:pPr lvl="1"/>
            <a:r>
              <a:rPr lang="en-US" dirty="0" smtClean="0"/>
              <a:t>High School Grades </a:t>
            </a:r>
          </a:p>
          <a:p>
            <a:r>
              <a:rPr lang="en-US" dirty="0" smtClean="0"/>
              <a:t>Colleges are to use this information to maximize the probability that a student will enroll in and complete a transfer level course in math and English within one year.</a:t>
            </a:r>
          </a:p>
          <a:p>
            <a:r>
              <a:rPr lang="en-US" dirty="0" smtClean="0"/>
              <a:t>Colleges that do not have access to official transcript data may use self reported data or guided placement.</a:t>
            </a:r>
          </a:p>
        </p:txBody>
      </p:sp>
      <p:sp>
        <p:nvSpPr>
          <p:cNvPr id="4" name="Footer Placeholder 3"/>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64663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705 (2)</a:t>
            </a:r>
            <a:endParaRPr lang="en-US" dirty="0"/>
          </a:p>
        </p:txBody>
      </p:sp>
      <p:sp>
        <p:nvSpPr>
          <p:cNvPr id="3" name="Content Placeholder 2"/>
          <p:cNvSpPr>
            <a:spLocks noGrp="1"/>
          </p:cNvSpPr>
          <p:nvPr>
            <p:ph idx="1"/>
          </p:nvPr>
        </p:nvSpPr>
        <p:spPr/>
        <p:txBody>
          <a:bodyPr/>
          <a:lstStyle/>
          <a:p>
            <a:r>
              <a:rPr lang="en-US" dirty="0" smtClean="0"/>
              <a:t>At this time, there are no title 5 regulations or specific guidance on the implementation of AB 705 are not available</a:t>
            </a:r>
          </a:p>
          <a:p>
            <a:r>
              <a:rPr lang="en-US" dirty="0" smtClean="0"/>
              <a:t>Colleges that don’t have an existing Cal-PASS agreement can choose to use self reported data that is available from </a:t>
            </a:r>
            <a:r>
              <a:rPr lang="en-US" dirty="0" err="1" smtClean="0"/>
              <a:t>CCCApply</a:t>
            </a:r>
            <a:endParaRPr lang="en-US" dirty="0" smtClean="0"/>
          </a:p>
          <a:p>
            <a:r>
              <a:rPr lang="en-US" dirty="0" smtClean="0"/>
              <a:t>Colleges are encouraged to wait to make wholesale changes until guidelines or regulations can be developed.</a:t>
            </a:r>
            <a:endParaRPr lang="en-US" dirty="0"/>
          </a:p>
        </p:txBody>
      </p:sp>
      <p:sp>
        <p:nvSpPr>
          <p:cNvPr id="4" name="Footer Placeholder 3"/>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807329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Multiple Measures Assessment Project (MMAP)</a:t>
            </a:r>
            <a:endParaRPr lang="en-US" dirty="0"/>
          </a:p>
        </p:txBody>
      </p:sp>
      <p:sp>
        <p:nvSpPr>
          <p:cNvPr id="3" name="Content Placeholder 2"/>
          <p:cNvSpPr>
            <a:spLocks noGrp="1"/>
          </p:cNvSpPr>
          <p:nvPr>
            <p:ph idx="1"/>
          </p:nvPr>
        </p:nvSpPr>
        <p:spPr/>
        <p:txBody>
          <a:bodyPr>
            <a:normAutofit fontScale="92500"/>
          </a:bodyPr>
          <a:lstStyle/>
          <a:p>
            <a:r>
              <a:rPr lang="en-US" dirty="0" smtClean="0"/>
              <a:t>Research has shown that placement tests have a measureable rate of under-placement and that when students have to complete additional basic skills courses that they are less likely to complete transfer level courses in the same discipline.</a:t>
            </a:r>
          </a:p>
          <a:p>
            <a:r>
              <a:rPr lang="en-US" dirty="0" smtClean="0"/>
              <a:t>A joint project between Educational Results Partnership and the RP Group to develop placement models based upon historical student data.</a:t>
            </a:r>
          </a:p>
          <a:p>
            <a:r>
              <a:rPr lang="en-US" dirty="0" smtClean="0"/>
              <a:t>Decision trees based on the requirement that there is a 70 % likelihood that the student will be successful in the course</a:t>
            </a:r>
          </a:p>
          <a:p>
            <a:r>
              <a:rPr lang="en-US" dirty="0" smtClean="0"/>
              <a:t>The models have been developed to keep success rates essentially the same (initial data has shown some higher and some lower success rates)</a:t>
            </a:r>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547093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MMAP (cont)</a:t>
            </a:r>
            <a:endParaRPr lang="en-US" dirty="0"/>
          </a:p>
        </p:txBody>
      </p:sp>
      <p:sp>
        <p:nvSpPr>
          <p:cNvPr id="3" name="Content Placeholder 2"/>
          <p:cNvSpPr>
            <a:spLocks noGrp="1"/>
          </p:cNvSpPr>
          <p:nvPr>
            <p:ph idx="1"/>
          </p:nvPr>
        </p:nvSpPr>
        <p:spPr/>
        <p:txBody>
          <a:bodyPr/>
          <a:lstStyle/>
          <a:p>
            <a:r>
              <a:rPr lang="en-US" dirty="0" smtClean="0"/>
              <a:t>64 colleges are currently participating in MMAP</a:t>
            </a:r>
          </a:p>
          <a:p>
            <a:r>
              <a:rPr lang="en-US" dirty="0" smtClean="0"/>
              <a:t>Colleges are able to modify the decision trees based on local student data</a:t>
            </a:r>
          </a:p>
          <a:p>
            <a:r>
              <a:rPr lang="en-US" dirty="0" smtClean="0"/>
              <a:t>Statistical model </a:t>
            </a:r>
            <a:r>
              <a:rPr lang="en-US" dirty="0"/>
              <a:t>r</a:t>
            </a:r>
            <a:r>
              <a:rPr lang="en-US" dirty="0" smtClean="0"/>
              <a:t>esult information (“Rule sets”) can be used for placement in English, reading, and mathematics</a:t>
            </a:r>
          </a:p>
          <a:p>
            <a:r>
              <a:rPr lang="en-US" dirty="0" smtClean="0"/>
              <a:t>Rule sets explored for ESL, but variations in ESL curriculum have shown that high school data may not be useful</a:t>
            </a:r>
          </a:p>
          <a:p>
            <a:r>
              <a:rPr lang="en-US" dirty="0" smtClean="0"/>
              <a:t>Whether a college uses he statewide model or modifies it based upon local data, the college is required to collect outcomes data. The data collection requirements for multiple measures applies to MMAP.</a:t>
            </a:r>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2018280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MMAP vs. Multiple Measures</a:t>
            </a:r>
            <a:endParaRPr lang="en-US" dirty="0"/>
          </a:p>
        </p:txBody>
      </p:sp>
      <p:sp>
        <p:nvSpPr>
          <p:cNvPr id="3" name="Content Placeholder 2"/>
          <p:cNvSpPr>
            <a:spLocks noGrp="1"/>
          </p:cNvSpPr>
          <p:nvPr>
            <p:ph idx="1"/>
          </p:nvPr>
        </p:nvSpPr>
        <p:spPr/>
        <p:txBody>
          <a:bodyPr>
            <a:normAutofit fontScale="92500"/>
          </a:bodyPr>
          <a:lstStyle/>
          <a:p>
            <a:r>
              <a:rPr lang="en-US" dirty="0" smtClean="0"/>
              <a:t>MMAP is one method of using high school transcript data to place students. The Chancellor’s Office has determined that the MMAP models satisfy the requirement to use multiple measures to place students</a:t>
            </a:r>
          </a:p>
          <a:p>
            <a:r>
              <a:rPr lang="en-US" dirty="0" smtClean="0"/>
              <a:t>MMAP are not the only possible multiple measures that a college can use, in fact colleges could choose to use high school transcript data in different ways than the MMAP decision trees</a:t>
            </a:r>
          </a:p>
          <a:p>
            <a:r>
              <a:rPr lang="en-US" dirty="0" smtClean="0"/>
              <a:t>The passage of AB 705 does not require colleges to use MMAP; however, MMAP meets the requirements outlined in AB 705</a:t>
            </a:r>
          </a:p>
          <a:p>
            <a:r>
              <a:rPr lang="en-US" dirty="0" smtClean="0"/>
              <a:t>MMAP has shown positive results, but colleges should evaluate whether joining the project would make sense for them.</a:t>
            </a:r>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664003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or Directed Self Placement</a:t>
            </a:r>
            <a:endParaRPr lang="en-US" dirty="0"/>
          </a:p>
        </p:txBody>
      </p:sp>
      <p:sp>
        <p:nvSpPr>
          <p:cNvPr id="3" name="Content Placeholder 2"/>
          <p:cNvSpPr>
            <a:spLocks noGrp="1"/>
          </p:cNvSpPr>
          <p:nvPr>
            <p:ph idx="1"/>
          </p:nvPr>
        </p:nvSpPr>
        <p:spPr/>
        <p:txBody>
          <a:bodyPr/>
          <a:lstStyle/>
          <a:p>
            <a:r>
              <a:rPr lang="en-US" smtClean="0"/>
              <a:t>Students are asked a series of questions and courses are recommended based on answers</a:t>
            </a:r>
          </a:p>
          <a:p>
            <a:r>
              <a:rPr lang="en-US" smtClean="0"/>
              <a:t>The questions may be about the students perceptions of their abilities for a particular subject and their previous work as a student</a:t>
            </a:r>
          </a:p>
          <a:p>
            <a:r>
              <a:rPr lang="en-US" smtClean="0"/>
              <a:t>Students may choose to enroll in classes other than those recommended</a:t>
            </a:r>
          </a:p>
          <a:p>
            <a:r>
              <a:rPr lang="en-US" smtClean="0"/>
              <a:t>Colleges implementing guided self placement have not seen a significant change in success rates</a:t>
            </a:r>
          </a:p>
          <a:p>
            <a:r>
              <a:rPr lang="en-US" smtClean="0"/>
              <a:t>Currently Moorpark College uses guided self placement</a:t>
            </a:r>
          </a:p>
          <a:p>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12373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Early Assessment Program (EAP)</a:t>
            </a:r>
            <a:endParaRPr lang="en-US" dirty="0"/>
          </a:p>
        </p:txBody>
      </p:sp>
      <p:sp>
        <p:nvSpPr>
          <p:cNvPr id="3" name="Content Placeholder 2"/>
          <p:cNvSpPr>
            <a:spLocks noGrp="1"/>
          </p:cNvSpPr>
          <p:nvPr>
            <p:ph idx="1"/>
          </p:nvPr>
        </p:nvSpPr>
        <p:spPr/>
        <p:txBody>
          <a:bodyPr>
            <a:normAutofit fontScale="92500"/>
          </a:bodyPr>
          <a:lstStyle/>
          <a:p>
            <a:r>
              <a:rPr lang="en-US" smtClean="0"/>
              <a:t>The Early Assessment Program is a CSU program that assess students readiness for college level English and math courses during their 11</a:t>
            </a:r>
            <a:r>
              <a:rPr lang="en-US" baseline="30000" smtClean="0"/>
              <a:t>th</a:t>
            </a:r>
            <a:r>
              <a:rPr lang="en-US" smtClean="0"/>
              <a:t> grade Smarter Balance Summative Assessments</a:t>
            </a:r>
          </a:p>
          <a:p>
            <a:r>
              <a:rPr lang="en-US" smtClean="0"/>
              <a:t>Students can be found to be Ready, Conditionally Ready, or Not Ready</a:t>
            </a:r>
          </a:p>
          <a:p>
            <a:r>
              <a:rPr lang="en-US" smtClean="0"/>
              <a:t>Students found Ready are allowed to enroll in college level courses without any additional assessments.</a:t>
            </a:r>
          </a:p>
          <a:p>
            <a:r>
              <a:rPr lang="en-US" smtClean="0"/>
              <a:t>Students found Conditionally Ready will be allowed to enroll if they complete one of the CSU options in the 12</a:t>
            </a:r>
            <a:r>
              <a:rPr lang="en-US" baseline="30000" smtClean="0"/>
              <a:t>th</a:t>
            </a:r>
            <a:r>
              <a:rPr lang="en-US" smtClean="0"/>
              <a:t> grade.</a:t>
            </a:r>
          </a:p>
          <a:p>
            <a:r>
              <a:rPr lang="en-US" smtClean="0"/>
              <a:t>CCCs are not required to participate in EAP, but if they do they are required to give the same options permitted by the CSU (CEC 99301 (c)(8))</a:t>
            </a:r>
          </a:p>
          <a:p>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727469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1"/>
            <a:ext cx="8686800" cy="990600"/>
          </a:xfrm>
        </p:spPr>
        <p:txBody>
          <a:bodyPr>
            <a:normAutofit fontScale="90000"/>
          </a:bodyPr>
          <a:lstStyle/>
          <a:p>
            <a:r>
              <a:rPr lang="en-US" dirty="0" smtClean="0"/>
              <a:t>College of the Canyons: English Placement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Enter </a:t>
            </a:r>
            <a:r>
              <a:rPr lang="en-US" dirty="0"/>
              <a:t>English 101 directly – any of these (completed within 5 years):</a:t>
            </a:r>
          </a:p>
          <a:p>
            <a:pPr lvl="1"/>
            <a:r>
              <a:rPr lang="en-US" dirty="0"/>
              <a:t>GPA – self reported 3.0 or above</a:t>
            </a:r>
          </a:p>
          <a:p>
            <a:pPr lvl="1"/>
            <a:r>
              <a:rPr lang="en-US" dirty="0"/>
              <a:t>Assessment test passing score</a:t>
            </a:r>
          </a:p>
          <a:p>
            <a:pPr lvl="1"/>
            <a:r>
              <a:rPr lang="en-US" dirty="0"/>
              <a:t>Early Assessment Program (EAP – a Cal State Tool) Standard Exceeded (High school exam)</a:t>
            </a:r>
          </a:p>
          <a:p>
            <a:pPr lvl="1"/>
            <a:r>
              <a:rPr lang="en-US" dirty="0"/>
              <a:t>EAP Standard Met with ERWC course with C or higher (high school exam and high school course)</a:t>
            </a:r>
          </a:p>
          <a:p>
            <a:pPr lvl="1"/>
            <a:r>
              <a:rPr lang="en-US" dirty="0"/>
              <a:t>SAT scores of 500 or above in English subject (self-reported)</a:t>
            </a:r>
          </a:p>
          <a:p>
            <a:pPr lvl="1"/>
            <a:r>
              <a:rPr lang="en-US" dirty="0"/>
              <a:t>ACT scores or 18 or above in English subject (self-reported)</a:t>
            </a:r>
          </a:p>
          <a:p>
            <a:pPr lvl="1"/>
            <a:r>
              <a:rPr lang="en-US" dirty="0"/>
              <a:t>High school English grade B or better for the following the courses ERWC, AP English, English 12 (Hart District)</a:t>
            </a:r>
          </a:p>
          <a:p>
            <a:pPr lvl="1"/>
            <a:r>
              <a:rPr lang="en-US" dirty="0"/>
              <a:t>International BA scores of 5 or higher</a:t>
            </a:r>
          </a:p>
          <a:p>
            <a:pPr lvl="1"/>
            <a:r>
              <a:rPr lang="en-US" dirty="0"/>
              <a:t>Pre-requisite challenges are also accepted for those who have not completed these in five years</a:t>
            </a:r>
          </a:p>
          <a:p>
            <a:endParaRPr lang="en-US" dirty="0"/>
          </a:p>
        </p:txBody>
      </p:sp>
      <p:sp>
        <p:nvSpPr>
          <p:cNvPr id="4" name="Footer Placeholder 3"/>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57334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8617" y="308123"/>
            <a:ext cx="8154656" cy="6301326"/>
          </a:xfrm>
        </p:spPr>
      </p:pic>
      <p:sp>
        <p:nvSpPr>
          <p:cNvPr id="4" name="Footer Placeholder 3"/>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221599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 Math Transfer Placement</a:t>
            </a:r>
            <a:endParaRPr lang="en-US" dirty="0"/>
          </a:p>
        </p:txBody>
      </p:sp>
      <p:sp>
        <p:nvSpPr>
          <p:cNvPr id="4" name="Footer Placeholder 3"/>
          <p:cNvSpPr>
            <a:spLocks noGrp="1"/>
          </p:cNvSpPr>
          <p:nvPr>
            <p:ph type="ftr" sz="quarter" idx="11"/>
          </p:nvPr>
        </p:nvSpPr>
        <p:spPr/>
        <p:txBody>
          <a:bodyPr/>
          <a:lstStyle/>
          <a:p>
            <a:r>
              <a:rPr lang="en-US" smtClean="0"/>
              <a:t>2017 ASCCC Fall Plenary Session</a:t>
            </a:r>
            <a:endParaRPr lang="en-US" dirty="0"/>
          </a:p>
        </p:txBody>
      </p:sp>
      <p:grpSp>
        <p:nvGrpSpPr>
          <p:cNvPr id="8" name="Group 7"/>
          <p:cNvGrpSpPr/>
          <p:nvPr/>
        </p:nvGrpSpPr>
        <p:grpSpPr>
          <a:xfrm>
            <a:off x="363423" y="1468428"/>
            <a:ext cx="8201224" cy="5131306"/>
            <a:chOff x="635000" y="2514600"/>
            <a:chExt cx="11210839" cy="6034649"/>
          </a:xfrm>
        </p:grpSpPr>
        <p:graphicFrame>
          <p:nvGraphicFramePr>
            <p:cNvPr id="5" name="Chart 4"/>
            <p:cNvGraphicFramePr>
              <a:graphicFrameLocks/>
            </p:cNvGraphicFramePr>
            <p:nvPr>
              <p:extLst>
                <p:ext uri="{D42A27DB-BD31-4B8C-83A1-F6EECF244321}">
                  <p14:modId xmlns:p14="http://schemas.microsoft.com/office/powerpoint/2010/main" val="608745706"/>
                </p:ext>
              </p:extLst>
            </p:nvPr>
          </p:nvGraphicFramePr>
          <p:xfrm>
            <a:off x="635000" y="2514600"/>
            <a:ext cx="11210839" cy="5350843"/>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a:stretch>
              <a:fillRect/>
            </a:stretch>
          </p:blipFill>
          <p:spPr>
            <a:xfrm>
              <a:off x="944909" y="7728365"/>
              <a:ext cx="10762594" cy="820884"/>
            </a:xfrm>
            <a:prstGeom prst="rect">
              <a:avLst/>
            </a:prstGeom>
          </p:spPr>
        </p:pic>
        <p:cxnSp>
          <p:nvCxnSpPr>
            <p:cNvPr id="7" name="Straight Connector 6"/>
            <p:cNvCxnSpPr/>
            <p:nvPr/>
          </p:nvCxnSpPr>
          <p:spPr>
            <a:xfrm flipH="1">
              <a:off x="3012483" y="2514600"/>
              <a:ext cx="1261" cy="5256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29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3" name="Content Placeholder 2"/>
          <p:cNvSpPr>
            <a:spLocks noGrp="1"/>
          </p:cNvSpPr>
          <p:nvPr>
            <p:ph idx="1"/>
          </p:nvPr>
        </p:nvSpPr>
        <p:spPr/>
        <p:txBody>
          <a:bodyPr/>
          <a:lstStyle/>
          <a:p>
            <a:r>
              <a:rPr lang="en-US" dirty="0" smtClean="0"/>
              <a:t>Do you know how your college currently places students into courses in English, mathematics and ESL?</a:t>
            </a:r>
          </a:p>
          <a:p>
            <a:r>
              <a:rPr lang="en-US" dirty="0" smtClean="0"/>
              <a:t>Do you think that students are being accurately placed at your college to support their success?</a:t>
            </a:r>
          </a:p>
          <a:p>
            <a:r>
              <a:rPr lang="en-US" dirty="0" smtClean="0"/>
              <a:t>Does your college currently have access to high school transcript data through Cal-PASS Plus?</a:t>
            </a:r>
          </a:p>
          <a:p>
            <a:r>
              <a:rPr lang="en-US" dirty="0" smtClean="0"/>
              <a:t>Are there any specific questions you are hoping we will answer today?</a:t>
            </a:r>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547388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normAutofit/>
          </a:bodyPr>
          <a:lstStyle/>
          <a:p>
            <a:r>
              <a:rPr lang="en-US" sz="2800" smtClean="0">
                <a:hlinkClick r:id="rId2"/>
              </a:rPr>
              <a:t>Multiple Measures in Assessment: The Requirements and Challenges of Multiple Measures in the California Community Colleges</a:t>
            </a:r>
            <a:endParaRPr lang="en-US" sz="2800" smtClean="0"/>
          </a:p>
          <a:p>
            <a:r>
              <a:rPr lang="en-US" sz="2800" smtClean="0">
                <a:hlinkClick r:id="rId3"/>
              </a:rPr>
              <a:t>Multiple Measures Assessment Project</a:t>
            </a:r>
            <a:endParaRPr lang="en-US" sz="2800" smtClean="0"/>
          </a:p>
          <a:p>
            <a:r>
              <a:rPr lang="en-US" sz="2800" smtClean="0">
                <a:hlinkClick r:id="rId4"/>
              </a:rPr>
              <a:t>Early Assessment Program</a:t>
            </a:r>
            <a:endParaRPr lang="en-US" sz="2800"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956596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 for Coming</a:t>
            </a:r>
            <a:endParaRPr lang="en-US" dirty="0"/>
          </a:p>
        </p:txBody>
      </p:sp>
      <p:sp>
        <p:nvSpPr>
          <p:cNvPr id="3" name="Content Placeholder 2"/>
          <p:cNvSpPr>
            <a:spLocks noGrp="1"/>
          </p:cNvSpPr>
          <p:nvPr>
            <p:ph idx="1"/>
          </p:nvPr>
        </p:nvSpPr>
        <p:spPr/>
        <p:txBody>
          <a:bodyPr/>
          <a:lstStyle/>
          <a:p>
            <a:r>
              <a:rPr lang="en-US" sz="2800" dirty="0" smtClean="0"/>
              <a:t>Do you have any questions?</a:t>
            </a:r>
          </a:p>
          <a:p>
            <a:endParaRPr lang="en-US" sz="2800" dirty="0"/>
          </a:p>
          <a:p>
            <a:pPr lvl="1"/>
            <a:r>
              <a:rPr lang="en-US" dirty="0" smtClean="0"/>
              <a:t>Rebecca </a:t>
            </a:r>
            <a:r>
              <a:rPr lang="en-US" dirty="0" err="1" smtClean="0"/>
              <a:t>Eikey</a:t>
            </a:r>
            <a:r>
              <a:rPr lang="en-US" dirty="0" smtClean="0"/>
              <a:t> </a:t>
            </a:r>
            <a:r>
              <a:rPr lang="mr-IN" dirty="0" smtClean="0"/>
              <a:t>–</a:t>
            </a:r>
            <a:r>
              <a:rPr lang="en-US" dirty="0" smtClean="0"/>
              <a:t> </a:t>
            </a:r>
            <a:r>
              <a:rPr lang="en-US" dirty="0" smtClean="0">
                <a:hlinkClick r:id="rId2"/>
              </a:rPr>
              <a:t>rebecca.eikey@canyons.edu</a:t>
            </a:r>
            <a:endParaRPr lang="en-US" dirty="0" smtClean="0"/>
          </a:p>
          <a:p>
            <a:pPr lvl="1"/>
            <a:endParaRPr lang="en-US" dirty="0" smtClean="0"/>
          </a:p>
          <a:p>
            <a:pPr lvl="1"/>
            <a:r>
              <a:rPr lang="en-US" dirty="0" smtClean="0"/>
              <a:t>Craig </a:t>
            </a:r>
            <a:r>
              <a:rPr lang="en-US" dirty="0" err="1" smtClean="0"/>
              <a:t>Rutan</a:t>
            </a:r>
            <a:r>
              <a:rPr lang="en-US" dirty="0" smtClean="0"/>
              <a:t> </a:t>
            </a:r>
            <a:r>
              <a:rPr lang="mr-IN" dirty="0" smtClean="0"/>
              <a:t>–</a:t>
            </a:r>
            <a:r>
              <a:rPr lang="en-US" dirty="0" smtClean="0"/>
              <a:t> </a:t>
            </a:r>
            <a:r>
              <a:rPr lang="en-US" dirty="0" smtClean="0">
                <a:hlinkClick r:id="rId3"/>
              </a:rPr>
              <a:t>rutan_craig@sccollege.edu</a:t>
            </a:r>
            <a:endParaRPr lang="en-US" dirty="0" smtClean="0"/>
          </a:p>
          <a:p>
            <a:endParaRPr lang="en-US" sz="2800" dirty="0" smtClean="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999576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idx="1"/>
          </p:nvPr>
        </p:nvSpPr>
        <p:spPr/>
        <p:txBody>
          <a:bodyPr/>
          <a:lstStyle/>
          <a:p>
            <a:r>
              <a:rPr lang="en-US" dirty="0" smtClean="0"/>
              <a:t>Assessment Tests</a:t>
            </a:r>
          </a:p>
          <a:p>
            <a:r>
              <a:rPr lang="en-US" dirty="0" smtClean="0"/>
              <a:t>Multiple Measures</a:t>
            </a:r>
          </a:p>
          <a:p>
            <a:r>
              <a:rPr lang="en-US" dirty="0" smtClean="0"/>
              <a:t>Use of High School Transcript Data</a:t>
            </a:r>
          </a:p>
          <a:p>
            <a:r>
              <a:rPr lang="en-US" dirty="0" smtClean="0"/>
              <a:t>AB 705 (Irwin)</a:t>
            </a:r>
          </a:p>
          <a:p>
            <a:r>
              <a:rPr lang="en-US" dirty="0" smtClean="0"/>
              <a:t>Multiple Measures Assessment Project (MMAP)</a:t>
            </a:r>
          </a:p>
          <a:p>
            <a:r>
              <a:rPr lang="en-US" dirty="0" smtClean="0"/>
              <a:t>Guided Self Placement</a:t>
            </a:r>
          </a:p>
          <a:p>
            <a:r>
              <a:rPr lang="en-US" dirty="0" smtClean="0"/>
              <a:t>Early Assessment Program (EAP)</a:t>
            </a:r>
          </a:p>
          <a:p>
            <a:r>
              <a:rPr lang="en-US" dirty="0" smtClean="0"/>
              <a:t>Multiple Measures Implementation at College of the Canyons</a:t>
            </a:r>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7596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Placement of Students</a:t>
            </a:r>
            <a:endParaRPr lang="en-US" dirty="0"/>
          </a:p>
        </p:txBody>
      </p:sp>
      <p:sp>
        <p:nvSpPr>
          <p:cNvPr id="3" name="Content Placeholder 2"/>
          <p:cNvSpPr>
            <a:spLocks noGrp="1"/>
          </p:cNvSpPr>
          <p:nvPr>
            <p:ph idx="1"/>
          </p:nvPr>
        </p:nvSpPr>
        <p:spPr/>
        <p:txBody>
          <a:bodyPr/>
          <a:lstStyle/>
          <a:p>
            <a:r>
              <a:rPr lang="en-US" dirty="0" smtClean="0"/>
              <a:t>The majority of students going through the matriculation process will be assessed for placement into courses in English, English as a Second Language (ESL), mathematics, and reading</a:t>
            </a:r>
          </a:p>
          <a:p>
            <a:endParaRPr lang="en-US" dirty="0" smtClean="0"/>
          </a:p>
          <a:p>
            <a:r>
              <a:rPr lang="en-US" dirty="0" smtClean="0"/>
              <a:t>Historically, colleges have used placement tests and established cut scores to assess students skills and place them into courses.</a:t>
            </a:r>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308167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Placement Tests</a:t>
            </a:r>
            <a:endParaRPr lang="en-US" dirty="0"/>
          </a:p>
        </p:txBody>
      </p:sp>
      <p:sp>
        <p:nvSpPr>
          <p:cNvPr id="3" name="Content Placeholder 2"/>
          <p:cNvSpPr>
            <a:spLocks noGrp="1"/>
          </p:cNvSpPr>
          <p:nvPr>
            <p:ph idx="1"/>
          </p:nvPr>
        </p:nvSpPr>
        <p:spPr/>
        <p:txBody>
          <a:bodyPr/>
          <a:lstStyle/>
          <a:p>
            <a:r>
              <a:rPr lang="en-US" dirty="0" smtClean="0"/>
              <a:t>Any test used to place students must be reviewed and approved by the Chancellor’s Office prior to use (Title 5 §55522 (c)) </a:t>
            </a:r>
          </a:p>
          <a:p>
            <a:r>
              <a:rPr lang="en-US" dirty="0" smtClean="0"/>
              <a:t>The list of approved placement tests can be found </a:t>
            </a:r>
            <a:r>
              <a:rPr lang="en-US" dirty="0" smtClean="0">
                <a:hlinkClick r:id="rId2" invalidUrl="http://extranet.cccco.edu/Portals/1/SSSP/CCCCO Approved Assessments  5-17 for web.xlsx"/>
              </a:rPr>
              <a:t>here</a:t>
            </a:r>
            <a:endParaRPr lang="en-US" dirty="0" smtClean="0"/>
          </a:p>
          <a:p>
            <a:r>
              <a:rPr lang="en-US" dirty="0" smtClean="0"/>
              <a:t>Colleges are not required to use an assessment test and can use alternative measures to place students</a:t>
            </a:r>
          </a:p>
          <a:p>
            <a:r>
              <a:rPr lang="en-US" dirty="0" smtClean="0"/>
              <a:t>SB1456 requires that colleges </a:t>
            </a:r>
            <a:r>
              <a:rPr lang="en-US" b="1" dirty="0" smtClean="0"/>
              <a:t>choosing to use an assessment test </a:t>
            </a:r>
            <a:r>
              <a:rPr lang="en-US" dirty="0" smtClean="0"/>
              <a:t>must use the common assessment (once available) or lose their SSSP funding</a:t>
            </a:r>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597578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Multiple Measures</a:t>
            </a:r>
            <a:endParaRPr lang="en-US" dirty="0"/>
          </a:p>
        </p:txBody>
      </p:sp>
      <p:sp>
        <p:nvSpPr>
          <p:cNvPr id="3" name="Content Placeholder 2"/>
          <p:cNvSpPr>
            <a:spLocks noGrp="1"/>
          </p:cNvSpPr>
          <p:nvPr>
            <p:ph idx="1"/>
          </p:nvPr>
        </p:nvSpPr>
        <p:spPr/>
        <p:txBody>
          <a:bodyPr/>
          <a:lstStyle/>
          <a:p>
            <a:r>
              <a:rPr lang="en-US" dirty="0" smtClean="0"/>
              <a:t>Title 5 §55222(a) states “When using an English, mathematics, or ESL assessment test for placement, it must be used with one or more other measures to comprise multiple measures.”</a:t>
            </a:r>
          </a:p>
          <a:p>
            <a:endParaRPr lang="en-US" dirty="0" smtClean="0"/>
          </a:p>
          <a:p>
            <a:r>
              <a:rPr lang="en-US" dirty="0" smtClean="0"/>
              <a:t>Colleges are required to use a minimum of two evidence based measures to place students into courses</a:t>
            </a:r>
          </a:p>
          <a:p>
            <a:endParaRPr lang="en-US" dirty="0" smtClean="0"/>
          </a:p>
          <a:p>
            <a:r>
              <a:rPr lang="en-US" dirty="0" smtClean="0"/>
              <a:t>Colleges are required to collect students performance data for all measures used to place students</a:t>
            </a:r>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06255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Means of Assessment</a:t>
            </a:r>
            <a:endParaRPr lang="en-US" dirty="0"/>
          </a:p>
        </p:txBody>
      </p:sp>
      <p:sp>
        <p:nvSpPr>
          <p:cNvPr id="3" name="Content Placeholder 2"/>
          <p:cNvSpPr>
            <a:spLocks noGrp="1"/>
          </p:cNvSpPr>
          <p:nvPr>
            <p:ph idx="1"/>
          </p:nvPr>
        </p:nvSpPr>
        <p:spPr/>
        <p:txBody>
          <a:bodyPr>
            <a:normAutofit fontScale="92500"/>
          </a:bodyPr>
          <a:lstStyle/>
          <a:p>
            <a:r>
              <a:rPr lang="en-US" smtClean="0"/>
              <a:t>Assessment tests are only one way of assessing a student’s readiness for courses in math, English, reading, and ESL</a:t>
            </a:r>
          </a:p>
          <a:p>
            <a:r>
              <a:rPr lang="en-US" smtClean="0"/>
              <a:t>There are many other options that are currently being used in our colleges to place students.</a:t>
            </a:r>
          </a:p>
          <a:p>
            <a:r>
              <a:rPr lang="en-US" smtClean="0"/>
              <a:t>These other tools include</a:t>
            </a:r>
          </a:p>
          <a:p>
            <a:pPr lvl="1"/>
            <a:r>
              <a:rPr lang="en-US" smtClean="0"/>
              <a:t>High School Transcript Data</a:t>
            </a:r>
          </a:p>
          <a:p>
            <a:pPr lvl="1"/>
            <a:r>
              <a:rPr lang="en-US" smtClean="0"/>
              <a:t>SAT/ACT Scores</a:t>
            </a:r>
          </a:p>
          <a:p>
            <a:pPr lvl="1"/>
            <a:r>
              <a:rPr lang="en-US" smtClean="0"/>
              <a:t>EAP</a:t>
            </a:r>
          </a:p>
          <a:p>
            <a:pPr lvl="1"/>
            <a:r>
              <a:rPr lang="en-US" smtClean="0"/>
              <a:t>Guided Self Placement</a:t>
            </a:r>
          </a:p>
          <a:p>
            <a:pPr lvl="1"/>
            <a:r>
              <a:rPr lang="en-US" smtClean="0"/>
              <a:t>Counselor Visits</a:t>
            </a:r>
          </a:p>
          <a:p>
            <a:pPr lvl="1"/>
            <a:r>
              <a:rPr lang="en-US" smtClean="0"/>
              <a:t>Employment History</a:t>
            </a:r>
          </a:p>
          <a:p>
            <a:pPr lvl="1"/>
            <a:r>
              <a:rPr lang="en-US" smtClean="0"/>
              <a:t>Military Training and Experience</a:t>
            </a:r>
          </a:p>
          <a:p>
            <a:pPr lvl="1"/>
            <a:r>
              <a:rPr lang="en-US" smtClean="0"/>
              <a:t>Embedded Questions in an Assessment Test</a:t>
            </a:r>
          </a:p>
          <a:p>
            <a:pPr lvl="1"/>
            <a:endParaRPr lang="en-US"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37667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Using Additional Measures with an Assessment Test</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There are typically three different models for using multiple assessment measures to determine the “best” placement for students.</a:t>
            </a:r>
          </a:p>
          <a:p>
            <a:pPr lvl="1"/>
            <a:r>
              <a:rPr lang="en-US" b="1" smtClean="0"/>
              <a:t>Conjunctive Model </a:t>
            </a:r>
            <a:r>
              <a:rPr lang="mr-IN" smtClean="0"/>
              <a:t>–</a:t>
            </a:r>
            <a:r>
              <a:rPr lang="en-US" smtClean="0"/>
              <a:t> A comprehensive model that combines a student’s results on multiple different assessment tools to determine a single placement recommendation. These models often require all students to be assessed using the same measures and can be difficult to validate.</a:t>
            </a:r>
          </a:p>
          <a:p>
            <a:pPr lvl="1"/>
            <a:r>
              <a:rPr lang="en-US" b="1" smtClean="0"/>
              <a:t>Disjunctive Model</a:t>
            </a:r>
            <a:r>
              <a:rPr lang="en-US" smtClean="0"/>
              <a:t> </a:t>
            </a:r>
            <a:r>
              <a:rPr lang="mr-IN" smtClean="0"/>
              <a:t>–</a:t>
            </a:r>
            <a:r>
              <a:rPr lang="en-US" smtClean="0"/>
              <a:t> The results from multiple assessment tools are evaluated and the highest result is used to place the student. This is the model recommended by the Multiple Measures Assessment Project (MMAP) and AB 705 (as of May 30, 2017).</a:t>
            </a:r>
          </a:p>
          <a:p>
            <a:pPr lvl="1"/>
            <a:r>
              <a:rPr lang="en-US" b="1" smtClean="0"/>
              <a:t>Compensatory Model</a:t>
            </a:r>
            <a:r>
              <a:rPr lang="en-US" smtClean="0"/>
              <a:t> </a:t>
            </a:r>
            <a:r>
              <a:rPr lang="mr-IN" smtClean="0"/>
              <a:t>–</a:t>
            </a:r>
            <a:r>
              <a:rPr lang="en-US" smtClean="0"/>
              <a:t> Results from additional measures are used to add points to a student’s assessment test score that could yield higher placement based on previously established cut scores. This has been the most common model used in the community colleges prior to MMAP.</a:t>
            </a:r>
            <a:endParaRPr lang="en-US" b="1" dirty="0"/>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1611058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 School Transcript Data</a:t>
            </a:r>
            <a:endParaRPr lang="en-US" dirty="0"/>
          </a:p>
        </p:txBody>
      </p:sp>
      <p:sp>
        <p:nvSpPr>
          <p:cNvPr id="3" name="Content Placeholder 2"/>
          <p:cNvSpPr>
            <a:spLocks noGrp="1"/>
          </p:cNvSpPr>
          <p:nvPr>
            <p:ph idx="1"/>
          </p:nvPr>
        </p:nvSpPr>
        <p:spPr/>
        <p:txBody>
          <a:bodyPr>
            <a:normAutofit/>
          </a:bodyPr>
          <a:lstStyle/>
          <a:p>
            <a:r>
              <a:rPr lang="en-US" dirty="0" smtClean="0"/>
              <a:t>High school transcript data has been used for many years to place students</a:t>
            </a:r>
          </a:p>
          <a:p>
            <a:r>
              <a:rPr lang="en-US" dirty="0" smtClean="0"/>
              <a:t>High school transcript data includes:</a:t>
            </a:r>
          </a:p>
          <a:p>
            <a:pPr lvl="1"/>
            <a:r>
              <a:rPr lang="en-US" dirty="0" smtClean="0"/>
              <a:t>Overall GPA</a:t>
            </a:r>
          </a:p>
          <a:p>
            <a:pPr lvl="1"/>
            <a:r>
              <a:rPr lang="en-US" dirty="0" smtClean="0"/>
              <a:t>Highest Course Taken</a:t>
            </a:r>
          </a:p>
          <a:p>
            <a:pPr lvl="1"/>
            <a:r>
              <a:rPr lang="en-US" dirty="0" smtClean="0"/>
              <a:t>Grade in a Specific High School Course</a:t>
            </a:r>
          </a:p>
          <a:p>
            <a:r>
              <a:rPr lang="en-US" dirty="0" smtClean="0"/>
              <a:t>High school transcript data can be obtained by colleges establishing agreements with local high schools through Cal-PASS Plus, from the student self reporting the information (this data can now be collected using </a:t>
            </a:r>
            <a:r>
              <a:rPr lang="en-US" dirty="0" err="1" smtClean="0"/>
              <a:t>CCCApply</a:t>
            </a:r>
            <a:r>
              <a:rPr lang="en-US" dirty="0" smtClean="0"/>
              <a:t>), and having the student provide their transcript to the college</a:t>
            </a:r>
          </a:p>
        </p:txBody>
      </p:sp>
      <p:sp>
        <p:nvSpPr>
          <p:cNvPr id="5" name="Footer Placeholder 4"/>
          <p:cNvSpPr>
            <a:spLocks noGrp="1"/>
          </p:cNvSpPr>
          <p:nvPr>
            <p:ph type="ftr" sz="quarter" idx="11"/>
          </p:nvPr>
        </p:nvSpPr>
        <p:spPr/>
        <p:txBody>
          <a:bodyPr/>
          <a:lstStyle/>
          <a:p>
            <a:r>
              <a:rPr lang="en-US" smtClean="0"/>
              <a:t>2017 ASCCC Fall Plenary Session</a:t>
            </a:r>
            <a:endParaRPr lang="en-US" dirty="0"/>
          </a:p>
        </p:txBody>
      </p:sp>
    </p:spTree>
    <p:extLst>
      <p:ext uri="{BB962C8B-B14F-4D97-AF65-F5344CB8AC3E}">
        <p14:creationId xmlns:p14="http://schemas.microsoft.com/office/powerpoint/2010/main" val="3401699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ASCCC</Template>
  <TotalTime>1418</TotalTime>
  <Words>1753</Words>
  <Application>Microsoft Macintosh PowerPoint</Application>
  <PresentationFormat>Overhead</PresentationFormat>
  <Paragraphs>151</Paragraphs>
  <Slides>21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Mangal</vt:lpstr>
      <vt:lpstr>ASCCC</vt:lpstr>
      <vt:lpstr>Multiple measures and accurate student placement</vt:lpstr>
      <vt:lpstr>Welcome</vt:lpstr>
      <vt:lpstr>Overview</vt:lpstr>
      <vt:lpstr>Placement of Students</vt:lpstr>
      <vt:lpstr>Placement Tests</vt:lpstr>
      <vt:lpstr>Multiple Measures</vt:lpstr>
      <vt:lpstr>Other Means of Assessment</vt:lpstr>
      <vt:lpstr>Using Additional Measures with an Assessment Test</vt:lpstr>
      <vt:lpstr>High School Transcript Data</vt:lpstr>
      <vt:lpstr>AB 705</vt:lpstr>
      <vt:lpstr>AB 705 (2)</vt:lpstr>
      <vt:lpstr>Multiple Measures Assessment Project (MMAP)</vt:lpstr>
      <vt:lpstr>MMAP (cont)</vt:lpstr>
      <vt:lpstr>MMAP vs. Multiple Measures</vt:lpstr>
      <vt:lpstr>Guided or Directed Self Placement</vt:lpstr>
      <vt:lpstr>Early Assessment Program (EAP)</vt:lpstr>
      <vt:lpstr>College of the Canyons: English Placement </vt:lpstr>
      <vt:lpstr>PowerPoint Presentation</vt:lpstr>
      <vt:lpstr>COC Math Transfer Placement</vt:lpstr>
      <vt:lpstr>Resources</vt:lpstr>
      <vt:lpstr>Thank You for Coming</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proper placement of students</dc:title>
  <dc:creator>Craig Rutan</dc:creator>
  <cp:lastModifiedBy>Craig Rutan</cp:lastModifiedBy>
  <cp:revision>49</cp:revision>
  <cp:lastPrinted>2017-07-07T00:05:33Z</cp:lastPrinted>
  <dcterms:created xsi:type="dcterms:W3CDTF">2017-06-28T01:42:19Z</dcterms:created>
  <dcterms:modified xsi:type="dcterms:W3CDTF">2017-10-29T16:11:35Z</dcterms:modified>
</cp:coreProperties>
</file>