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3" autoAdjust="0"/>
    <p:restoredTop sz="75607" autoAdjust="0"/>
  </p:normalViewPr>
  <p:slideViewPr>
    <p:cSldViewPr snapToGrid="0">
      <p:cViewPr varScale="1">
        <p:scale>
          <a:sx n="97" d="100"/>
          <a:sy n="97" d="100"/>
        </p:scale>
        <p:origin x="-672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794F8-6450-3547-8C76-D3FF854C8C09}" type="datetimeFigureOut">
              <a:rPr lang="en-US" smtClean="0"/>
              <a:t>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87FAA-E8A2-3146-81D7-A130893BB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58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1/24/16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BDC644-E484-144A-918B-7DF9EAF9E8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6AE0-A8F2-7640-B244-8756CD3265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F1BA-EE0F-2D40-AA06-318C24D38A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B813-F0FF-D643-9202-E83C17673B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039C-FFCA-3B44-AB7E-7C35E77AB2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EF0-C4F0-5C45-AF9B-0F24D837C8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35D2-9D2E-3045-B398-13D7046835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44ED-BCD6-AD42-B1F7-2A678C7BF8FD}" type="datetime1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A0D-26D6-6B49-ADD0-8C2E39B1D63A}" type="datetime1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161C-0DE9-CE40-A815-ABFEA7B9F1F6}" type="datetime1">
              <a:rPr lang="en-US" smtClean="0"/>
              <a:t>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5EF7CD-1303-3348-A335-D2D9E611C4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9B5-4217-024F-B9AE-9B9093A5F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6378-A31D-ED4D-81EA-C4ECBBEF0D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D2C7-3E81-B044-AEAA-5F0CF9571C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0FD-8B76-6840-B10B-A6140A0041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8712-05E5-8D49-A5A7-4D1E74DAC3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1CD60-790B-A844-9E31-FE69281F51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1/24/16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mail.fhda.edu/owa/redir.aspx?C=kmceKjf4HU-h-ZLAiIHrg1ilum-ZKtMIgrbqRxJXtN0QGWh3cOY2aZXr2vHAt5GKSSoMnh5tkUA.&amp;URL=https://urldefense.proofpoint.com/v2/url?u=https-3A__magic.piktochart.com_output_10654838-2Dhigh-2Dtouch&amp;d=BQICAg&amp;c=xoYdONxMEGxjdvKj5bOdEOV28uakaJ20R4TjadGGZBc&amp;r=Efb9NTy-cUUfobyMcw1VEMc336ak3sOLEfsOdMSzAVE&amp;m=qif5bhGSCFgBwY3jDGKdbYGSqOXOOL8MG-_0BntssTU&amp;s=yZMRwaf1WPVbzFHqv4ED9QkXxlA6YI8FkFtGhU5QfFo&amp;e=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davisondolores@foothi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Learned From MOOCs:  High Touch and Student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Dolores Davison, Foothill College </a:t>
            </a:r>
          </a:p>
          <a:p>
            <a:r>
              <a:rPr lang="en-US" dirty="0" err="1" smtClean="0"/>
              <a:t>Sanya</a:t>
            </a:r>
            <a:r>
              <a:rPr lang="en-US" dirty="0" smtClean="0"/>
              <a:t> </a:t>
            </a:r>
            <a:r>
              <a:rPr lang="en-US" dirty="0" err="1" smtClean="0"/>
              <a:t>Soyemi</a:t>
            </a:r>
            <a:r>
              <a:rPr lang="en-US" dirty="0" smtClean="0"/>
              <a:t>, Mt. San Jacinto College </a:t>
            </a:r>
          </a:p>
          <a:p>
            <a:r>
              <a:rPr lang="en-US" dirty="0" err="1" smtClean="0"/>
              <a:t>Fabiola</a:t>
            </a:r>
            <a:r>
              <a:rPr lang="en-US" dirty="0" smtClean="0"/>
              <a:t> Torres, Glendale College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MOOCs – A Brief History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Massive Open Online Classes</a:t>
            </a:r>
          </a:p>
          <a:p>
            <a:r>
              <a:rPr lang="en-US" sz="4000" dirty="0" smtClean="0"/>
              <a:t>Tremendous Interest in 2012-13</a:t>
            </a:r>
          </a:p>
          <a:p>
            <a:r>
              <a:rPr lang="en-US" sz="4000" dirty="0" smtClean="0"/>
              <a:t>Online Education Initiative </a:t>
            </a:r>
          </a:p>
          <a:p>
            <a:r>
              <a:rPr lang="en-US" sz="4000" dirty="0" smtClean="0"/>
              <a:t>Budget for More Online Classes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477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5214"/>
            <a:ext cx="10515600" cy="934063"/>
          </a:xfrm>
        </p:spPr>
        <p:txBody>
          <a:bodyPr>
            <a:no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Why </a:t>
            </a:r>
            <a:r>
              <a:rPr lang="en-US" sz="4400" dirty="0"/>
              <a:t>Were MOOCs So Popular?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Inexpensive (free to the students)</a:t>
            </a:r>
          </a:p>
          <a:p>
            <a:r>
              <a:rPr lang="en-US" sz="4000" dirty="0" smtClean="0"/>
              <a:t>Large classes</a:t>
            </a:r>
          </a:p>
          <a:p>
            <a:r>
              <a:rPr lang="en-US" sz="4000" dirty="0" smtClean="0"/>
              <a:t>Taught by experts in the field </a:t>
            </a:r>
          </a:p>
          <a:p>
            <a:r>
              <a:rPr lang="en-US" sz="4000" dirty="0" smtClean="0"/>
              <a:t>Instant feedback to students </a:t>
            </a:r>
          </a:p>
          <a:p>
            <a:r>
              <a:rPr lang="en-US" sz="4000" dirty="0" smtClean="0"/>
              <a:t>Reached students who otherwise would not be taking classes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MOOC Positives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Consistent Messaging </a:t>
            </a:r>
          </a:p>
          <a:p>
            <a:r>
              <a:rPr lang="en-US" sz="4000" dirty="0" smtClean="0"/>
              <a:t>Seemed like a community </a:t>
            </a:r>
          </a:p>
          <a:p>
            <a:pPr lvl="1"/>
            <a:r>
              <a:rPr lang="en-US" sz="4000" dirty="0" smtClean="0"/>
              <a:t>Peer Review </a:t>
            </a:r>
          </a:p>
          <a:p>
            <a:pPr lvl="1"/>
            <a:r>
              <a:rPr lang="en-US" sz="4000" dirty="0" smtClean="0"/>
              <a:t>Open discussions sections </a:t>
            </a:r>
          </a:p>
          <a:p>
            <a:r>
              <a:rPr lang="en-US" sz="4000" dirty="0" err="1" smtClean="0"/>
              <a:t>Scaffolded</a:t>
            </a:r>
            <a:r>
              <a:rPr lang="en-US" sz="4000" dirty="0" smtClean="0"/>
              <a:t> assignments and assessments</a:t>
            </a:r>
          </a:p>
          <a:p>
            <a:r>
              <a:rPr lang="en-US" sz="4000" dirty="0" smtClean="0"/>
              <a:t>But most of all…the MOOC movement got people talking about online courses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0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Consistent Requests from 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More frequently assessments </a:t>
            </a:r>
          </a:p>
          <a:p>
            <a:r>
              <a:rPr lang="en-US" sz="3200" dirty="0" smtClean="0"/>
              <a:t>Quicker turn around for grading</a:t>
            </a:r>
          </a:p>
          <a:p>
            <a:r>
              <a:rPr lang="en-US" sz="3200" dirty="0" smtClean="0"/>
              <a:t>Consistent Messaging </a:t>
            </a:r>
          </a:p>
          <a:p>
            <a:r>
              <a:rPr lang="en-US" sz="3200" dirty="0" smtClean="0"/>
              <a:t>Personal Touches </a:t>
            </a:r>
          </a:p>
          <a:p>
            <a:r>
              <a:rPr lang="en-US" sz="3200" dirty="0" smtClean="0"/>
              <a:t>Sense of Community </a:t>
            </a:r>
          </a:p>
          <a:p>
            <a:r>
              <a:rPr lang="en-US" sz="3200" dirty="0" smtClean="0"/>
              <a:t>Connections between </a:t>
            </a:r>
          </a:p>
          <a:p>
            <a:pPr lvl="1"/>
            <a:r>
              <a:rPr lang="en-US" sz="3200" dirty="0" smtClean="0"/>
              <a:t>Faculty and Students</a:t>
            </a:r>
          </a:p>
          <a:p>
            <a:pPr lvl="1"/>
            <a:r>
              <a:rPr lang="en-US" sz="3200" dirty="0" smtClean="0"/>
              <a:t>Students and Students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7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Foothill College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Some Things Faculty Are Doing:</a:t>
            </a:r>
          </a:p>
          <a:p>
            <a:pPr lvl="1"/>
            <a:r>
              <a:rPr lang="en-US" dirty="0" smtClean="0"/>
              <a:t>Voice Thread </a:t>
            </a:r>
          </a:p>
          <a:p>
            <a:pPr lvl="1"/>
            <a:r>
              <a:rPr lang="en-US" dirty="0" smtClean="0"/>
              <a:t>Podcasts 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p</a:t>
            </a:r>
            <a:r>
              <a:rPr lang="en-US" dirty="0" smtClean="0"/>
              <a:t>ersonal photos or other items that tie them to the course subject </a:t>
            </a:r>
          </a:p>
          <a:p>
            <a:pPr lvl="1"/>
            <a:r>
              <a:rPr lang="en-US" dirty="0" smtClean="0"/>
              <a:t>Consistent messaging </a:t>
            </a:r>
          </a:p>
          <a:p>
            <a:pPr lvl="2"/>
            <a:r>
              <a:rPr lang="en-US" sz="2400" dirty="0" smtClean="0"/>
              <a:t>Frequency of messages (2 or 3x a week; not daily!)</a:t>
            </a:r>
          </a:p>
          <a:p>
            <a:pPr lvl="2"/>
            <a:r>
              <a:rPr lang="en-US" sz="2400" dirty="0" smtClean="0"/>
              <a:t>Reminders, information, events</a:t>
            </a:r>
          </a:p>
          <a:p>
            <a:pPr lvl="1"/>
            <a:r>
              <a:rPr lang="en-US" dirty="0" smtClean="0"/>
              <a:t>Quick Assessments </a:t>
            </a:r>
          </a:p>
          <a:p>
            <a:pPr lvl="2"/>
            <a:r>
              <a:rPr lang="en-US" sz="2400" dirty="0" smtClean="0"/>
              <a:t>Often worth very little credit, but provides scaffolding </a:t>
            </a:r>
          </a:p>
          <a:p>
            <a:pPr lvl="1"/>
            <a:r>
              <a:rPr lang="en-US" dirty="0" smtClean="0"/>
              <a:t>Self-Reflection for students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0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Mt. San Jacinto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Some Things Faculty Are Doing:</a:t>
            </a:r>
          </a:p>
          <a:p>
            <a:pPr lvl="1"/>
            <a:r>
              <a:rPr lang="en-US" dirty="0" smtClean="0"/>
              <a:t>Overall MOOCs design was simple, easy to follow and students provided compliments.</a:t>
            </a:r>
          </a:p>
          <a:p>
            <a:pPr lvl="1"/>
            <a:r>
              <a:rPr lang="en-US" dirty="0" smtClean="0"/>
              <a:t>MSJC incorporated video lectures with discussion board.</a:t>
            </a:r>
          </a:p>
          <a:p>
            <a:pPr lvl="2"/>
            <a:r>
              <a:rPr lang="en-US" sz="2400" dirty="0" smtClean="0"/>
              <a:t>Video quality became tone setter</a:t>
            </a:r>
          </a:p>
          <a:p>
            <a:pPr lvl="1"/>
            <a:r>
              <a:rPr lang="en-US" dirty="0" smtClean="0"/>
              <a:t>Reading materials provided was excellent supplement to the video lectures</a:t>
            </a:r>
          </a:p>
          <a:p>
            <a:pPr lvl="1"/>
            <a:r>
              <a:rPr lang="en-US" dirty="0" smtClean="0"/>
              <a:t>Facilitators made themselves available and were very responsive </a:t>
            </a:r>
          </a:p>
          <a:p>
            <a:pPr lvl="2"/>
            <a:r>
              <a:rPr lang="en-US" sz="2400" dirty="0" smtClean="0"/>
              <a:t>Students felt tended to </a:t>
            </a:r>
          </a:p>
          <a:p>
            <a:pPr lvl="1"/>
            <a:r>
              <a:rPr lang="en-US" dirty="0" smtClean="0"/>
              <a:t>Due to class size, there was reliance on machine grading and rubrics developed for the peer reviewed assignments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3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Glendale College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idea of the kinds of things going on </a:t>
            </a:r>
            <a:r>
              <a:rPr lang="en-US" smtClean="0"/>
              <a:t>at Glendale:</a:t>
            </a:r>
            <a:endParaRPr lang="en-US" dirty="0"/>
          </a:p>
          <a:p>
            <a:r>
              <a:rPr lang="en-US" dirty="0">
                <a:hlinkClick r:id="rId2"/>
              </a:rPr>
              <a:t>https://urldefense.proofpoint.com/v2/url?u=https-3A__magic.piktochart.com_output_10654838-2Dhigh-2Dtouch&amp;d=BQICAg&amp;c=xoYdONxMEGxjdvKj5bOdEOV28uakaJ20R4TjadGGZBc&amp;r=Efb9NTy-cUUfobyMcw1VEMc336ak3sOLEfsOdMSzAVE&amp;m=qif5bhGSCFgBwY3jDGKdbYGSqOXOOL8MG-_0BntssTU&amp;s=yZMRwaf1WPVbzFHqv4ED9QkXxlA6YI8FkFtGhU5QfFo&amp;e=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2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Dolores Davison (</a:t>
            </a:r>
            <a:r>
              <a:rPr lang="en-US" dirty="0" smtClean="0">
                <a:hlinkClick r:id="rId2"/>
              </a:rPr>
              <a:t>davisondolores@foothill.edu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Sanya</a:t>
            </a:r>
            <a:r>
              <a:rPr lang="en-US" dirty="0" smtClean="0"/>
              <a:t> </a:t>
            </a:r>
            <a:r>
              <a:rPr lang="en-US" dirty="0" err="1" smtClean="0"/>
              <a:t>Soyemi</a:t>
            </a:r>
            <a:r>
              <a:rPr lang="en-US" dirty="0" smtClean="0"/>
              <a:t>  (</a:t>
            </a:r>
            <a:r>
              <a:rPr lang="en-US" dirty="0" err="1" smtClean="0"/>
              <a:t>asoyemi</a:t>
            </a:r>
            <a:r>
              <a:rPr lang="en-US" dirty="0" err="1"/>
              <a:t>@</a:t>
            </a:r>
            <a:r>
              <a:rPr lang="en-US" dirty="0" err="1" smtClean="0"/>
              <a:t>msjc.edu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Fabiola</a:t>
            </a:r>
            <a:r>
              <a:rPr lang="en-US" dirty="0"/>
              <a:t> Torres </a:t>
            </a:r>
            <a:r>
              <a:rPr lang="en-US" dirty="0" smtClean="0"/>
              <a:t>(</a:t>
            </a:r>
            <a:r>
              <a:rPr lang="en-US" dirty="0" err="1" smtClean="0"/>
              <a:t>ftorres</a:t>
            </a:r>
            <a:r>
              <a:rPr lang="en-US" dirty="0" err="1"/>
              <a:t>@</a:t>
            </a:r>
            <a:r>
              <a:rPr lang="en-US" dirty="0" err="1" smtClean="0"/>
              <a:t>glendale.edu</a:t>
            </a:r>
            <a:r>
              <a:rPr lang="en-US" dirty="0" smtClean="0"/>
              <a:t>‎)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147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367</Words>
  <Application>Microsoft Macintosh PowerPoint</Application>
  <PresentationFormat>Custom</PresentationFormat>
  <Paragraphs>61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1_Office Theme</vt:lpstr>
      <vt:lpstr>Office Theme</vt:lpstr>
      <vt:lpstr>What We Learned From MOOCs:  High Touch and Student Engagement</vt:lpstr>
      <vt:lpstr>MOOCs – A Brief History</vt:lpstr>
      <vt:lpstr> Why Were MOOCs So Popular? </vt:lpstr>
      <vt:lpstr>Some MOOC Positives </vt:lpstr>
      <vt:lpstr>Some Consistent Requests from Students </vt:lpstr>
      <vt:lpstr>Foothill College </vt:lpstr>
      <vt:lpstr>Mt. San Jacinto College</vt:lpstr>
      <vt:lpstr>Glendale College 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D Davison</cp:lastModifiedBy>
  <cp:revision>45</cp:revision>
  <dcterms:created xsi:type="dcterms:W3CDTF">2015-05-02T02:46:00Z</dcterms:created>
  <dcterms:modified xsi:type="dcterms:W3CDTF">2016-01-25T00:01:36Z</dcterms:modified>
</cp:coreProperties>
</file>