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85" r:id="rId4"/>
    <p:sldId id="263" r:id="rId5"/>
    <p:sldId id="265" r:id="rId6"/>
    <p:sldId id="384" r:id="rId7"/>
    <p:sldId id="334" r:id="rId8"/>
    <p:sldId id="406" r:id="rId9"/>
    <p:sldId id="407" r:id="rId10"/>
    <p:sldId id="411" r:id="rId11"/>
    <p:sldId id="413" r:id="rId12"/>
    <p:sldId id="410" r:id="rId13"/>
    <p:sldId id="415" r:id="rId14"/>
    <p:sldId id="399" r:id="rId15"/>
    <p:sldId id="386" r:id="rId16"/>
    <p:sldId id="345" r:id="rId17"/>
    <p:sldId id="346" r:id="rId18"/>
    <p:sldId id="409" r:id="rId19"/>
    <p:sldId id="344" r:id="rId20"/>
    <p:sldId id="347" r:id="rId21"/>
    <p:sldId id="389" r:id="rId22"/>
    <p:sldId id="350" r:id="rId23"/>
    <p:sldId id="412" r:id="rId24"/>
    <p:sldId id="417" r:id="rId25"/>
    <p:sldId id="352" r:id="rId26"/>
    <p:sldId id="267" r:id="rId27"/>
    <p:sldId id="269" r:id="rId28"/>
    <p:sldId id="278" r:id="rId29"/>
    <p:sldId id="270" r:id="rId30"/>
    <p:sldId id="366" r:id="rId31"/>
    <p:sldId id="3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0"/>
    <p:restoredTop sz="92949"/>
  </p:normalViewPr>
  <p:slideViewPr>
    <p:cSldViewPr snapToGrid="0" snapToObjects="1">
      <p:cViewPr varScale="1">
        <p:scale>
          <a:sx n="86" d="100"/>
          <a:sy n="86" d="100"/>
        </p:scale>
        <p:origin x="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E1DA12-F686-9D45-982C-29DA16DC9431}"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58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E1DA12-F686-9D45-982C-29DA16DC9431}"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30889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E1DA12-F686-9D45-982C-29DA16DC9431}"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88245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E1DA12-F686-9D45-982C-29DA16DC9431}"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384879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E1DA12-F686-9D45-982C-29DA16DC9431}"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95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E1DA12-F686-9D45-982C-29DA16DC9431}"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210537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E1DA12-F686-9D45-982C-29DA16DC9431}" type="datetimeFigureOut">
              <a:rPr lang="en-US" smtClean="0"/>
              <a:t>4/24/18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7702E-482D-F347-88BF-83364D93E74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91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E1DA12-F686-9D45-982C-29DA16DC9431}" type="datetimeFigureOut">
              <a:rPr lang="en-US" smtClean="0"/>
              <a:t>4/24/18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49792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1DA12-F686-9D45-982C-29DA16DC9431}" type="datetimeFigureOut">
              <a:rPr lang="en-US" smtClean="0"/>
              <a:t>4/24/18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32514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E1DA12-F686-9D45-982C-29DA16DC9431}"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7702E-482D-F347-88BF-83364D93E74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8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E1DA12-F686-9D45-982C-29DA16DC9431}"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44737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EDE1DA12-F686-9D45-982C-29DA16DC9431}" type="datetimeFigureOut">
              <a:rPr lang="en-US" smtClean="0"/>
              <a:t>4/24/18</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DF7702E-482D-F347-88BF-83364D93E741}" type="slidenum">
              <a:rPr lang="en-US" smtClean="0"/>
              <a:t>‹#›</a:t>
            </a:fld>
            <a:endParaRPr lang="en-US"/>
          </a:p>
        </p:txBody>
      </p:sp>
    </p:spTree>
    <p:extLst>
      <p:ext uri="{BB962C8B-B14F-4D97-AF65-F5344CB8AC3E}">
        <p14:creationId xmlns:p14="http://schemas.microsoft.com/office/powerpoint/2010/main" val="2573090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extranet.cccco.edu/Portals/1/Legal/Ops/OpsArchive/03-28.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sccc.org/sites/default/files/DLHandbook_Final_0.pdf" TargetMode="External"/><Relationship Id="rId2" Type="http://schemas.openxmlformats.org/officeDocument/2006/relationships/hyperlink" Target="http://californiacommunitycolleges.cccco.edu/Portals/0/Reports/2017-Minimum-Qualifications-Handbook-r1-ADA.pdf" TargetMode="External"/><Relationship Id="rId1" Type="http://schemas.openxmlformats.org/officeDocument/2006/relationships/slideLayout" Target="../slideLayouts/slideLayout2.xml"/><Relationship Id="rId5" Type="http://schemas.openxmlformats.org/officeDocument/2006/relationships/hyperlink" Target="http://asccc.org/disciplines-list" TargetMode="External"/><Relationship Id="rId4" Type="http://schemas.openxmlformats.org/officeDocument/2006/relationships/hyperlink" Target="http://extranet.cccco.edu/Portals/1/Legal/Ops/OpsArchive/03-28.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Rutan_Craig@sccollege.edu" TargetMode="External"/><Relationship Id="rId2" Type="http://schemas.openxmlformats.org/officeDocument/2006/relationships/hyperlink" Target="mailto:jbruno@sierracollege.edu"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9311"/>
            <a:ext cx="9144000" cy="2143594"/>
          </a:xfrm>
        </p:spPr>
        <p:txBody>
          <a:bodyPr>
            <a:normAutofit/>
          </a:bodyPr>
          <a:lstStyle/>
          <a:p>
            <a:r>
              <a:rPr lang="en-US" sz="4400" b="1" dirty="0"/>
              <a:t>CTE Minimum Qualifications and Equivalency basics</a:t>
            </a:r>
            <a:endParaRPr lang="en-US" sz="4400" dirty="0"/>
          </a:p>
        </p:txBody>
      </p:sp>
      <p:sp>
        <p:nvSpPr>
          <p:cNvPr id="3" name="Subtitle 2"/>
          <p:cNvSpPr>
            <a:spLocks noGrp="1"/>
          </p:cNvSpPr>
          <p:nvPr>
            <p:ph type="subTitle" idx="1"/>
          </p:nvPr>
        </p:nvSpPr>
        <p:spPr>
          <a:xfrm>
            <a:off x="1524000" y="3702570"/>
            <a:ext cx="9144000" cy="1727559"/>
          </a:xfrm>
        </p:spPr>
        <p:txBody>
          <a:bodyPr>
            <a:normAutofit lnSpcReduction="10000"/>
          </a:bodyPr>
          <a:lstStyle/>
          <a:p>
            <a:r>
              <a:rPr lang="en-US" dirty="0"/>
              <a:t>Julie Bruno, ASCCC President</a:t>
            </a:r>
          </a:p>
          <a:p>
            <a:r>
              <a:rPr lang="en-US" dirty="0"/>
              <a:t>Craig Rutan, ASCCC Area D Representative</a:t>
            </a:r>
          </a:p>
          <a:p>
            <a:endParaRPr lang="en-US" dirty="0"/>
          </a:p>
          <a:p>
            <a:r>
              <a:rPr lang="en-US" dirty="0"/>
              <a:t>2018 ASCCC Career and Noncredit Institute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948" y="5791200"/>
            <a:ext cx="4108104" cy="775114"/>
          </a:xfrm>
          <a:prstGeom prst="rect">
            <a:avLst/>
          </a:prstGeom>
        </p:spPr>
      </p:pic>
    </p:spTree>
    <p:extLst>
      <p:ext uri="{BB962C8B-B14F-4D97-AF65-F5344CB8AC3E}">
        <p14:creationId xmlns:p14="http://schemas.microsoft.com/office/powerpoint/2010/main" val="178672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7076" y="2068642"/>
            <a:ext cx="10972800" cy="3972691"/>
          </a:xfrm>
        </p:spPr>
        <p:txBody>
          <a:bodyPr>
            <a:normAutofit/>
          </a:bodyPr>
          <a:lstStyle/>
          <a:p>
            <a:pPr marL="0" indent="0" algn="ctr">
              <a:buNone/>
            </a:pPr>
            <a:endParaRPr lang="en-US" dirty="0"/>
          </a:p>
          <a:p>
            <a:pPr marL="0" indent="0" algn="ctr">
              <a:buNone/>
            </a:pPr>
            <a:r>
              <a:rPr lang="en-US" sz="2800" dirty="0"/>
              <a:t>For a non-master’s discipline, professional experience is required even if the applicant has a master’s degree.</a:t>
            </a:r>
          </a:p>
          <a:p>
            <a:pPr marL="0" indent="0" algn="ctr">
              <a:buNone/>
            </a:pPr>
            <a:endParaRPr lang="en-US" dirty="0"/>
          </a:p>
          <a:p>
            <a:pPr marL="0" indent="0">
              <a:buNone/>
            </a:pPr>
            <a:endParaRPr lang="en-US" sz="2400" dirty="0"/>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4916554" y="730173"/>
            <a:ext cx="2093843" cy="1338469"/>
          </a:xfrm>
          <a:prstGeom prst="rect">
            <a:avLst/>
          </a:prstGeom>
        </p:spPr>
      </p:pic>
    </p:spTree>
    <p:extLst>
      <p:ext uri="{BB962C8B-B14F-4D97-AF65-F5344CB8AC3E}">
        <p14:creationId xmlns:p14="http://schemas.microsoft.com/office/powerpoint/2010/main" val="63699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65"/>
            <a:ext cx="10972800" cy="1745629"/>
          </a:xfrm>
        </p:spPr>
        <p:txBody>
          <a:bodyPr/>
          <a:lstStyle/>
          <a:p>
            <a:r>
              <a:rPr lang="en-US" dirty="0"/>
              <a:t>True!</a:t>
            </a:r>
          </a:p>
        </p:txBody>
      </p:sp>
      <p:sp>
        <p:nvSpPr>
          <p:cNvPr id="3" name="Content Placeholder 2"/>
          <p:cNvSpPr>
            <a:spLocks noGrp="1"/>
          </p:cNvSpPr>
          <p:nvPr>
            <p:ph idx="1"/>
          </p:nvPr>
        </p:nvSpPr>
        <p:spPr/>
        <p:txBody>
          <a:bodyPr>
            <a:normAutofit lnSpcReduction="10000"/>
          </a:bodyPr>
          <a:lstStyle/>
          <a:p>
            <a:pPr marL="0" indent="0" algn="ctr">
              <a:buNone/>
            </a:pPr>
            <a:endParaRPr lang="en-US" dirty="0"/>
          </a:p>
          <a:p>
            <a:pPr marL="0" indent="0">
              <a:buNone/>
            </a:pPr>
            <a:r>
              <a:rPr lang="en-US" b="1" dirty="0"/>
              <a:t>DISCIPLINES REQUIRING A SPECIFIC BACHELOR’S OR ASSOCIATE’S DEGREE AND PROFESSIONAL EXPERIENCE </a:t>
            </a:r>
            <a:endParaRPr lang="en-US" dirty="0"/>
          </a:p>
          <a:p>
            <a:pPr marL="0" indent="0">
              <a:buNone/>
            </a:pPr>
            <a:r>
              <a:rPr lang="en-US" dirty="0"/>
              <a:t>“The minimum qualifications for disciplines on this list are specifically named bachelor’s degree(s) or higher and two years of professional experience, and/or other specifications as noted, or specifically named associate degree(s) and six years of professional experience. The professional experience required must be directly related to the faculty member’s teaching assignment. </a:t>
            </a:r>
            <a:r>
              <a:rPr lang="en-US" sz="3600" b="1" dirty="0"/>
              <a:t>Professional experience is required when the applicant possesses a master’s degree.” </a:t>
            </a:r>
            <a:r>
              <a:rPr lang="en-US" dirty="0"/>
              <a:t>(From </a:t>
            </a:r>
            <a:r>
              <a:rPr lang="en-US" i="1" dirty="0"/>
              <a:t>Minimum Qualifications for Faculty and Administrators in the California Community Colleges</a:t>
            </a:r>
            <a:r>
              <a:rPr lang="en-US" dirty="0"/>
              <a:t>, 2017, pp. 40, 44)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331" y="544823"/>
            <a:ext cx="708252" cy="841512"/>
          </a:xfrm>
          <a:prstGeom prst="rect">
            <a:avLst/>
          </a:prstGeom>
        </p:spPr>
      </p:pic>
    </p:spTree>
    <p:extLst>
      <p:ext uri="{BB962C8B-B14F-4D97-AF65-F5344CB8AC3E}">
        <p14:creationId xmlns:p14="http://schemas.microsoft.com/office/powerpoint/2010/main" val="2787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9540" y="1600199"/>
            <a:ext cx="10972800" cy="4525963"/>
          </a:xfrm>
        </p:spPr>
        <p:txBody>
          <a:bodyPr>
            <a:normAutofit/>
          </a:bodyPr>
          <a:lstStyle/>
          <a:p>
            <a:pPr marL="0" indent="0" algn="ctr">
              <a:buNone/>
            </a:pPr>
            <a:endParaRPr lang="en-US" dirty="0"/>
          </a:p>
          <a:p>
            <a:pPr marL="0" indent="0" algn="ctr">
              <a:buNone/>
            </a:pPr>
            <a:endParaRPr lang="en-US" dirty="0"/>
          </a:p>
          <a:p>
            <a:pPr marL="0" indent="0" algn="ctr">
              <a:buNone/>
            </a:pPr>
            <a:endParaRPr lang="en-US" sz="2800" dirty="0"/>
          </a:p>
          <a:p>
            <a:pPr marL="0" indent="0" algn="ctr">
              <a:buNone/>
            </a:pPr>
            <a:r>
              <a:rPr lang="en-US" sz="2800" dirty="0"/>
              <a:t>Applicant degree titles must match the degree titles in the Disciplines List exactly in order to be hired.</a:t>
            </a:r>
          </a:p>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139019" y="930965"/>
            <a:ext cx="2093843" cy="1338469"/>
          </a:xfrm>
          <a:prstGeom prst="rect">
            <a:avLst/>
          </a:prstGeom>
        </p:spPr>
      </p:pic>
    </p:spTree>
    <p:extLst>
      <p:ext uri="{BB962C8B-B14F-4D97-AF65-F5344CB8AC3E}">
        <p14:creationId xmlns:p14="http://schemas.microsoft.com/office/powerpoint/2010/main" val="124143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Strictly true, however</a:t>
            </a:r>
            <a:r>
              <a:rPr lang="is-IS" dirty="0"/>
              <a:t>…</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buNone/>
            </a:pPr>
            <a:r>
              <a:rPr lang="en-US" dirty="0"/>
              <a:t>Equivalency may be used if applicant degree titles do not match exactly. Furthermore, districts may locally identify alternate degree titles equivalent to those in the Disciplines List. Local judgment may be used as long as the criteria and rationale are documented.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948" y="4403138"/>
            <a:ext cx="1742661" cy="2070549"/>
          </a:xfrm>
          <a:prstGeom prst="rect">
            <a:avLst/>
          </a:prstGeom>
        </p:spPr>
      </p:pic>
    </p:spTree>
    <p:extLst>
      <p:ext uri="{BB962C8B-B14F-4D97-AF65-F5344CB8AC3E}">
        <p14:creationId xmlns:p14="http://schemas.microsoft.com/office/powerpoint/2010/main" val="62165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Equivalency - Questions to Ponder</a:t>
            </a:r>
          </a:p>
        </p:txBody>
      </p:sp>
      <p:sp>
        <p:nvSpPr>
          <p:cNvPr id="3" name="Content Placeholder 2"/>
          <p:cNvSpPr>
            <a:spLocks noGrp="1"/>
          </p:cNvSpPr>
          <p:nvPr>
            <p:ph sz="half" idx="2"/>
          </p:nvPr>
        </p:nvSpPr>
        <p:spPr/>
        <p:txBody>
          <a:bodyPr>
            <a:normAutofit/>
          </a:bodyPr>
          <a:lstStyle/>
          <a:p>
            <a:pPr marL="0" indent="0" algn="ctr">
              <a:buNone/>
            </a:pPr>
            <a:r>
              <a:rPr lang="en-US" sz="4000" dirty="0"/>
              <a:t>Why is equivalency permitted?</a:t>
            </a:r>
          </a:p>
          <a:p>
            <a:pPr marL="0" indent="0" algn="ctr">
              <a:buNone/>
            </a:pPr>
            <a:endParaRPr lang="en-US" sz="4000" dirty="0"/>
          </a:p>
          <a:p>
            <a:pPr marL="0" indent="0" algn="ctr">
              <a:buNone/>
            </a:pPr>
            <a:r>
              <a:rPr lang="en-US" sz="4000" dirty="0"/>
              <a:t>What are the benefits of equivalency?</a:t>
            </a:r>
          </a:p>
          <a:p>
            <a:pPr marL="0" indent="0" algn="ctr">
              <a:buNone/>
            </a:pPr>
            <a:endParaRPr lang="en-US" sz="4000" dirty="0"/>
          </a:p>
        </p:txBody>
      </p:sp>
      <p:pic>
        <p:nvPicPr>
          <p:cNvPr id="9" name="Content Placeholder 8"/>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92838" y="2831873"/>
            <a:ext cx="5389562" cy="2637292"/>
          </a:xfrm>
        </p:spPr>
      </p:pic>
    </p:spTree>
    <p:extLst>
      <p:ext uri="{BB962C8B-B14F-4D97-AF65-F5344CB8AC3E}">
        <p14:creationId xmlns:p14="http://schemas.microsoft.com/office/powerpoint/2010/main" val="86333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4715" y="1795072"/>
            <a:ext cx="10972800" cy="4525963"/>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800" dirty="0"/>
              <a:t>Equivalent to the minimum qualifications means </a:t>
            </a:r>
            <a:r>
              <a:rPr lang="en-US" sz="2800" i="1" dirty="0"/>
              <a:t>equal </a:t>
            </a:r>
            <a:r>
              <a:rPr lang="en-US" sz="2800" dirty="0"/>
              <a:t>to the minimum qualifications, not </a:t>
            </a:r>
            <a:r>
              <a:rPr lang="en-US" sz="2800" i="1" dirty="0"/>
              <a:t>nearly </a:t>
            </a:r>
            <a:r>
              <a:rPr lang="en-US" sz="2800" dirty="0"/>
              <a:t>equal. </a:t>
            </a:r>
          </a:p>
          <a:p>
            <a:pPr marL="0" indent="0">
              <a:buNone/>
            </a:pPr>
            <a:endParaRPr lang="en-US" dirty="0"/>
          </a:p>
        </p:txBody>
      </p:sp>
      <p:pic>
        <p:nvPicPr>
          <p:cNvPr id="4" name="Picture 3"/>
          <p:cNvPicPr>
            <a:picLocks noChangeAspect="1"/>
          </p:cNvPicPr>
          <p:nvPr/>
        </p:nvPicPr>
        <p:blipFill>
          <a:blip r:embed="rId2"/>
          <a:stretch>
            <a:fillRect/>
          </a:stretch>
        </p:blipFill>
        <p:spPr>
          <a:xfrm>
            <a:off x="5049078" y="930965"/>
            <a:ext cx="2093843" cy="1338469"/>
          </a:xfrm>
          <a:prstGeom prst="rect">
            <a:avLst/>
          </a:prstGeom>
        </p:spPr>
      </p:pic>
    </p:spTree>
    <p:extLst>
      <p:ext uri="{BB962C8B-B14F-4D97-AF65-F5344CB8AC3E}">
        <p14:creationId xmlns:p14="http://schemas.microsoft.com/office/powerpoint/2010/main" val="243099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066" y="471592"/>
            <a:ext cx="8229600" cy="817562"/>
          </a:xfrm>
        </p:spPr>
        <p:txBody>
          <a:bodyPr/>
          <a:lstStyle/>
          <a:p>
            <a:r>
              <a:rPr lang="en-US" b="1" dirty="0"/>
              <a:t>Equivalency Principles</a:t>
            </a:r>
            <a:endParaRPr lang="en-US" dirty="0"/>
          </a:p>
        </p:txBody>
      </p:sp>
      <p:sp>
        <p:nvSpPr>
          <p:cNvPr id="3" name="Content Placeholder 2"/>
          <p:cNvSpPr>
            <a:spLocks noGrp="1"/>
          </p:cNvSpPr>
          <p:nvPr>
            <p:ph idx="1"/>
          </p:nvPr>
        </p:nvSpPr>
        <p:spPr>
          <a:xfrm>
            <a:off x="695325" y="1289154"/>
            <a:ext cx="10877082" cy="5213246"/>
          </a:xfrm>
        </p:spPr>
        <p:txBody>
          <a:bodyPr>
            <a:normAutofit fontScale="92500"/>
          </a:bodyPr>
          <a:lstStyle/>
          <a:p>
            <a:pPr marL="0" indent="0">
              <a:buNone/>
            </a:pPr>
            <a:endParaRPr lang="en-US" dirty="0"/>
          </a:p>
          <a:p>
            <a:r>
              <a:rPr lang="en-US" sz="2800" dirty="0"/>
              <a:t>The applicant must provide evidence he or she has attained the skills and knowledge </a:t>
            </a:r>
            <a:r>
              <a:rPr lang="en-US" sz="2800" u="sng" dirty="0"/>
              <a:t>equal to </a:t>
            </a:r>
            <a:r>
              <a:rPr lang="en-US" sz="2800" dirty="0"/>
              <a:t>the degree and/or any required professional experience:</a:t>
            </a:r>
          </a:p>
          <a:p>
            <a:pPr lvl="1"/>
            <a:r>
              <a:rPr lang="en-US" sz="2800" dirty="0"/>
              <a:t>Evidence of specialized coursework and /or requisite professional experience required for the degree listed in the Disciplines List.</a:t>
            </a:r>
          </a:p>
          <a:p>
            <a:pPr lvl="1"/>
            <a:r>
              <a:rPr lang="en-US" sz="2800" dirty="0"/>
              <a:t>Evidence that he or she has attained the breadth of coursework or experience equal to the general education component of an earned associate’s or bachelor’s degree. </a:t>
            </a:r>
          </a:p>
          <a:p>
            <a:pPr lvl="1"/>
            <a:r>
              <a:rPr lang="en-US" sz="2800" dirty="0"/>
              <a:t>For non-master’s disciplines, evidence that the requisite professional experience is equivalent to the required full-time experience required for the discipline.</a:t>
            </a:r>
          </a:p>
          <a:p>
            <a:endParaRPr lang="en-US" dirty="0"/>
          </a:p>
          <a:p>
            <a:endParaRPr lang="en-US" dirty="0"/>
          </a:p>
        </p:txBody>
      </p:sp>
    </p:spTree>
    <p:extLst>
      <p:ext uri="{BB962C8B-B14F-4D97-AF65-F5344CB8AC3E}">
        <p14:creationId xmlns:p14="http://schemas.microsoft.com/office/powerpoint/2010/main" val="35419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Equivalency Principles</a:t>
            </a:r>
            <a:endParaRPr lang="en-US" dirty="0"/>
          </a:p>
        </p:txBody>
      </p:sp>
      <p:sp>
        <p:nvSpPr>
          <p:cNvPr id="3" name="Content Placeholder 2"/>
          <p:cNvSpPr>
            <a:spLocks noGrp="1"/>
          </p:cNvSpPr>
          <p:nvPr>
            <p:ph idx="1"/>
          </p:nvPr>
        </p:nvSpPr>
        <p:spPr/>
        <p:txBody>
          <a:bodyPr>
            <a:normAutofit/>
          </a:bodyPr>
          <a:lstStyle/>
          <a:p>
            <a:r>
              <a:rPr lang="en-US" dirty="0"/>
              <a:t>Faculty members </a:t>
            </a:r>
            <a:r>
              <a:rPr lang="en-US" i="1" dirty="0"/>
              <a:t>exemplify</a:t>
            </a:r>
            <a:r>
              <a:rPr lang="en-US" dirty="0"/>
              <a:t> to their students the value of an education that is both well-rounded and specialized and has consistently defined associate’s degree parameters. </a:t>
            </a:r>
          </a:p>
          <a:p>
            <a:pPr lvl="1"/>
            <a:r>
              <a:rPr lang="en-US" dirty="0"/>
              <a:t>Faculty should act as models for students by demonstrating a breadth of general education knowledge and a depth of knowledge that is discipline specific. </a:t>
            </a:r>
          </a:p>
          <a:p>
            <a:endParaRPr lang="en-US" dirty="0"/>
          </a:p>
          <a:p>
            <a:r>
              <a:rPr lang="en-US" dirty="0"/>
              <a:t>Eminence </a:t>
            </a:r>
            <a:r>
              <a:rPr lang="en-US" i="1" dirty="0"/>
              <a:t>should not </a:t>
            </a:r>
            <a:r>
              <a:rPr lang="en-US" dirty="0"/>
              <a:t>be used as the sole criteria for granting equivalence (ASCCC Resolution 10.01 SP09). </a:t>
            </a:r>
          </a:p>
          <a:p>
            <a:endParaRPr lang="en-US" dirty="0"/>
          </a:p>
          <a:p>
            <a:r>
              <a:rPr lang="en-US" i="1" dirty="0"/>
              <a:t>No provisional or conditional equivalency should exist.</a:t>
            </a:r>
            <a:r>
              <a:rPr lang="en-US" dirty="0"/>
              <a:t> </a:t>
            </a:r>
          </a:p>
          <a:p>
            <a:endParaRPr lang="en-US" dirty="0"/>
          </a:p>
        </p:txBody>
      </p:sp>
    </p:spTree>
    <p:extLst>
      <p:ext uri="{BB962C8B-B14F-4D97-AF65-F5344CB8AC3E}">
        <p14:creationId xmlns:p14="http://schemas.microsoft.com/office/powerpoint/2010/main" val="5654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9613" y="1268413"/>
            <a:ext cx="10972800" cy="4525962"/>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t>Conditional or provisional equivalencies can be created as part of the local process.</a:t>
            </a:r>
          </a:p>
          <a:p>
            <a:pPr marL="0" indent="0" algn="ctr">
              <a:buNone/>
            </a:pPr>
            <a:endParaRPr lang="en-US" sz="3600" dirty="0"/>
          </a:p>
          <a:p>
            <a:pPr marL="0" indent="0" algn="ctr">
              <a:buNone/>
            </a:pPr>
            <a:endParaRPr lang="en-US" sz="3600" dirty="0"/>
          </a:p>
        </p:txBody>
      </p:sp>
      <p:pic>
        <p:nvPicPr>
          <p:cNvPr id="4" name="Picture 3"/>
          <p:cNvPicPr>
            <a:picLocks noChangeAspect="1"/>
          </p:cNvPicPr>
          <p:nvPr/>
        </p:nvPicPr>
        <p:blipFill>
          <a:blip r:embed="rId2"/>
          <a:stretch>
            <a:fillRect/>
          </a:stretch>
        </p:blipFill>
        <p:spPr>
          <a:xfrm>
            <a:off x="5029091" y="869973"/>
            <a:ext cx="2093843" cy="1338469"/>
          </a:xfrm>
          <a:prstGeom prst="rect">
            <a:avLst/>
          </a:prstGeom>
        </p:spPr>
      </p:pic>
    </p:spTree>
    <p:extLst>
      <p:ext uri="{BB962C8B-B14F-4D97-AF65-F5344CB8AC3E}">
        <p14:creationId xmlns:p14="http://schemas.microsoft.com/office/powerpoint/2010/main" val="147740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Local Equivalency Process Required</a:t>
            </a:r>
          </a:p>
        </p:txBody>
      </p:sp>
      <p:sp>
        <p:nvSpPr>
          <p:cNvPr id="3" name="Content Placeholder 2"/>
          <p:cNvSpPr>
            <a:spLocks noGrp="1"/>
          </p:cNvSpPr>
          <p:nvPr>
            <p:ph idx="1"/>
          </p:nvPr>
        </p:nvSpPr>
        <p:spPr>
          <a:xfrm>
            <a:off x="609600" y="1723868"/>
            <a:ext cx="10972800" cy="4553311"/>
          </a:xfrm>
        </p:spPr>
        <p:txBody>
          <a:bodyPr>
            <a:normAutofit/>
          </a:bodyPr>
          <a:lstStyle/>
          <a:p>
            <a:r>
              <a:rPr lang="en-US" dirty="0"/>
              <a:t>Governing boards may grant faculty equivalency to the minimum qualifications.</a:t>
            </a:r>
          </a:p>
          <a:p>
            <a:r>
              <a:rPr lang="en-US" dirty="0"/>
              <a:t>Every district must have an equivalency process, with process, criteria, and standards by which the governing board determines that faculty possess qualifications at least equal to the minimum qualifications (</a:t>
            </a:r>
            <a:r>
              <a:rPr lang="en-US" b="1" dirty="0"/>
              <a:t>Ed Code §87359</a:t>
            </a:r>
            <a:r>
              <a:rPr lang="en-US" dirty="0"/>
              <a:t>).</a:t>
            </a:r>
          </a:p>
          <a:p>
            <a:r>
              <a:rPr lang="en-US" dirty="0"/>
              <a:t>“The process, as well as criteria and standards…shall be </a:t>
            </a:r>
            <a:r>
              <a:rPr lang="en-US" u="sng" dirty="0"/>
              <a:t>developed and agreed upon jointly</a:t>
            </a:r>
            <a:r>
              <a:rPr lang="en-US" dirty="0"/>
              <a:t> by …the [local] governing board and the [local] academic senate” and “that the governing board </a:t>
            </a:r>
            <a:r>
              <a:rPr lang="en-US" u="sng" dirty="0"/>
              <a:t>relies primarily</a:t>
            </a:r>
            <a:r>
              <a:rPr lang="en-US" dirty="0"/>
              <a:t> upon the advice and judgment of the academic senate” (</a:t>
            </a:r>
            <a:r>
              <a:rPr lang="en-US" b="1" dirty="0"/>
              <a:t>Ed Code §87359/Title 5 §53430</a:t>
            </a:r>
            <a:r>
              <a:rPr lang="en-US" dirty="0"/>
              <a:t>).</a:t>
            </a:r>
          </a:p>
          <a:p>
            <a:r>
              <a:rPr lang="en-US" dirty="0"/>
              <a:t>Beyond that, there are no other specific requirements in Ed Code or Title 5.</a:t>
            </a:r>
          </a:p>
          <a:p>
            <a:pPr marL="0" indent="0">
              <a:buNone/>
            </a:pPr>
            <a:endParaRPr lang="en-US" dirty="0"/>
          </a:p>
          <a:p>
            <a:endParaRPr lang="en-US" dirty="0"/>
          </a:p>
        </p:txBody>
      </p:sp>
    </p:spTree>
    <p:extLst>
      <p:ext uri="{BB962C8B-B14F-4D97-AF65-F5344CB8AC3E}">
        <p14:creationId xmlns:p14="http://schemas.microsoft.com/office/powerpoint/2010/main" val="16856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Strong Workforce Task Force Recommendation 13 </a:t>
            </a:r>
            <a:r>
              <a:rPr lang="mr-IN" b="1" dirty="0"/>
              <a:t>–</a:t>
            </a:r>
            <a:r>
              <a:rPr lang="en-US" b="1" dirty="0"/>
              <a:t> CTE Faculty</a:t>
            </a:r>
          </a:p>
        </p:txBody>
      </p:sp>
      <p:sp>
        <p:nvSpPr>
          <p:cNvPr id="3" name="Content Placeholder 2"/>
          <p:cNvSpPr>
            <a:spLocks noGrp="1"/>
          </p:cNvSpPr>
          <p:nvPr>
            <p:ph idx="1"/>
          </p:nvPr>
        </p:nvSpPr>
        <p:spPr/>
        <p:txBody>
          <a:bodyPr>
            <a:normAutofit lnSpcReduction="10000"/>
          </a:bodyPr>
          <a:lstStyle/>
          <a:p>
            <a:pPr marL="0" indent="0">
              <a:buNone/>
            </a:pPr>
            <a:r>
              <a:rPr lang="en-US" dirty="0"/>
              <a:t>13. Increase the pool of qualified CTE instructors by addressing CTE faculty recruitment and hiring practices. </a:t>
            </a:r>
          </a:p>
          <a:p>
            <a:pPr marL="514350" indent="-514350">
              <a:buFont typeface="+mj-lt"/>
              <a:buAutoNum type="alphaLcPeriod"/>
            </a:pPr>
            <a:r>
              <a:rPr lang="en-US" dirty="0"/>
              <a:t>Clarify legislative and regulatory barriers to hiring CTE instructors who may not meet existing college hiring standards but possess significant industry experience. </a:t>
            </a:r>
          </a:p>
          <a:p>
            <a:pPr marL="514350" indent="-514350">
              <a:buFont typeface="+mj-lt"/>
              <a:buAutoNum type="alphaLcPeriod"/>
            </a:pPr>
            <a:r>
              <a:rPr lang="en-US" dirty="0"/>
              <a:t>Disseminate effective practices in the recruitment and hiring of diverse faculty and the application of minimum qualifications and equivalencies. </a:t>
            </a:r>
          </a:p>
          <a:p>
            <a:pPr marL="514350" indent="-514350">
              <a:buFont typeface="+mj-lt"/>
              <a:buAutoNum type="alphaLcPeriod"/>
            </a:pPr>
            <a:r>
              <a:rPr lang="en-US" dirty="0"/>
              <a:t>Develop pipelines to recruit community college faculty with industry expertise through collaborations with higher education, business, and industry professional organizations. </a:t>
            </a:r>
          </a:p>
          <a:p>
            <a:pPr marL="514350" indent="-514350">
              <a:buFont typeface="+mj-lt"/>
              <a:buAutoNum type="alphaLcPeriod"/>
            </a:pPr>
            <a:r>
              <a:rPr lang="en-US" dirty="0"/>
              <a:t>Establish a mentorship model that delineates pathways for industry professionals to intern at colleges to gain teaching skills, knowledge, and experience while pursuing an associate degree or the equivalent. </a:t>
            </a:r>
          </a:p>
          <a:p>
            <a:endParaRPr lang="en-US" dirty="0"/>
          </a:p>
        </p:txBody>
      </p:sp>
    </p:spTree>
    <p:extLst>
      <p:ext uri="{BB962C8B-B14F-4D97-AF65-F5344CB8AC3E}">
        <p14:creationId xmlns:p14="http://schemas.microsoft.com/office/powerpoint/2010/main" val="27093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Equivalency Process</a:t>
            </a:r>
          </a:p>
        </p:txBody>
      </p:sp>
      <p:sp>
        <p:nvSpPr>
          <p:cNvPr id="3" name="Content Placeholder 2"/>
          <p:cNvSpPr>
            <a:spLocks noGrp="1"/>
          </p:cNvSpPr>
          <p:nvPr>
            <p:ph idx="1"/>
          </p:nvPr>
        </p:nvSpPr>
        <p:spPr>
          <a:xfrm>
            <a:off x="609600" y="1753848"/>
            <a:ext cx="10972800" cy="4786099"/>
          </a:xfrm>
        </p:spPr>
        <p:txBody>
          <a:bodyPr>
            <a:normAutofit/>
          </a:bodyPr>
          <a:lstStyle/>
          <a:p>
            <a:r>
              <a:rPr lang="en-US" dirty="0"/>
              <a:t>Procedures established by agreement between local senates and boards of trustees for each district.</a:t>
            </a:r>
          </a:p>
          <a:p>
            <a:pPr lvl="1"/>
            <a:r>
              <a:rPr lang="en-US" dirty="0"/>
              <a:t>In multi college districts, the criteria for equivalency must be the same at all colleges in the district.</a:t>
            </a:r>
            <a:endParaRPr lang="en-US" sz="2400" dirty="0"/>
          </a:p>
          <a:p>
            <a:r>
              <a:rPr lang="en-US" dirty="0"/>
              <a:t>Discipline faculty help determine discipline-specific equivalency criteria.</a:t>
            </a:r>
          </a:p>
          <a:p>
            <a:r>
              <a:rPr lang="en-US" dirty="0"/>
              <a:t>Process needs to be clear, fair, and equitably applied.</a:t>
            </a:r>
          </a:p>
          <a:p>
            <a:r>
              <a:rPr lang="en-US" dirty="0"/>
              <a:t>Burden of proof belongs to the applicant. </a:t>
            </a:r>
          </a:p>
          <a:p>
            <a:r>
              <a:rPr lang="en-US" dirty="0"/>
              <a:t>Note: Equivalency </a:t>
            </a:r>
            <a:r>
              <a:rPr lang="en-US" u="sng" dirty="0"/>
              <a:t>not</a:t>
            </a:r>
            <a:r>
              <a:rPr lang="en-US" dirty="0"/>
              <a:t> required for possession of degrees higher than required for the discipline.</a:t>
            </a:r>
          </a:p>
          <a:p>
            <a:pPr lvl="1"/>
            <a:r>
              <a:rPr lang="en-US" dirty="0"/>
              <a:t>For example, someone with a Ph.D. in English exceeds the MQs for English and is therefore qualified to teach courses assigned to the English discipline.</a:t>
            </a:r>
          </a:p>
        </p:txBody>
      </p:sp>
    </p:spTree>
    <p:extLst>
      <p:ext uri="{BB962C8B-B14F-4D97-AF65-F5344CB8AC3E}">
        <p14:creationId xmlns:p14="http://schemas.microsoft.com/office/powerpoint/2010/main" val="113096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4518" y="1740813"/>
            <a:ext cx="10972800" cy="4525963"/>
          </a:xfrm>
        </p:spPr>
        <p:txBody>
          <a:bodyPr>
            <a:normAutofit fontScale="92500"/>
          </a:bodyPr>
          <a:lstStyle/>
          <a:p>
            <a:pPr marL="0" indent="0" algn="ctr">
              <a:buNone/>
            </a:pPr>
            <a:endParaRPr lang="en-US" sz="4800" dirty="0"/>
          </a:p>
          <a:p>
            <a:pPr marL="0" indent="0" algn="ctr">
              <a:buNone/>
            </a:pPr>
            <a:endParaRPr lang="en-US" sz="4800" dirty="0"/>
          </a:p>
          <a:p>
            <a:pPr marL="0" indent="0" algn="ctr">
              <a:buNone/>
            </a:pPr>
            <a:r>
              <a:rPr lang="en-US" sz="4800" dirty="0"/>
              <a:t>Single course equivalencies are permitted.</a:t>
            </a:r>
          </a:p>
          <a:p>
            <a:pPr marL="0" indent="0" algn="ctr">
              <a:buNone/>
            </a:pPr>
            <a:endParaRPr lang="en-US" sz="4800" dirty="0"/>
          </a:p>
          <a:p>
            <a:pPr marL="0" indent="0" algn="ctr">
              <a:buNone/>
            </a:pPr>
            <a:r>
              <a:rPr lang="en-US" sz="4800" dirty="0"/>
              <a:t> </a:t>
            </a:r>
          </a:p>
        </p:txBody>
      </p:sp>
      <p:pic>
        <p:nvPicPr>
          <p:cNvPr id="4" name="Picture 3"/>
          <p:cNvPicPr>
            <a:picLocks noChangeAspect="1"/>
          </p:cNvPicPr>
          <p:nvPr/>
        </p:nvPicPr>
        <p:blipFill>
          <a:blip r:embed="rId2"/>
          <a:stretch>
            <a:fillRect/>
          </a:stretch>
        </p:blipFill>
        <p:spPr>
          <a:xfrm>
            <a:off x="4933936" y="1071579"/>
            <a:ext cx="2093843" cy="1338469"/>
          </a:xfrm>
          <a:prstGeom prst="rect">
            <a:avLst/>
          </a:prstGeom>
        </p:spPr>
      </p:pic>
    </p:spTree>
    <p:extLst>
      <p:ext uri="{BB962C8B-B14F-4D97-AF65-F5344CB8AC3E}">
        <p14:creationId xmlns:p14="http://schemas.microsoft.com/office/powerpoint/2010/main" val="30416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Single Course Equivalency Is Not Permitted</a:t>
            </a:r>
          </a:p>
        </p:txBody>
      </p:sp>
      <p:sp>
        <p:nvSpPr>
          <p:cNvPr id="3" name="Content Placeholder 2"/>
          <p:cNvSpPr>
            <a:spLocks noGrp="1"/>
          </p:cNvSpPr>
          <p:nvPr>
            <p:ph idx="1"/>
          </p:nvPr>
        </p:nvSpPr>
        <p:spPr/>
        <p:txBody>
          <a:bodyPr>
            <a:normAutofit/>
          </a:bodyPr>
          <a:lstStyle/>
          <a:p>
            <a:r>
              <a:rPr lang="en-US" dirty="0"/>
              <a:t>Ed Code and Title 5 refer to qualifications in terms of disciplines not courses or subject areas within a discipline (Ed Code </a:t>
            </a:r>
            <a:r>
              <a:rPr lang="en-US" b="1" dirty="0"/>
              <a:t>§87357</a:t>
            </a:r>
            <a:r>
              <a:rPr lang="en-US" dirty="0"/>
              <a:t>; Title 5 </a:t>
            </a:r>
            <a:r>
              <a:rPr lang="en-US" b="1" dirty="0"/>
              <a:t>§53410 </a:t>
            </a:r>
            <a:r>
              <a:rPr lang="en-US" dirty="0"/>
              <a:t>and </a:t>
            </a:r>
            <a:r>
              <a:rPr lang="en-US" b="1" dirty="0"/>
              <a:t>§53430</a:t>
            </a:r>
            <a:r>
              <a:rPr lang="en-US" dirty="0"/>
              <a:t>).</a:t>
            </a:r>
          </a:p>
          <a:p>
            <a:endParaRPr lang="en-US" dirty="0"/>
          </a:p>
          <a:p>
            <a:r>
              <a:rPr lang="en-US" dirty="0">
                <a:hlinkClick r:id="rId2"/>
              </a:rPr>
              <a:t>Legal Opinion L 03-28</a:t>
            </a:r>
            <a:r>
              <a:rPr lang="en-US" dirty="0"/>
              <a:t>, Chancellor’s Office Legal Division reinforces that single course equivalency is not permitted.</a:t>
            </a:r>
          </a:p>
          <a:p>
            <a:endParaRPr lang="en-US" dirty="0"/>
          </a:p>
          <a:p>
            <a:r>
              <a:rPr lang="en-US" dirty="0"/>
              <a:t>Faculty are hired to teach </a:t>
            </a:r>
            <a:r>
              <a:rPr lang="en-US" u="sng" dirty="0"/>
              <a:t>within disciplines</a:t>
            </a:r>
            <a:r>
              <a:rPr lang="en-US" dirty="0"/>
              <a:t> and are therefore qualified to teach all courses assigned to that discipline.</a:t>
            </a:r>
          </a:p>
        </p:txBody>
      </p:sp>
    </p:spTree>
    <p:extLst>
      <p:ext uri="{BB962C8B-B14F-4D97-AF65-F5344CB8AC3E}">
        <p14:creationId xmlns:p14="http://schemas.microsoft.com/office/powerpoint/2010/main" val="18500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599" y="1600200"/>
            <a:ext cx="10972800" cy="4525963"/>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800" dirty="0"/>
              <a:t>Alternative equivalents to the associate’s, bachelor’s, and master’s degrees may </a:t>
            </a:r>
            <a:r>
              <a:rPr lang="en-US" sz="2800" u="sng" dirty="0"/>
              <a:t>not</a:t>
            </a:r>
            <a:r>
              <a:rPr lang="en-US" sz="2800" dirty="0"/>
              <a:t> be established locally.</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a:stretch>
            <a:fillRect/>
          </a:stretch>
        </p:blipFill>
        <p:spPr>
          <a:xfrm>
            <a:off x="5049077" y="930965"/>
            <a:ext cx="2093843" cy="1338469"/>
          </a:xfrm>
          <a:prstGeom prst="rect">
            <a:avLst/>
          </a:prstGeom>
        </p:spPr>
      </p:pic>
    </p:spTree>
    <p:extLst>
      <p:ext uri="{BB962C8B-B14F-4D97-AF65-F5344CB8AC3E}">
        <p14:creationId xmlns:p14="http://schemas.microsoft.com/office/powerpoint/2010/main" val="156144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a:t>
            </a:r>
          </a:p>
        </p:txBody>
      </p:sp>
      <p:sp>
        <p:nvSpPr>
          <p:cNvPr id="3" name="Content Placeholder 2"/>
          <p:cNvSpPr>
            <a:spLocks noGrp="1"/>
          </p:cNvSpPr>
          <p:nvPr>
            <p:ph idx="1"/>
          </p:nvPr>
        </p:nvSpPr>
        <p:spPr/>
        <p:txBody>
          <a:bodyPr/>
          <a:lstStyle/>
          <a:p>
            <a:pPr marL="0" indent="0">
              <a:buNone/>
            </a:pPr>
            <a:r>
              <a:rPr lang="en-US" dirty="0"/>
              <a:t>Districts may identify as equivalent to the required degrees levels of professional experience and college coursework completion equivalent to those degrees.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218" y="3093830"/>
            <a:ext cx="2895600" cy="2857500"/>
          </a:xfrm>
          <a:prstGeom prst="rect">
            <a:avLst/>
          </a:prstGeom>
        </p:spPr>
      </p:pic>
    </p:spTree>
    <p:extLst>
      <p:ext uri="{BB962C8B-B14F-4D97-AF65-F5344CB8AC3E}">
        <p14:creationId xmlns:p14="http://schemas.microsoft.com/office/powerpoint/2010/main" val="10675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Equivalent to a Bachelor’s Degree or Associate’s Degree?</a:t>
            </a:r>
          </a:p>
        </p:txBody>
      </p:sp>
      <p:sp>
        <p:nvSpPr>
          <p:cNvPr id="3" name="Content Placeholder 2"/>
          <p:cNvSpPr>
            <a:spLocks noGrp="1"/>
          </p:cNvSpPr>
          <p:nvPr>
            <p:ph idx="1"/>
          </p:nvPr>
        </p:nvSpPr>
        <p:spPr>
          <a:xfrm>
            <a:off x="609600" y="1600201"/>
            <a:ext cx="10972800" cy="4721087"/>
          </a:xfrm>
        </p:spPr>
        <p:txBody>
          <a:bodyPr>
            <a:normAutofit/>
          </a:bodyPr>
          <a:lstStyle/>
          <a:p>
            <a:endParaRPr lang="en-US" dirty="0"/>
          </a:p>
          <a:p>
            <a:r>
              <a:rPr lang="en-US" dirty="0"/>
              <a:t>Has the applicant completed coursework equivalent to the subject-specific coursework for the degree, or completed work experience equivalent to that required coursework?</a:t>
            </a:r>
          </a:p>
          <a:p>
            <a:endParaRPr lang="en-US" dirty="0"/>
          </a:p>
          <a:p>
            <a:r>
              <a:rPr lang="en-US" dirty="0"/>
              <a:t>Has the applicant completed coursework or work experience equivalent to the GE component of an earned bachelor’s or associate’s degree?</a:t>
            </a:r>
          </a:p>
          <a:p>
            <a:endParaRPr lang="en-US" dirty="0"/>
          </a:p>
          <a:p>
            <a:endParaRPr lang="en-US" dirty="0"/>
          </a:p>
        </p:txBody>
      </p:sp>
    </p:spTree>
    <p:extLst>
      <p:ext uri="{BB962C8B-B14F-4D97-AF65-F5344CB8AC3E}">
        <p14:creationId xmlns:p14="http://schemas.microsoft.com/office/powerpoint/2010/main" val="599670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More Industry Professionals as CTE Faculty </a:t>
            </a:r>
            <a:r>
              <a:rPr lang="mr-IN" b="1" dirty="0"/>
              <a:t>–</a:t>
            </a:r>
            <a:r>
              <a:rPr lang="en-US" b="1" dirty="0"/>
              <a:t>Could Faculty Internships be one Answer?</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Strong Workforce Task Force recommendations that address faculty internships:</a:t>
            </a:r>
          </a:p>
          <a:p>
            <a:pPr marL="0" indent="0">
              <a:buNone/>
            </a:pPr>
            <a:endParaRPr lang="en-US" dirty="0"/>
          </a:p>
          <a:p>
            <a:r>
              <a:rPr lang="en-US" dirty="0"/>
              <a:t>Recommendation 13(d): Establish a mentorship model that delineates pathways for industry professionals to intern at colleges to gain teaching skills, knowledge, and experience while pursuing an associate degree or the equivalent.</a:t>
            </a:r>
          </a:p>
          <a:p>
            <a:endParaRPr lang="en-US" dirty="0"/>
          </a:p>
          <a:p>
            <a:r>
              <a:rPr lang="en-US" dirty="0"/>
              <a:t>Recommendation 14(b): Create effective local, regional, and statewide practices for integrating industry professionals into CTE instruction such as faculty internships where needed, guest lecturing, and supplemental teaching partnerships with non-faculty and disseminate to colleges for implementation. </a:t>
            </a:r>
          </a:p>
          <a:p>
            <a:endParaRPr lang="en-US" dirty="0"/>
          </a:p>
          <a:p>
            <a:r>
              <a:rPr lang="en-US" dirty="0"/>
              <a:t>Recommendation 14(e): Develop and promote guidelines to implement Title 5 §53502, Faculty Internship Minimum Qualifications, for those disciplines for which a master’s degree is not expected or required. </a:t>
            </a:r>
          </a:p>
          <a:p>
            <a:endParaRPr lang="en-US" dirty="0"/>
          </a:p>
          <a:p>
            <a:endParaRPr lang="en-US" dirty="0"/>
          </a:p>
        </p:txBody>
      </p:sp>
    </p:spTree>
    <p:extLst>
      <p:ext uri="{BB962C8B-B14F-4D97-AF65-F5344CB8AC3E}">
        <p14:creationId xmlns:p14="http://schemas.microsoft.com/office/powerpoint/2010/main" val="1265050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t>Faculty Internship MQs - Paraphrased, Title 5 sec. 53502</a:t>
            </a:r>
          </a:p>
        </p:txBody>
      </p:sp>
      <p:sp>
        <p:nvSpPr>
          <p:cNvPr id="3" name="Content Placeholder 2"/>
          <p:cNvSpPr>
            <a:spLocks noGrp="1"/>
          </p:cNvSpPr>
          <p:nvPr>
            <p:ph idx="1"/>
          </p:nvPr>
        </p:nvSpPr>
        <p:spPr/>
        <p:txBody>
          <a:bodyPr>
            <a:normAutofit lnSpcReduction="10000"/>
          </a:bodyPr>
          <a:lstStyle/>
          <a:p>
            <a:r>
              <a:rPr lang="en-US" dirty="0"/>
              <a:t>Strong Workforce Program calls for expanding use of faculty interns in CTE.</a:t>
            </a:r>
          </a:p>
          <a:p>
            <a:endParaRPr lang="en-US" dirty="0"/>
          </a:p>
          <a:p>
            <a:r>
              <a:rPr lang="en-US" dirty="0"/>
              <a:t>Defined in Title 5 §§53500-53502, with the overarching purpose of enhancing recruitment in disciplines where recruitment is difficult and need is anticipated and to increase faculty diversity.</a:t>
            </a:r>
          </a:p>
          <a:p>
            <a:endParaRPr lang="en-US" dirty="0"/>
          </a:p>
          <a:p>
            <a:r>
              <a:rPr lang="en-US" dirty="0"/>
              <a:t>For master’s disciplines, must be enrolled in a graduate program at CSU, UC, or accredited institute of higher education, and completed half of the required coursework for the program.</a:t>
            </a:r>
          </a:p>
          <a:p>
            <a:endParaRPr lang="en-US" dirty="0"/>
          </a:p>
          <a:p>
            <a:r>
              <a:rPr lang="en-US" dirty="0"/>
              <a:t>For non-master’s disciplines:</a:t>
            </a:r>
          </a:p>
          <a:p>
            <a:pPr lvl="1"/>
            <a:r>
              <a:rPr lang="en-US" dirty="0"/>
              <a:t>Within one year of completing associate’s degree and have 6 years industry experience</a:t>
            </a:r>
          </a:p>
          <a:p>
            <a:pPr lvl="1"/>
            <a:r>
              <a:rPr lang="en-US" dirty="0"/>
              <a:t>Completed the associate’s degree and completed 5 years of industry experience.</a:t>
            </a:r>
          </a:p>
        </p:txBody>
      </p:sp>
    </p:spTree>
    <p:extLst>
      <p:ext uri="{BB962C8B-B14F-4D97-AF65-F5344CB8AC3E}">
        <p14:creationId xmlns:p14="http://schemas.microsoft.com/office/powerpoint/2010/main" val="40027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Establishing Internships: First Steps</a:t>
            </a:r>
          </a:p>
        </p:txBody>
      </p:sp>
      <p:sp>
        <p:nvSpPr>
          <p:cNvPr id="6" name="Content Placeholder 5"/>
          <p:cNvSpPr>
            <a:spLocks noGrp="1"/>
          </p:cNvSpPr>
          <p:nvPr>
            <p:ph idx="1"/>
          </p:nvPr>
        </p:nvSpPr>
        <p:spPr/>
        <p:txBody>
          <a:bodyPr/>
          <a:lstStyle/>
          <a:p>
            <a:r>
              <a:rPr lang="en-US" dirty="0"/>
              <a:t>In order to offer an internship program the college must have an established policy clearly articulated and adopted by local governing board</a:t>
            </a:r>
          </a:p>
          <a:p>
            <a:r>
              <a:rPr lang="en-US" dirty="0"/>
              <a:t>As 10+1 matter this should be driven by faculty under the leadership of local senates</a:t>
            </a:r>
          </a:p>
          <a:p>
            <a:endParaRPr lang="en-US" dirty="0"/>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2044700" y="4103648"/>
            <a:ext cx="4601427" cy="2443201"/>
          </a:xfrm>
          <a:prstGeom prst="rect">
            <a:avLst/>
          </a:prstGeom>
        </p:spPr>
      </p:pic>
    </p:spTree>
    <p:extLst>
      <p:ext uri="{BB962C8B-B14F-4D97-AF65-F5344CB8AC3E}">
        <p14:creationId xmlns:p14="http://schemas.microsoft.com/office/powerpoint/2010/main" val="1523490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Faculty Internships </a:t>
            </a:r>
            <a:r>
              <a:rPr lang="mr-IN" b="1" dirty="0"/>
              <a:t>–</a:t>
            </a:r>
            <a:r>
              <a:rPr lang="en-US" b="1" dirty="0"/>
              <a:t> Important Facts</a:t>
            </a:r>
          </a:p>
        </p:txBody>
      </p:sp>
      <p:sp>
        <p:nvSpPr>
          <p:cNvPr id="3" name="Content Placeholder 2"/>
          <p:cNvSpPr>
            <a:spLocks noGrp="1"/>
          </p:cNvSpPr>
          <p:nvPr>
            <p:ph sz="half" idx="1"/>
          </p:nvPr>
        </p:nvSpPr>
        <p:spPr/>
        <p:txBody>
          <a:bodyPr>
            <a:normAutofit fontScale="85000" lnSpcReduction="20000"/>
          </a:bodyPr>
          <a:lstStyle/>
          <a:p>
            <a:r>
              <a:rPr lang="en-US" dirty="0"/>
              <a:t>Internships limited to two years.</a:t>
            </a:r>
          </a:p>
          <a:p>
            <a:endParaRPr lang="en-US" dirty="0"/>
          </a:p>
          <a:p>
            <a:r>
              <a:rPr lang="en-US" dirty="0"/>
              <a:t>Interns must be under the direct supervision of a faculty mentor who is legally qualified to teach the course or provide services, with substantial direct in-class supervision.</a:t>
            </a:r>
          </a:p>
          <a:p>
            <a:endParaRPr lang="en-US" dirty="0"/>
          </a:p>
          <a:p>
            <a:r>
              <a:rPr lang="en-US" dirty="0"/>
              <a:t>Interns shall be employed as temporary faculty (sec. 53500):</a:t>
            </a:r>
          </a:p>
          <a:p>
            <a:pPr lvl="1"/>
            <a:r>
              <a:rPr lang="en-US" dirty="0"/>
              <a:t>They may be paid.</a:t>
            </a:r>
          </a:p>
          <a:p>
            <a:pPr lvl="1"/>
            <a:r>
              <a:rPr lang="en-US" dirty="0"/>
              <a:t>They may assigned as the instructor of record.</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937500" y="3416300"/>
            <a:ext cx="1905000" cy="1231900"/>
          </a:xfrm>
          <a:prstGeom prst="rect">
            <a:avLst/>
          </a:prstGeom>
        </p:spPr>
      </p:pic>
      <p:pic>
        <p:nvPicPr>
          <p:cNvPr id="6" name="Picture 5"/>
          <p:cNvPicPr>
            <a:picLocks noChangeAspect="1"/>
          </p:cNvPicPr>
          <p:nvPr/>
        </p:nvPicPr>
        <p:blipFill>
          <a:blip r:embed="rId3"/>
          <a:stretch>
            <a:fillRect/>
          </a:stretch>
        </p:blipFill>
        <p:spPr>
          <a:xfrm>
            <a:off x="8017565" y="1550504"/>
            <a:ext cx="3161748" cy="2805844"/>
          </a:xfrm>
          <a:prstGeom prst="rect">
            <a:avLst/>
          </a:prstGeom>
        </p:spPr>
      </p:pic>
    </p:spTree>
    <p:extLst>
      <p:ext uri="{BB962C8B-B14F-4D97-AF65-F5344CB8AC3E}">
        <p14:creationId xmlns:p14="http://schemas.microsoft.com/office/powerpoint/2010/main" val="207619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Survey of CTE Faculty and a few Deans: Does your program have challenges hiring CTE faculty?</a:t>
            </a:r>
          </a:p>
        </p:txBody>
      </p:sp>
      <p:sp>
        <p:nvSpPr>
          <p:cNvPr id="3" name="Content Placeholder 2"/>
          <p:cNvSpPr>
            <a:spLocks noGrp="1"/>
          </p:cNvSpPr>
          <p:nvPr>
            <p:ph idx="1"/>
          </p:nvPr>
        </p:nvSpPr>
        <p:spPr/>
        <p:txBody>
          <a:bodyPr/>
          <a:lstStyle/>
          <a:p>
            <a:endParaRPr lang="en-US" dirty="0"/>
          </a:p>
          <a:p>
            <a:r>
              <a:rPr lang="en-US" dirty="0"/>
              <a:t>“Boils down to this- Experience should be the most important factor in any CTE discipline.”</a:t>
            </a:r>
          </a:p>
          <a:p>
            <a:endParaRPr lang="en-US" dirty="0"/>
          </a:p>
          <a:p>
            <a:r>
              <a:rPr lang="en-US" dirty="0"/>
              <a:t>“The need to revise the equivalency evaluation process for industry experts that do not have an AA/AS degree is extreme.”</a:t>
            </a:r>
          </a:p>
          <a:p>
            <a:endParaRPr lang="en-US" dirty="0"/>
          </a:p>
        </p:txBody>
      </p:sp>
    </p:spTree>
    <p:extLst>
      <p:ext uri="{BB962C8B-B14F-4D97-AF65-F5344CB8AC3E}">
        <p14:creationId xmlns:p14="http://schemas.microsoft.com/office/powerpoint/2010/main" val="2033578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609600" y="1282890"/>
            <a:ext cx="10972800" cy="5067110"/>
          </a:xfrm>
        </p:spPr>
        <p:txBody>
          <a:bodyPr>
            <a:normAutofit lnSpcReduction="10000"/>
          </a:bodyPr>
          <a:lstStyle/>
          <a:p>
            <a:pPr marL="0" indent="0">
              <a:buNone/>
            </a:pPr>
            <a:endParaRPr lang="en-US" i="1" dirty="0">
              <a:hlinkClick r:id=""/>
            </a:endParaRPr>
          </a:p>
          <a:p>
            <a:r>
              <a:rPr lang="en-US" i="1" dirty="0">
                <a:hlinkClick r:id=""/>
              </a:rPr>
              <a:t>Equivalence to Minimum Qualifications</a:t>
            </a:r>
            <a:r>
              <a:rPr lang="en-US" dirty="0"/>
              <a:t>, ASCCC, adopted Spring 2016</a:t>
            </a:r>
          </a:p>
          <a:p>
            <a:endParaRPr lang="en-US" i="1" dirty="0">
              <a:hlinkClick r:id="" action="ppaction://noaction"/>
            </a:endParaRPr>
          </a:p>
          <a:p>
            <a:r>
              <a:rPr lang="en-US" i="1" dirty="0">
                <a:hlinkClick r:id="rId2"/>
              </a:rPr>
              <a:t>Minimum Qualifications for Faculty and Administrators in the California Community Colleges</a:t>
            </a:r>
            <a:r>
              <a:rPr lang="en-US" dirty="0"/>
              <a:t>, Chancellor’s Office (2017)</a:t>
            </a:r>
          </a:p>
          <a:p>
            <a:endParaRPr lang="en-US" i="1" dirty="0"/>
          </a:p>
          <a:p>
            <a:r>
              <a:rPr lang="en-US" i="1" dirty="0">
                <a:hlinkClick r:id="rId3"/>
              </a:rPr>
              <a:t>Disciplines List Revision Handbook</a:t>
            </a:r>
            <a:r>
              <a:rPr lang="en-US" dirty="0"/>
              <a:t>, ASCCC (2014)</a:t>
            </a:r>
          </a:p>
          <a:p>
            <a:endParaRPr lang="en-US" dirty="0"/>
          </a:p>
          <a:p>
            <a:r>
              <a:rPr lang="en-US" dirty="0">
                <a:hlinkClick r:id="rId4"/>
              </a:rPr>
              <a:t>CCCCO Legal Opinion L 03-28 </a:t>
            </a:r>
            <a:r>
              <a:rPr lang="en-US" dirty="0"/>
              <a:t>on single-course equivalencies.</a:t>
            </a:r>
          </a:p>
          <a:p>
            <a:endParaRPr lang="en-US" dirty="0"/>
          </a:p>
          <a:p>
            <a:r>
              <a:rPr lang="en-US" dirty="0"/>
              <a:t>Additional Disciplines List resources, including an archive of past Disciplines Lists  are found at </a:t>
            </a:r>
            <a:r>
              <a:rPr lang="en-US" dirty="0">
                <a:hlinkClick r:id="rId5"/>
              </a:rPr>
              <a:t>http://asccc.org/disciplines-list</a:t>
            </a:r>
            <a:r>
              <a:rPr lang="en-US" dirty="0"/>
              <a:t>. </a:t>
            </a:r>
          </a:p>
        </p:txBody>
      </p:sp>
    </p:spTree>
    <p:extLst>
      <p:ext uri="{BB962C8B-B14F-4D97-AF65-F5344CB8AC3E}">
        <p14:creationId xmlns:p14="http://schemas.microsoft.com/office/powerpoint/2010/main" val="174658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a:xfrm>
            <a:off x="1981200" y="1417639"/>
            <a:ext cx="8229600" cy="4919663"/>
          </a:xfrm>
        </p:spPr>
        <p:txBody>
          <a:bodyPr>
            <a:normAutofit/>
          </a:bodyPr>
          <a:lstStyle/>
          <a:p>
            <a:pPr marL="0" indent="0">
              <a:buNone/>
            </a:pPr>
            <a:r>
              <a:rPr lang="en-US" dirty="0"/>
              <a:t>Julie Bruno – </a:t>
            </a:r>
            <a:r>
              <a:rPr lang="en-US" dirty="0">
                <a:hlinkClick r:id="rId2"/>
              </a:rPr>
              <a:t>jbruno@sierracollege.edu</a:t>
            </a:r>
            <a:endParaRPr lang="en-US" dirty="0"/>
          </a:p>
          <a:p>
            <a:pPr marL="0" indent="0">
              <a:buNone/>
            </a:pPr>
            <a:r>
              <a:rPr lang="en-US" dirty="0"/>
              <a:t>Craig </a:t>
            </a:r>
            <a:r>
              <a:rPr lang="en-US" dirty="0" err="1"/>
              <a:t>Rutan</a:t>
            </a:r>
            <a:r>
              <a:rPr lang="en-US" dirty="0"/>
              <a:t> </a:t>
            </a:r>
            <a:r>
              <a:rPr lang="mr-IN" dirty="0"/>
              <a:t>–</a:t>
            </a:r>
            <a:r>
              <a:rPr lang="en-US" dirty="0"/>
              <a:t> </a:t>
            </a:r>
            <a:r>
              <a:rPr lang="en-US" dirty="0">
                <a:hlinkClick r:id="rId3"/>
              </a:rPr>
              <a:t>Rutan_Craig@sccollege.edu</a:t>
            </a: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lgn="ctr">
              <a:buNone/>
            </a:pPr>
            <a:r>
              <a:rPr lang="en-US" dirty="0"/>
              <a:t>Thank you!</a:t>
            </a:r>
          </a:p>
          <a:p>
            <a:endParaRPr lang="en-US" dirty="0"/>
          </a:p>
        </p:txBody>
      </p:sp>
      <p:pic>
        <p:nvPicPr>
          <p:cNvPr id="4" name="Picture 3" descr="j0315598.jpg"/>
          <p:cNvPicPr>
            <a:picLocks noChangeAspect="1"/>
          </p:cNvPicPr>
          <p:nvPr/>
        </p:nvPicPr>
        <p:blipFill rotWithShape="1">
          <a:blip r:embed="rId4" cstate="email">
            <a:extLst>
              <a:ext uri="{28A0092B-C50C-407E-A947-70E740481C1C}">
                <a14:useLocalDpi xmlns:a14="http://schemas.microsoft.com/office/drawing/2010/main"/>
              </a:ext>
            </a:extLst>
          </a:blip>
          <a:srcRect l="-73" t="-2"/>
          <a:stretch/>
        </p:blipFill>
        <p:spPr>
          <a:xfrm>
            <a:off x="4087549" y="2651588"/>
            <a:ext cx="4016901" cy="2845305"/>
          </a:xfrm>
          <a:prstGeom prst="rect">
            <a:avLst/>
          </a:prstGeom>
        </p:spPr>
      </p:pic>
    </p:spTree>
    <p:extLst>
      <p:ext uri="{BB962C8B-B14F-4D97-AF65-F5344CB8AC3E}">
        <p14:creationId xmlns:p14="http://schemas.microsoft.com/office/powerpoint/2010/main" val="166422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Need for an Equivalency Toolkit</a:t>
            </a:r>
          </a:p>
        </p:txBody>
      </p:sp>
      <p:sp>
        <p:nvSpPr>
          <p:cNvPr id="3" name="Content Placeholder 2"/>
          <p:cNvSpPr>
            <a:spLocks noGrp="1"/>
          </p:cNvSpPr>
          <p:nvPr>
            <p:ph sz="half" idx="1"/>
          </p:nvPr>
        </p:nvSpPr>
        <p:spPr/>
        <p:txBody>
          <a:bodyPr>
            <a:normAutofit fontScale="77500" lnSpcReduction="20000"/>
          </a:bodyPr>
          <a:lstStyle/>
          <a:p>
            <a:r>
              <a:rPr lang="en-US" dirty="0"/>
              <a:t>Colleges and districts are struggling with consistent application of equivalency.</a:t>
            </a:r>
          </a:p>
          <a:p>
            <a:endParaRPr lang="en-US" dirty="0"/>
          </a:p>
          <a:p>
            <a:r>
              <a:rPr lang="en-US" dirty="0"/>
              <a:t>Most difficulties surround equivalence to the associate’s degree, particularly to the general education component.</a:t>
            </a:r>
          </a:p>
          <a:p>
            <a:endParaRPr lang="en-US" dirty="0"/>
          </a:p>
          <a:p>
            <a:r>
              <a:rPr lang="en-US" dirty="0"/>
              <a:t>ASCCC Equivalency Project in planning stages </a:t>
            </a:r>
            <a:r>
              <a:rPr lang="mr-IN" dirty="0"/>
              <a:t>–</a:t>
            </a:r>
            <a:r>
              <a:rPr lang="en-US" dirty="0"/>
              <a:t> initial focus will be on equivalency in the CTE disciplines.</a:t>
            </a:r>
          </a:p>
          <a:p>
            <a:endParaRPr lang="en-US" dirty="0"/>
          </a:p>
          <a:p>
            <a:r>
              <a:rPr lang="en-US" dirty="0"/>
              <a:t>Minimum qualifications are ASCCC purview</a:t>
            </a:r>
            <a:r>
              <a:rPr lang="mr-IN" dirty="0"/>
              <a:t>…</a:t>
            </a:r>
            <a:r>
              <a:rPr lang="en-US" dirty="0"/>
              <a:t>ASCCC should take the lead!</a:t>
            </a:r>
          </a:p>
          <a:p>
            <a:endParaRPr lang="en-US" dirty="0"/>
          </a:p>
          <a:p>
            <a:endParaRPr lang="en-US" dirty="0"/>
          </a:p>
        </p:txBody>
      </p:sp>
      <p:sp>
        <p:nvSpPr>
          <p:cNvPr id="11" name="Content Placeholder 10"/>
          <p:cNvSpPr>
            <a:spLocks noGrp="1"/>
          </p:cNvSpPr>
          <p:nvPr>
            <p:ph sz="half" idx="2"/>
          </p:nvPr>
        </p:nvSpPr>
        <p:spPr/>
        <p:txBody>
          <a:bodyPr>
            <a:normAutofit fontScale="77500" lnSpcReduction="20000"/>
          </a:bodyPr>
          <a:lstStyle/>
          <a:p>
            <a:endParaRPr lang="en-US"/>
          </a:p>
        </p:txBody>
      </p:sp>
      <p:pic>
        <p:nvPicPr>
          <p:cNvPr id="6" name="Picture 5"/>
          <p:cNvPicPr>
            <a:picLocks noChangeAspect="1"/>
          </p:cNvPicPr>
          <p:nvPr/>
        </p:nvPicPr>
        <p:blipFill>
          <a:blip r:embed="rId2"/>
          <a:stretch>
            <a:fillRect/>
          </a:stretch>
        </p:blipFill>
        <p:spPr>
          <a:xfrm>
            <a:off x="6172200" y="1593337"/>
            <a:ext cx="5261113" cy="4583626"/>
          </a:xfrm>
          <a:prstGeom prst="rect">
            <a:avLst/>
          </a:prstGeom>
        </p:spPr>
      </p:pic>
    </p:spTree>
    <p:extLst>
      <p:ext uri="{BB962C8B-B14F-4D97-AF65-F5344CB8AC3E}">
        <p14:creationId xmlns:p14="http://schemas.microsoft.com/office/powerpoint/2010/main" val="88425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972800" cy="960092"/>
          </a:xfrm>
        </p:spPr>
        <p:txBody>
          <a:bodyPr/>
          <a:lstStyle/>
          <a:p>
            <a:pPr algn="ctr"/>
            <a:r>
              <a:rPr lang="en-US" b="1" dirty="0"/>
              <a:t>Discussion </a:t>
            </a:r>
            <a:r>
              <a:rPr lang="mr-IN" b="1" dirty="0"/>
              <a:t>–</a:t>
            </a:r>
            <a:r>
              <a:rPr lang="en-US" b="1" dirty="0"/>
              <a:t> Equivalency Toolkit Ideas</a:t>
            </a:r>
          </a:p>
        </p:txBody>
      </p:sp>
      <p:sp>
        <p:nvSpPr>
          <p:cNvPr id="3" name="Content Placeholder 2"/>
          <p:cNvSpPr>
            <a:spLocks noGrp="1"/>
          </p:cNvSpPr>
          <p:nvPr>
            <p:ph sz="half" idx="1"/>
          </p:nvPr>
        </p:nvSpPr>
        <p:spPr>
          <a:xfrm>
            <a:off x="609600" y="1600201"/>
            <a:ext cx="5384800" cy="4864099"/>
          </a:xfrm>
        </p:spPr>
        <p:txBody>
          <a:bodyPr>
            <a:normAutofit fontScale="70000" lnSpcReduction="20000"/>
          </a:bodyPr>
          <a:lstStyle/>
          <a:p>
            <a:pPr marL="0" indent="0">
              <a:buNone/>
            </a:pPr>
            <a:r>
              <a:rPr lang="en-US" b="1" dirty="0"/>
              <a:t>Instructions – </a:t>
            </a:r>
            <a:r>
              <a:rPr lang="en-US" dirty="0"/>
              <a:t>Consider some potential tools below to be made available for colleges to help them improve or enhance their local equivalency work:</a:t>
            </a:r>
          </a:p>
          <a:p>
            <a:pPr lvl="0"/>
            <a:r>
              <a:rPr lang="en-US" dirty="0"/>
              <a:t>Model equivalency policy and procedure.</a:t>
            </a:r>
          </a:p>
          <a:p>
            <a:pPr lvl="0"/>
            <a:r>
              <a:rPr lang="en-US" dirty="0"/>
              <a:t>Curriculum mapping to applicant experience – discipline specific</a:t>
            </a:r>
          </a:p>
          <a:p>
            <a:pPr lvl="0"/>
            <a:r>
              <a:rPr lang="en-US" dirty="0"/>
              <a:t>Curriculum mapping to applicant experience – general education</a:t>
            </a:r>
          </a:p>
          <a:p>
            <a:pPr lvl="0"/>
            <a:r>
              <a:rPr lang="en-US" dirty="0"/>
              <a:t>Evaluating equivalency tools – oral interviews</a:t>
            </a:r>
          </a:p>
          <a:p>
            <a:pPr lvl="0"/>
            <a:r>
              <a:rPr lang="en-US" dirty="0"/>
              <a:t>Evaluating equivalency tools  - applicant portfolios</a:t>
            </a:r>
          </a:p>
          <a:p>
            <a:r>
              <a:rPr lang="en-US" dirty="0"/>
              <a:t>Reciprocity and portability of equivalency</a:t>
            </a:r>
          </a:p>
          <a:p>
            <a:r>
              <a:rPr lang="en-US" dirty="0"/>
              <a:t>Training/professional development resources</a:t>
            </a:r>
          </a:p>
        </p:txBody>
      </p:sp>
      <p:sp>
        <p:nvSpPr>
          <p:cNvPr id="4" name="Content Placeholder 3"/>
          <p:cNvSpPr>
            <a:spLocks noGrp="1"/>
          </p:cNvSpPr>
          <p:nvPr>
            <p:ph sz="half" idx="2"/>
          </p:nvPr>
        </p:nvSpPr>
        <p:spPr>
          <a:xfrm>
            <a:off x="6197600" y="1600201"/>
            <a:ext cx="5384800" cy="4864099"/>
          </a:xfrm>
        </p:spPr>
        <p:txBody>
          <a:bodyPr>
            <a:normAutofit fontScale="70000" lnSpcReduction="20000"/>
          </a:bodyPr>
          <a:lstStyle/>
          <a:p>
            <a:pPr marL="0" indent="0">
              <a:buNone/>
            </a:pPr>
            <a:r>
              <a:rPr lang="en-US" dirty="0"/>
              <a:t>After examining these ideas, please discuss and answer the following:</a:t>
            </a:r>
          </a:p>
          <a:p>
            <a:pPr marL="0" indent="0">
              <a:buNone/>
            </a:pPr>
            <a:endParaRPr lang="en-US" dirty="0"/>
          </a:p>
          <a:p>
            <a:pPr marL="0" lvl="0" indent="0">
              <a:buNone/>
            </a:pPr>
            <a:r>
              <a:rPr lang="en-US" dirty="0"/>
              <a:t>1. If the above tools were available in a “tool box” to help your college/district improve its processes, which would you find especially useful?</a:t>
            </a:r>
          </a:p>
          <a:p>
            <a:pPr marL="0" indent="0">
              <a:buNone/>
            </a:pPr>
            <a:r>
              <a:rPr lang="en-US" dirty="0"/>
              <a:t> </a:t>
            </a:r>
          </a:p>
          <a:p>
            <a:pPr marL="0" lvl="0" indent="0">
              <a:buNone/>
            </a:pPr>
            <a:r>
              <a:rPr lang="en-US" dirty="0"/>
              <a:t>2. What “features” would these tools need to have to make them useful?</a:t>
            </a:r>
          </a:p>
          <a:p>
            <a:pPr marL="0" indent="0">
              <a:buNone/>
            </a:pPr>
            <a:r>
              <a:rPr lang="en-US" dirty="0"/>
              <a:t> </a:t>
            </a:r>
          </a:p>
          <a:p>
            <a:pPr marL="0" lvl="0" indent="0">
              <a:buNone/>
            </a:pPr>
            <a:r>
              <a:rPr lang="en-US" dirty="0"/>
              <a:t>3. Are there other tools that you would like to see available to assist in the equivalency process at your college/district?</a:t>
            </a:r>
          </a:p>
        </p:txBody>
      </p:sp>
    </p:spTree>
    <p:extLst>
      <p:ext uri="{BB962C8B-B14F-4D97-AF65-F5344CB8AC3E}">
        <p14:creationId xmlns:p14="http://schemas.microsoft.com/office/powerpoint/2010/main" val="159526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4872" y="609600"/>
            <a:ext cx="11714922" cy="5516563"/>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endParaRPr lang="en-US" sz="4800" dirty="0"/>
          </a:p>
          <a:p>
            <a:pPr marL="0" indent="0" algn="ctr">
              <a:buNone/>
            </a:pPr>
            <a:endParaRPr lang="en-US" sz="4800" dirty="0"/>
          </a:p>
          <a:p>
            <a:pPr marL="0" indent="0" algn="ctr">
              <a:buNone/>
            </a:pPr>
            <a:r>
              <a:rPr lang="en-US" sz="4800" dirty="0"/>
              <a:t>Equivalencies/Minimum Qualifications are used as the sole basis for faculty hiring.</a:t>
            </a:r>
          </a:p>
        </p:txBody>
      </p:sp>
      <p:pic>
        <p:nvPicPr>
          <p:cNvPr id="4" name="Picture 3"/>
          <p:cNvPicPr>
            <a:picLocks noChangeAspect="1"/>
          </p:cNvPicPr>
          <p:nvPr/>
        </p:nvPicPr>
        <p:blipFill>
          <a:blip r:embed="rId2"/>
          <a:stretch>
            <a:fillRect/>
          </a:stretch>
        </p:blipFill>
        <p:spPr>
          <a:xfrm>
            <a:off x="5005411" y="824459"/>
            <a:ext cx="2093843" cy="1338469"/>
          </a:xfrm>
          <a:prstGeom prst="rect">
            <a:avLst/>
          </a:prstGeom>
        </p:spPr>
      </p:pic>
    </p:spTree>
    <p:extLst>
      <p:ext uri="{BB962C8B-B14F-4D97-AF65-F5344CB8AC3E}">
        <p14:creationId xmlns:p14="http://schemas.microsoft.com/office/powerpoint/2010/main" val="230233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1143000"/>
          </a:xfrm>
        </p:spPr>
        <p:txBody>
          <a:bodyPr>
            <a:normAutofit fontScale="90000"/>
          </a:bodyPr>
          <a:lstStyle/>
          <a:p>
            <a:r>
              <a:rPr lang="en-US" b="1" dirty="0"/>
              <a:t>Minimum Qualifications “Hierarchy”</a:t>
            </a:r>
          </a:p>
        </p:txBody>
      </p:sp>
      <p:sp>
        <p:nvSpPr>
          <p:cNvPr id="3" name="Content Placeholder 2"/>
          <p:cNvSpPr>
            <a:spLocks noGrp="1"/>
          </p:cNvSpPr>
          <p:nvPr>
            <p:ph idx="1"/>
          </p:nvPr>
        </p:nvSpPr>
        <p:spPr>
          <a:xfrm>
            <a:off x="344774" y="1265238"/>
            <a:ext cx="9270714" cy="5453062"/>
          </a:xfrm>
        </p:spPr>
        <p:txBody>
          <a:bodyPr>
            <a:normAutofit/>
          </a:bodyPr>
          <a:lstStyle/>
          <a:p>
            <a:r>
              <a:rPr lang="en-US" dirty="0"/>
              <a:t>“Basic MQs” for credit instructors, counselors, and librarians are the minimum degree and experience requirements specified in Title 5 §53410.  </a:t>
            </a:r>
          </a:p>
          <a:p>
            <a:endParaRPr lang="en-US" dirty="0"/>
          </a:p>
          <a:p>
            <a:r>
              <a:rPr lang="en-US" dirty="0"/>
              <a:t>Discipline-specific MQs in the Disciplines List</a:t>
            </a:r>
          </a:p>
          <a:p>
            <a:pPr lvl="1"/>
            <a:r>
              <a:rPr lang="en-US" dirty="0"/>
              <a:t>Define the fields of study or professional experience to required to fit within a discipline.</a:t>
            </a:r>
          </a:p>
          <a:p>
            <a:pPr lvl="1"/>
            <a:r>
              <a:rPr lang="en-US" dirty="0"/>
              <a:t>Must conform to the degree and experience requirements of §53410.</a:t>
            </a:r>
          </a:p>
          <a:p>
            <a:pPr lvl="1"/>
            <a:endParaRPr lang="en-US" dirty="0"/>
          </a:p>
          <a:p>
            <a:pPr marL="457200" lvl="1"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5488" y="1265238"/>
            <a:ext cx="2430214" cy="1860550"/>
          </a:xfrm>
          <a:prstGeom prst="rect">
            <a:avLst/>
          </a:prstGeom>
        </p:spPr>
      </p:pic>
    </p:spTree>
    <p:extLst>
      <p:ext uri="{BB962C8B-B14F-4D97-AF65-F5344CB8AC3E}">
        <p14:creationId xmlns:p14="http://schemas.microsoft.com/office/powerpoint/2010/main" val="50927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Discipline MQs and the Disciplines List</a:t>
            </a:r>
          </a:p>
        </p:txBody>
      </p:sp>
      <p:pic>
        <p:nvPicPr>
          <p:cNvPr id="1030" name="Picture 6" descr="Image result for minimum qualifications community colleg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347332" y="1600200"/>
            <a:ext cx="349733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5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a Discipline?</a:t>
            </a:r>
          </a:p>
        </p:txBody>
      </p:sp>
      <p:sp>
        <p:nvSpPr>
          <p:cNvPr id="3" name="Content Placeholder 2"/>
          <p:cNvSpPr>
            <a:spLocks noGrp="1"/>
          </p:cNvSpPr>
          <p:nvPr>
            <p:ph idx="1"/>
          </p:nvPr>
        </p:nvSpPr>
        <p:spPr>
          <a:xfrm>
            <a:off x="609600" y="1633928"/>
            <a:ext cx="10972800" cy="4906572"/>
          </a:xfrm>
        </p:spPr>
        <p:txBody>
          <a:bodyPr>
            <a:normAutofit/>
          </a:bodyPr>
          <a:lstStyle/>
          <a:p>
            <a:r>
              <a:rPr lang="en-US" dirty="0"/>
              <a:t>Faculty must meet the MQs for the discipline of the faculty member’s assignment.</a:t>
            </a:r>
          </a:p>
          <a:p>
            <a:endParaRPr lang="en-US" dirty="0"/>
          </a:p>
          <a:p>
            <a:r>
              <a:rPr lang="en-US" dirty="0"/>
              <a:t>A “discipline” is defined as a grouping of courses that share common academic or vocational preparation, which are typically defined by a degree or degrees (MFA, MA, BA, AS, etc.), or specific professional preparation. </a:t>
            </a:r>
          </a:p>
          <a:p>
            <a:pPr lvl="1"/>
            <a:r>
              <a:rPr lang="en-US" dirty="0"/>
              <a:t>Discipline is from the perspective of </a:t>
            </a:r>
            <a:r>
              <a:rPr lang="en-US" u="sng" dirty="0"/>
              <a:t>faculty preparation</a:t>
            </a:r>
            <a:r>
              <a:rPr lang="en-US" dirty="0"/>
              <a:t>.</a:t>
            </a:r>
          </a:p>
          <a:p>
            <a:pPr lvl="1"/>
            <a:r>
              <a:rPr lang="en-US" i="1" dirty="0"/>
              <a:t>Not the same </a:t>
            </a:r>
            <a:r>
              <a:rPr lang="en-US" dirty="0"/>
              <a:t>as local departments or subject areas.</a:t>
            </a:r>
          </a:p>
          <a:p>
            <a:pPr lvl="1"/>
            <a:r>
              <a:rPr lang="en-US" dirty="0"/>
              <a:t>Disciplines List specifies the </a:t>
            </a:r>
            <a:r>
              <a:rPr lang="en-US" u="sng" dirty="0"/>
              <a:t>minimum qualifications for each discipline</a:t>
            </a:r>
            <a:r>
              <a:rPr lang="en-US" dirty="0"/>
              <a:t>. </a:t>
            </a:r>
          </a:p>
          <a:p>
            <a:pPr lvl="1"/>
            <a:r>
              <a:rPr lang="en-US" dirty="0"/>
              <a:t>Instructional faculty must meet the MQs of the disciplines to which courses are assigned.</a:t>
            </a:r>
          </a:p>
        </p:txBody>
      </p:sp>
    </p:spTree>
    <p:extLst>
      <p:ext uri="{BB962C8B-B14F-4D97-AF65-F5344CB8AC3E}">
        <p14:creationId xmlns:p14="http://schemas.microsoft.com/office/powerpoint/2010/main" val="924928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docProps/app.xml><?xml version="1.0" encoding="utf-8"?>
<Properties xmlns="http://schemas.openxmlformats.org/officeDocument/2006/extended-properties" xmlns:vt="http://schemas.openxmlformats.org/officeDocument/2006/docPropsVTypes">
  <Template>ASCCC</Template>
  <TotalTime>505</TotalTime>
  <Words>1874</Words>
  <Application>Microsoft Macintosh PowerPoint</Application>
  <PresentationFormat>Widescreen</PresentationFormat>
  <Paragraphs>190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Mangal</vt:lpstr>
      <vt:lpstr>ASCCC</vt:lpstr>
      <vt:lpstr>CTE Minimum Qualifications and Equivalency basics</vt:lpstr>
      <vt:lpstr>Strong Workforce Task Force Recommendation 13 – CTE Faculty</vt:lpstr>
      <vt:lpstr>Survey of CTE Faculty and a few Deans: Does your program have challenges hiring CTE faculty?</vt:lpstr>
      <vt:lpstr>Need for an Equivalency Toolkit</vt:lpstr>
      <vt:lpstr>Discussion – Equivalency Toolkit Ideas</vt:lpstr>
      <vt:lpstr>PowerPoint Presentation</vt:lpstr>
      <vt:lpstr>Minimum Qualifications “Hierarchy”</vt:lpstr>
      <vt:lpstr>Discipline MQs and the Disciplines List</vt:lpstr>
      <vt:lpstr>What is a Discipline?</vt:lpstr>
      <vt:lpstr>PowerPoint Presentation</vt:lpstr>
      <vt:lpstr>True!</vt:lpstr>
      <vt:lpstr>PowerPoint Presentation</vt:lpstr>
      <vt:lpstr> Strictly true, however… </vt:lpstr>
      <vt:lpstr>Equivalency - Questions to Ponder</vt:lpstr>
      <vt:lpstr>PowerPoint Presentation</vt:lpstr>
      <vt:lpstr>Equivalency Principles</vt:lpstr>
      <vt:lpstr>Equivalency Principles</vt:lpstr>
      <vt:lpstr>PowerPoint Presentation</vt:lpstr>
      <vt:lpstr>Local Equivalency Process Required</vt:lpstr>
      <vt:lpstr>Equivalency Process</vt:lpstr>
      <vt:lpstr>PowerPoint Presentation</vt:lpstr>
      <vt:lpstr>Single Course Equivalency Is Not Permitted</vt:lpstr>
      <vt:lpstr>PowerPoint Presentation</vt:lpstr>
      <vt:lpstr>False</vt:lpstr>
      <vt:lpstr>What is Equivalent to a Bachelor’s Degree or Associate’s Degree?</vt:lpstr>
      <vt:lpstr>More Industry Professionals as CTE Faculty –Could Faculty Internships be one Answer?</vt:lpstr>
      <vt:lpstr>Faculty Internship MQs - Paraphrased, Title 5 sec. 53502</vt:lpstr>
      <vt:lpstr>Establishing Internships: First Steps</vt:lpstr>
      <vt:lpstr>Faculty Internships – Important Facts</vt:lpstr>
      <vt:lpstr>Resources</vt:lpstr>
      <vt:lpstr>Questions?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Minimum Qualifications – An Update from the CTE Minimum Qualifications Task Force </dc:title>
  <dc:creator>Microsoft Office User</dc:creator>
  <cp:lastModifiedBy>Rutan, Craig</cp:lastModifiedBy>
  <cp:revision>30</cp:revision>
  <dcterms:created xsi:type="dcterms:W3CDTF">2017-04-05T17:49:56Z</dcterms:created>
  <dcterms:modified xsi:type="dcterms:W3CDTF">2018-04-24T21:03:23Z</dcterms:modified>
</cp:coreProperties>
</file>